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3" r:id="rId2"/>
  </p:sldMasterIdLst>
  <p:notesMasterIdLst>
    <p:notesMasterId r:id="rId35"/>
  </p:notesMasterIdLst>
  <p:sldIdLst>
    <p:sldId id="287" r:id="rId3"/>
    <p:sldId id="297" r:id="rId4"/>
    <p:sldId id="385" r:id="rId5"/>
    <p:sldId id="376" r:id="rId6"/>
    <p:sldId id="378" r:id="rId7"/>
    <p:sldId id="362" r:id="rId8"/>
    <p:sldId id="300" r:id="rId9"/>
    <p:sldId id="360" r:id="rId10"/>
    <p:sldId id="304" r:id="rId11"/>
    <p:sldId id="305" r:id="rId12"/>
    <p:sldId id="369" r:id="rId13"/>
    <p:sldId id="380" r:id="rId14"/>
    <p:sldId id="375" r:id="rId15"/>
    <p:sldId id="372" r:id="rId16"/>
    <p:sldId id="386" r:id="rId17"/>
    <p:sldId id="311" r:id="rId18"/>
    <p:sldId id="377" r:id="rId19"/>
    <p:sldId id="387" r:id="rId20"/>
    <p:sldId id="268" r:id="rId21"/>
    <p:sldId id="267" r:id="rId22"/>
    <p:sldId id="321" r:id="rId23"/>
    <p:sldId id="389" r:id="rId24"/>
    <p:sldId id="388" r:id="rId25"/>
    <p:sldId id="365" r:id="rId26"/>
    <p:sldId id="313" r:id="rId27"/>
    <p:sldId id="306" r:id="rId28"/>
    <p:sldId id="307" r:id="rId29"/>
    <p:sldId id="317" r:id="rId30"/>
    <p:sldId id="302" r:id="rId31"/>
    <p:sldId id="363" r:id="rId32"/>
    <p:sldId id="303" r:id="rId33"/>
    <p:sldId id="35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WICK, Rebecca (NHS WAKEFIELD CCG)" initials="BR(WC" lastIdx="1" clrIdx="0">
    <p:extLst>
      <p:ext uri="{19B8F6BF-5375-455C-9EA6-DF929625EA0E}">
        <p15:presenceInfo xmlns:p15="http://schemas.microsoft.com/office/powerpoint/2012/main" userId="S::rebecca.barwick@nhs.net::d83e21f3-37ff-4f1f-8242-395b85e956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A4D3"/>
    <a:srgbClr val="34ABE0"/>
    <a:srgbClr val="8FB6D1"/>
    <a:srgbClr val="3399FF"/>
    <a:srgbClr val="79BCFF"/>
    <a:srgbClr val="00E28C"/>
    <a:srgbClr val="00E2A7"/>
    <a:srgbClr val="00E2B7"/>
    <a:srgbClr val="00EABD"/>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796" autoAdjust="0"/>
  </p:normalViewPr>
  <p:slideViewPr>
    <p:cSldViewPr snapToGrid="0" snapToObjects="1">
      <p:cViewPr varScale="1">
        <p:scale>
          <a:sx n="123" d="100"/>
          <a:sy n="123" d="100"/>
        </p:scale>
        <p:origin x="204"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2FAE41-02AC-47D9-A242-75BEF102B320}" type="doc">
      <dgm:prSet loTypeId="urn:microsoft.com/office/officeart/2005/8/layout/process1" loCatId="process" qsTypeId="urn:microsoft.com/office/officeart/2005/8/quickstyle/simple1" qsCatId="simple" csTypeId="urn:microsoft.com/office/officeart/2005/8/colors/colorful1" csCatId="colorful" phldr="1"/>
      <dgm:spPr/>
    </dgm:pt>
    <dgm:pt modelId="{D96BDD6F-8066-43A0-9E70-934E99F631C8}">
      <dgm:prSet phldrT="[Text]" custT="1"/>
      <dgm:spPr/>
      <dgm:t>
        <a:bodyPr/>
        <a:lstStyle/>
        <a:p>
          <a:r>
            <a:rPr lang="en-GB" sz="1200" b="1" dirty="0"/>
            <a:t>I live in a community that I feel part of. If I am a child my family and networks are central to providing this and are supported to do so. This supports me to live a happier, healthier life and make the most of my opportunities</a:t>
          </a:r>
        </a:p>
      </dgm:t>
    </dgm:pt>
    <dgm:pt modelId="{19904B99-A2C3-4629-AE34-51DADE184DA2}" type="parTrans" cxnId="{86C3B822-39D7-4277-AA0D-9F4EE25943C4}">
      <dgm:prSet/>
      <dgm:spPr/>
      <dgm:t>
        <a:bodyPr/>
        <a:lstStyle/>
        <a:p>
          <a:endParaRPr lang="en-GB" sz="1000" b="1">
            <a:solidFill>
              <a:schemeClr val="tx1"/>
            </a:solidFill>
          </a:endParaRPr>
        </a:p>
      </dgm:t>
    </dgm:pt>
    <dgm:pt modelId="{C981AD1A-918A-4A49-8DC3-5FB4691C81C1}" type="sibTrans" cxnId="{86C3B822-39D7-4277-AA0D-9F4EE25943C4}">
      <dgm:prSet>
        <dgm:style>
          <a:lnRef idx="2">
            <a:schemeClr val="accent2"/>
          </a:lnRef>
          <a:fillRef idx="1">
            <a:schemeClr val="lt1"/>
          </a:fillRef>
          <a:effectRef idx="0">
            <a:schemeClr val="accent2"/>
          </a:effectRef>
          <a:fontRef idx="minor">
            <a:schemeClr val="dk1"/>
          </a:fontRef>
        </dgm:style>
      </dgm:prSet>
      <dgm:spPr/>
      <dgm:t>
        <a:bodyPr/>
        <a:lstStyle/>
        <a:p>
          <a:endParaRPr lang="en-GB" sz="1000" b="1">
            <a:solidFill>
              <a:schemeClr val="tx1"/>
            </a:solidFill>
          </a:endParaRPr>
        </a:p>
      </dgm:t>
    </dgm:pt>
    <dgm:pt modelId="{53233E19-00FA-44B9-91FF-508F31BA3662}">
      <dgm:prSet phldrT="[Text]" custT="1"/>
      <dgm:spPr/>
      <dgm:t>
        <a:bodyPr/>
        <a:lstStyle/>
        <a:p>
          <a:r>
            <a:rPr lang="en-GB" sz="1400" b="1" dirty="0"/>
            <a:t>If I have a long term health condition or disability, or am at risk of having a long term health condition, I* receive and am an active participant in proactive care and am supported to keep as well as possible</a:t>
          </a:r>
        </a:p>
      </dgm:t>
    </dgm:pt>
    <dgm:pt modelId="{734AB9D7-E5D5-4F70-9E2D-08A67C3B2C67}" type="parTrans" cxnId="{853690C3-B5F2-4CFF-B555-73A40C81E085}">
      <dgm:prSet/>
      <dgm:spPr/>
      <dgm:t>
        <a:bodyPr/>
        <a:lstStyle/>
        <a:p>
          <a:endParaRPr lang="en-GB" sz="1000" b="1">
            <a:solidFill>
              <a:schemeClr val="tx1"/>
            </a:solidFill>
          </a:endParaRPr>
        </a:p>
      </dgm:t>
    </dgm:pt>
    <dgm:pt modelId="{22F65A2D-CDD6-41D5-B881-CFDF5DA54683}" type="sibTrans" cxnId="{853690C3-B5F2-4CFF-B555-73A40C81E085}">
      <dgm:prSet>
        <dgm:style>
          <a:lnRef idx="2">
            <a:schemeClr val="accent5"/>
          </a:lnRef>
          <a:fillRef idx="1">
            <a:schemeClr val="lt1"/>
          </a:fillRef>
          <a:effectRef idx="0">
            <a:schemeClr val="accent5"/>
          </a:effectRef>
          <a:fontRef idx="minor">
            <a:schemeClr val="dk1"/>
          </a:fontRef>
        </dgm:style>
      </dgm:prSet>
      <dgm:spPr/>
      <dgm:t>
        <a:bodyPr/>
        <a:lstStyle/>
        <a:p>
          <a:endParaRPr lang="en-GB" sz="1000" b="1">
            <a:solidFill>
              <a:schemeClr val="tx1"/>
            </a:solidFill>
          </a:endParaRPr>
        </a:p>
      </dgm:t>
    </dgm:pt>
    <dgm:pt modelId="{E6CE4C16-584E-4F56-8264-32CAE94A605F}">
      <dgm:prSet phldrT="[Text]" custT="1"/>
      <dgm:spPr/>
      <dgm:t>
        <a:bodyPr/>
        <a:lstStyle/>
        <a:p>
          <a:r>
            <a:rPr lang="en-GB" sz="1200" b="1" dirty="0"/>
            <a:t>If I need specialist diagnosis, treatment or surgery I* can access this in a timely way, and the different parts of the treatment work together in a seamless way. I* am kept informed and involved in the process and am not kept waiting unduly</a:t>
          </a:r>
        </a:p>
      </dgm:t>
    </dgm:pt>
    <dgm:pt modelId="{07CEB564-853C-4288-BD16-8415836A8E95}" type="parTrans" cxnId="{FD232F09-A173-4D3A-AC83-01DED5113A17}">
      <dgm:prSet/>
      <dgm:spPr/>
      <dgm:t>
        <a:bodyPr/>
        <a:lstStyle/>
        <a:p>
          <a:endParaRPr lang="en-GB" sz="1000" b="1">
            <a:solidFill>
              <a:schemeClr val="tx1"/>
            </a:solidFill>
          </a:endParaRPr>
        </a:p>
      </dgm:t>
    </dgm:pt>
    <dgm:pt modelId="{CB70E307-EE7C-4BE6-8167-E39C8937CB45}" type="sibTrans" cxnId="{FD232F09-A173-4D3A-AC83-01DED5113A17}">
      <dgm:prSet>
        <dgm:style>
          <a:lnRef idx="2">
            <a:schemeClr val="accent6"/>
          </a:lnRef>
          <a:fillRef idx="1">
            <a:schemeClr val="lt1"/>
          </a:fillRef>
          <a:effectRef idx="0">
            <a:schemeClr val="accent6"/>
          </a:effectRef>
          <a:fontRef idx="minor">
            <a:schemeClr val="dk1"/>
          </a:fontRef>
        </dgm:style>
      </dgm:prSet>
      <dgm:spPr/>
      <dgm:t>
        <a:bodyPr/>
        <a:lstStyle/>
        <a:p>
          <a:endParaRPr lang="en-GB" sz="1000" b="1">
            <a:solidFill>
              <a:schemeClr val="tx1"/>
            </a:solidFill>
          </a:endParaRPr>
        </a:p>
      </dgm:t>
    </dgm:pt>
    <dgm:pt modelId="{8A06B7B1-4936-4BC4-B8DB-5BE2184B0EBA}">
      <dgm:prSet phldrT="[Text]" custT="1"/>
      <dgm:spPr/>
      <dgm:t>
        <a:bodyPr/>
        <a:lstStyle/>
        <a:p>
          <a:r>
            <a:rPr lang="en-GB" sz="1100" b="1" dirty="0"/>
            <a:t>If I have an illness or an urgent need I* know where to go and how to access the support I need – this will be in the right place, at the right time and be by the right person. If a hospital admission is needed, I will be discharged to the care of my regular community team as soon as possible for any  ongoing care</a:t>
          </a:r>
        </a:p>
      </dgm:t>
    </dgm:pt>
    <dgm:pt modelId="{C751F22E-1F87-43C4-AA6B-5DE4BF46A735}" type="parTrans" cxnId="{EEEE70BE-566D-4AEE-88C5-508BAC7C96FC}">
      <dgm:prSet/>
      <dgm:spPr/>
      <dgm:t>
        <a:bodyPr/>
        <a:lstStyle/>
        <a:p>
          <a:endParaRPr lang="en-GB" sz="1000" b="1">
            <a:solidFill>
              <a:schemeClr val="tx1"/>
            </a:solidFill>
          </a:endParaRPr>
        </a:p>
      </dgm:t>
    </dgm:pt>
    <dgm:pt modelId="{2BFC3B2E-3E0C-43FA-BF96-A69A4F5F8C31}" type="sibTrans" cxnId="{EEEE70BE-566D-4AEE-88C5-508BAC7C96FC}">
      <dgm:prSet>
        <dgm:style>
          <a:lnRef idx="2">
            <a:schemeClr val="accent4"/>
          </a:lnRef>
          <a:fillRef idx="1">
            <a:schemeClr val="lt1"/>
          </a:fillRef>
          <a:effectRef idx="0">
            <a:schemeClr val="accent4"/>
          </a:effectRef>
          <a:fontRef idx="minor">
            <a:schemeClr val="dk1"/>
          </a:fontRef>
        </dgm:style>
      </dgm:prSet>
      <dgm:spPr/>
      <dgm:t>
        <a:bodyPr/>
        <a:lstStyle/>
        <a:p>
          <a:endParaRPr lang="en-GB" sz="1000" b="1">
            <a:solidFill>
              <a:schemeClr val="tx1"/>
            </a:solidFill>
          </a:endParaRPr>
        </a:p>
      </dgm:t>
    </dgm:pt>
    <dgm:pt modelId="{20338F96-F5FD-490A-881B-8F46636CF5A1}">
      <dgm:prSet phldrT="[Text]" custT="1"/>
      <dgm:spPr/>
      <dgm:t>
        <a:bodyPr/>
        <a:lstStyle/>
        <a:p>
          <a:r>
            <a:rPr lang="en-GB" sz="1400" b="1" dirty="0"/>
            <a:t>If I need extra support from health and care services, these are provided in my own home or as close to it as possible. These services coordinate around me*</a:t>
          </a:r>
        </a:p>
      </dgm:t>
    </dgm:pt>
    <dgm:pt modelId="{1117605E-F470-4BB9-A040-36F63CAD5107}" type="parTrans" cxnId="{83C471FD-B9F1-46DB-9891-713BC00940C1}">
      <dgm:prSet/>
      <dgm:spPr/>
      <dgm:t>
        <a:bodyPr/>
        <a:lstStyle/>
        <a:p>
          <a:endParaRPr lang="en-GB" b="1">
            <a:solidFill>
              <a:schemeClr val="tx1"/>
            </a:solidFill>
          </a:endParaRPr>
        </a:p>
      </dgm:t>
    </dgm:pt>
    <dgm:pt modelId="{590C383C-E667-4B36-8E97-222E22C3DCC8}" type="sibTrans" cxnId="{83C471FD-B9F1-46DB-9891-713BC00940C1}">
      <dgm:prSet>
        <dgm:style>
          <a:lnRef idx="2">
            <a:schemeClr val="accent3"/>
          </a:lnRef>
          <a:fillRef idx="1">
            <a:schemeClr val="lt1"/>
          </a:fillRef>
          <a:effectRef idx="0">
            <a:schemeClr val="accent3"/>
          </a:effectRef>
          <a:fontRef idx="minor">
            <a:schemeClr val="dk1"/>
          </a:fontRef>
        </dgm:style>
      </dgm:prSet>
      <dgm:spPr/>
      <dgm:t>
        <a:bodyPr/>
        <a:lstStyle/>
        <a:p>
          <a:endParaRPr lang="en-GB" b="1">
            <a:solidFill>
              <a:schemeClr val="tx1"/>
            </a:solidFill>
          </a:endParaRPr>
        </a:p>
      </dgm:t>
    </dgm:pt>
    <dgm:pt modelId="{8B02210E-34EA-435C-8290-69D480C5D2CC}">
      <dgm:prSet phldrT="[Text]" custT="1">
        <dgm:style>
          <a:lnRef idx="2">
            <a:schemeClr val="accent1">
              <a:shade val="50000"/>
            </a:schemeClr>
          </a:lnRef>
          <a:fillRef idx="1">
            <a:schemeClr val="accent1"/>
          </a:fillRef>
          <a:effectRef idx="0">
            <a:schemeClr val="accent1"/>
          </a:effectRef>
          <a:fontRef idx="minor">
            <a:schemeClr val="lt1"/>
          </a:fontRef>
        </dgm:style>
      </dgm:prSet>
      <dgm:spPr>
        <a:ln>
          <a:noFill/>
        </a:ln>
      </dgm:spPr>
      <dgm:t>
        <a:bodyPr/>
        <a:lstStyle/>
        <a:p>
          <a:r>
            <a:rPr lang="en-GB" sz="1200" b="1" dirty="0"/>
            <a:t>When I do access health and care services I* am confident that they are of the highest quality and I* am treated with the utmost dignity, respect and compassion. The information I receive about healthcare services are easy to access and understand</a:t>
          </a:r>
        </a:p>
      </dgm:t>
    </dgm:pt>
    <dgm:pt modelId="{54FB8B67-22C6-444C-8D73-A99A1C2FA806}" type="parTrans" cxnId="{D45D103A-6D0F-43C6-AEB1-987204A97B84}">
      <dgm:prSet/>
      <dgm:spPr/>
      <dgm:t>
        <a:bodyPr/>
        <a:lstStyle/>
        <a:p>
          <a:endParaRPr lang="en-GB"/>
        </a:p>
      </dgm:t>
    </dgm:pt>
    <dgm:pt modelId="{AF1B126D-EFC9-4122-8E00-BA64518DAF5B}" type="sibTrans" cxnId="{D45D103A-6D0F-43C6-AEB1-987204A97B84}">
      <dgm:prSet/>
      <dgm:spPr/>
      <dgm:t>
        <a:bodyPr/>
        <a:lstStyle/>
        <a:p>
          <a:endParaRPr lang="en-GB"/>
        </a:p>
      </dgm:t>
    </dgm:pt>
    <dgm:pt modelId="{BAB6D265-C2D7-4ECD-8A35-8347DEEA089A}" type="pres">
      <dgm:prSet presAssocID="{ED2FAE41-02AC-47D9-A242-75BEF102B320}" presName="Name0" presStyleCnt="0">
        <dgm:presLayoutVars>
          <dgm:dir/>
          <dgm:resizeHandles val="exact"/>
        </dgm:presLayoutVars>
      </dgm:prSet>
      <dgm:spPr/>
    </dgm:pt>
    <dgm:pt modelId="{CC357DDE-E356-4E81-8FC0-5A9B9A407397}" type="pres">
      <dgm:prSet presAssocID="{D96BDD6F-8066-43A0-9E70-934E99F631C8}" presName="node" presStyleLbl="node1" presStyleIdx="0" presStyleCnt="6" custScaleY="105149">
        <dgm:presLayoutVars>
          <dgm:bulletEnabled val="1"/>
        </dgm:presLayoutVars>
      </dgm:prSet>
      <dgm:spPr/>
    </dgm:pt>
    <dgm:pt modelId="{738355FD-0B36-49A4-AD24-39FBB264BC0D}" type="pres">
      <dgm:prSet presAssocID="{C981AD1A-918A-4A49-8DC3-5FB4691C81C1}" presName="sibTrans" presStyleLbl="sibTrans2D1" presStyleIdx="0" presStyleCnt="5" custScaleX="156132" custLinFactNeighborX="-9229" custLinFactNeighborY="0"/>
      <dgm:spPr>
        <a:prstGeom prst="leftRightArrow">
          <a:avLst/>
        </a:prstGeom>
      </dgm:spPr>
    </dgm:pt>
    <dgm:pt modelId="{2A7CEDAA-1B03-49E3-8B7D-C57D85F43185}" type="pres">
      <dgm:prSet presAssocID="{C981AD1A-918A-4A49-8DC3-5FB4691C81C1}" presName="connectorText" presStyleLbl="sibTrans2D1" presStyleIdx="0" presStyleCnt="5"/>
      <dgm:spPr/>
    </dgm:pt>
    <dgm:pt modelId="{11D9CBB0-78E1-4585-AC0C-2B18A973CD1F}" type="pres">
      <dgm:prSet presAssocID="{20338F96-F5FD-490A-881B-8F46636CF5A1}" presName="node" presStyleLbl="node1" presStyleIdx="1" presStyleCnt="6" custScaleY="105191">
        <dgm:presLayoutVars>
          <dgm:bulletEnabled val="1"/>
        </dgm:presLayoutVars>
      </dgm:prSet>
      <dgm:spPr/>
    </dgm:pt>
    <dgm:pt modelId="{5AB42E9F-5593-43A7-9AB7-5FD126628D5C}" type="pres">
      <dgm:prSet presAssocID="{590C383C-E667-4B36-8E97-222E22C3DCC8}" presName="sibTrans" presStyleLbl="sibTrans2D1" presStyleIdx="1" presStyleCnt="5" custScaleX="182612" custScaleY="113480" custLinFactNeighborX="-5338" custLinFactNeighborY="-935"/>
      <dgm:spPr>
        <a:prstGeom prst="leftRightArrow">
          <a:avLst/>
        </a:prstGeom>
      </dgm:spPr>
    </dgm:pt>
    <dgm:pt modelId="{8BD239F2-32FF-4095-8AF7-3468627ACAC3}" type="pres">
      <dgm:prSet presAssocID="{590C383C-E667-4B36-8E97-222E22C3DCC8}" presName="connectorText" presStyleLbl="sibTrans2D1" presStyleIdx="1" presStyleCnt="5"/>
      <dgm:spPr/>
    </dgm:pt>
    <dgm:pt modelId="{81DED349-BF64-4F67-A903-D292464C9C4E}" type="pres">
      <dgm:prSet presAssocID="{8A06B7B1-4936-4BC4-B8DB-5BE2184B0EBA}" presName="node" presStyleLbl="node1" presStyleIdx="2" presStyleCnt="6" custScaleY="103873">
        <dgm:presLayoutVars>
          <dgm:bulletEnabled val="1"/>
        </dgm:presLayoutVars>
      </dgm:prSet>
      <dgm:spPr/>
    </dgm:pt>
    <dgm:pt modelId="{3EB86012-E51E-441F-8321-453EBE08AC7A}" type="pres">
      <dgm:prSet presAssocID="{2BFC3B2E-3E0C-43FA-BF96-A69A4F5F8C31}" presName="sibTrans" presStyleLbl="sibTrans2D1" presStyleIdx="2" presStyleCnt="5" custScaleX="153077"/>
      <dgm:spPr>
        <a:prstGeom prst="leftRightArrow">
          <a:avLst/>
        </a:prstGeom>
      </dgm:spPr>
    </dgm:pt>
    <dgm:pt modelId="{80D0A635-6C90-47CC-B482-BABF2543B050}" type="pres">
      <dgm:prSet presAssocID="{2BFC3B2E-3E0C-43FA-BF96-A69A4F5F8C31}" presName="connectorText" presStyleLbl="sibTrans2D1" presStyleIdx="2" presStyleCnt="5"/>
      <dgm:spPr/>
    </dgm:pt>
    <dgm:pt modelId="{6E1AC953-605F-4B7F-AAE5-F16F53345861}" type="pres">
      <dgm:prSet presAssocID="{53233E19-00FA-44B9-91FF-508F31BA3662}" presName="node" presStyleLbl="node1" presStyleIdx="3" presStyleCnt="6" custScaleY="104789">
        <dgm:presLayoutVars>
          <dgm:bulletEnabled val="1"/>
        </dgm:presLayoutVars>
      </dgm:prSet>
      <dgm:spPr/>
    </dgm:pt>
    <dgm:pt modelId="{DF151716-93D0-481D-A4EB-F1C2C3F3F191}" type="pres">
      <dgm:prSet presAssocID="{22F65A2D-CDD6-41D5-B881-CFDF5DA54683}" presName="sibTrans" presStyleLbl="sibTrans2D1" presStyleIdx="3" presStyleCnt="5" custScaleX="173417"/>
      <dgm:spPr>
        <a:prstGeom prst="leftRightArrow">
          <a:avLst/>
        </a:prstGeom>
      </dgm:spPr>
    </dgm:pt>
    <dgm:pt modelId="{D2DD6674-FF83-48A8-8F82-ABCBAF85BFF0}" type="pres">
      <dgm:prSet presAssocID="{22F65A2D-CDD6-41D5-B881-CFDF5DA54683}" presName="connectorText" presStyleLbl="sibTrans2D1" presStyleIdx="3" presStyleCnt="5"/>
      <dgm:spPr/>
    </dgm:pt>
    <dgm:pt modelId="{A832CECF-68A8-4C8A-866F-6458D064DEB1}" type="pres">
      <dgm:prSet presAssocID="{E6CE4C16-584E-4F56-8264-32CAE94A605F}" presName="node" presStyleLbl="node1" presStyleIdx="4" presStyleCnt="6" custScaleY="104508" custLinFactNeighborX="-6412" custLinFactNeighborY="-325">
        <dgm:presLayoutVars>
          <dgm:bulletEnabled val="1"/>
        </dgm:presLayoutVars>
      </dgm:prSet>
      <dgm:spPr/>
    </dgm:pt>
    <dgm:pt modelId="{DE9C0F6E-E49B-43DE-8F8F-31AAAEA8E2AD}" type="pres">
      <dgm:prSet presAssocID="{CB70E307-EE7C-4BE6-8167-E39C8937CB45}" presName="sibTrans" presStyleLbl="sibTrans2D1" presStyleIdx="4" presStyleCnt="5" custScaleX="173476" custLinFactNeighborX="-5385" custLinFactNeighborY="2090"/>
      <dgm:spPr>
        <a:prstGeom prst="leftRightArrow">
          <a:avLst/>
        </a:prstGeom>
      </dgm:spPr>
    </dgm:pt>
    <dgm:pt modelId="{08D04377-2229-4541-8117-2263FE45E76F}" type="pres">
      <dgm:prSet presAssocID="{CB70E307-EE7C-4BE6-8167-E39C8937CB45}" presName="connectorText" presStyleLbl="sibTrans2D1" presStyleIdx="4" presStyleCnt="5"/>
      <dgm:spPr/>
    </dgm:pt>
    <dgm:pt modelId="{92978C92-AD1C-4967-BD07-8D2343708C15}" type="pres">
      <dgm:prSet presAssocID="{8B02210E-34EA-435C-8290-69D480C5D2CC}" presName="node" presStyleLbl="node1" presStyleIdx="5" presStyleCnt="6" custScaleY="105158">
        <dgm:presLayoutVars>
          <dgm:bulletEnabled val="1"/>
        </dgm:presLayoutVars>
      </dgm:prSet>
      <dgm:spPr/>
    </dgm:pt>
  </dgm:ptLst>
  <dgm:cxnLst>
    <dgm:cxn modelId="{FD232F09-A173-4D3A-AC83-01DED5113A17}" srcId="{ED2FAE41-02AC-47D9-A242-75BEF102B320}" destId="{E6CE4C16-584E-4F56-8264-32CAE94A605F}" srcOrd="4" destOrd="0" parTransId="{07CEB564-853C-4288-BD16-8415836A8E95}" sibTransId="{CB70E307-EE7C-4BE6-8167-E39C8937CB45}"/>
    <dgm:cxn modelId="{C921271D-2F84-4C77-BD0C-E190728D1711}" type="presOf" srcId="{2BFC3B2E-3E0C-43FA-BF96-A69A4F5F8C31}" destId="{80D0A635-6C90-47CC-B482-BABF2543B050}" srcOrd="1" destOrd="0" presId="urn:microsoft.com/office/officeart/2005/8/layout/process1"/>
    <dgm:cxn modelId="{86C3B822-39D7-4277-AA0D-9F4EE25943C4}" srcId="{ED2FAE41-02AC-47D9-A242-75BEF102B320}" destId="{D96BDD6F-8066-43A0-9E70-934E99F631C8}" srcOrd="0" destOrd="0" parTransId="{19904B99-A2C3-4629-AE34-51DADE184DA2}" sibTransId="{C981AD1A-918A-4A49-8DC3-5FB4691C81C1}"/>
    <dgm:cxn modelId="{FF010F32-7198-4CA2-B479-53683ABC2878}" type="presOf" srcId="{20338F96-F5FD-490A-881B-8F46636CF5A1}" destId="{11D9CBB0-78E1-4585-AC0C-2B18A973CD1F}" srcOrd="0" destOrd="0" presId="urn:microsoft.com/office/officeart/2005/8/layout/process1"/>
    <dgm:cxn modelId="{D45D103A-6D0F-43C6-AEB1-987204A97B84}" srcId="{ED2FAE41-02AC-47D9-A242-75BEF102B320}" destId="{8B02210E-34EA-435C-8290-69D480C5D2CC}" srcOrd="5" destOrd="0" parTransId="{54FB8B67-22C6-444C-8D73-A99A1C2FA806}" sibTransId="{AF1B126D-EFC9-4122-8E00-BA64518DAF5B}"/>
    <dgm:cxn modelId="{00EC4F42-9439-48F3-8545-0EDC6D34D2B4}" type="presOf" srcId="{8B02210E-34EA-435C-8290-69D480C5D2CC}" destId="{92978C92-AD1C-4967-BD07-8D2343708C15}" srcOrd="0" destOrd="0" presId="urn:microsoft.com/office/officeart/2005/8/layout/process1"/>
    <dgm:cxn modelId="{4E8DBE62-4779-45FE-A21C-04F2A9F4443A}" type="presOf" srcId="{590C383C-E667-4B36-8E97-222E22C3DCC8}" destId="{5AB42E9F-5593-43A7-9AB7-5FD126628D5C}" srcOrd="0" destOrd="0" presId="urn:microsoft.com/office/officeart/2005/8/layout/process1"/>
    <dgm:cxn modelId="{3EB90B6A-E17F-4672-8FA4-CB64A1FE5DE5}" type="presOf" srcId="{53233E19-00FA-44B9-91FF-508F31BA3662}" destId="{6E1AC953-605F-4B7F-AAE5-F16F53345861}" srcOrd="0" destOrd="0" presId="urn:microsoft.com/office/officeart/2005/8/layout/process1"/>
    <dgm:cxn modelId="{4538216F-09C5-4386-B0D8-251CFA6E750F}" type="presOf" srcId="{D96BDD6F-8066-43A0-9E70-934E99F631C8}" destId="{CC357DDE-E356-4E81-8FC0-5A9B9A407397}" srcOrd="0" destOrd="0" presId="urn:microsoft.com/office/officeart/2005/8/layout/process1"/>
    <dgm:cxn modelId="{9E41307E-E36C-45ED-ACA7-AB0C14B19245}" type="presOf" srcId="{CB70E307-EE7C-4BE6-8167-E39C8937CB45}" destId="{DE9C0F6E-E49B-43DE-8F8F-31AAAEA8E2AD}" srcOrd="0" destOrd="0" presId="urn:microsoft.com/office/officeart/2005/8/layout/process1"/>
    <dgm:cxn modelId="{D15F9B8B-ACDE-400B-901C-75B6B02BAE6C}" type="presOf" srcId="{8A06B7B1-4936-4BC4-B8DB-5BE2184B0EBA}" destId="{81DED349-BF64-4F67-A903-D292464C9C4E}" srcOrd="0" destOrd="0" presId="urn:microsoft.com/office/officeart/2005/8/layout/process1"/>
    <dgm:cxn modelId="{76F34B9F-D2DD-4C3C-9DBE-4A5F7DE52EF0}" type="presOf" srcId="{22F65A2D-CDD6-41D5-B881-CFDF5DA54683}" destId="{D2DD6674-FF83-48A8-8F82-ABCBAF85BFF0}" srcOrd="1" destOrd="0" presId="urn:microsoft.com/office/officeart/2005/8/layout/process1"/>
    <dgm:cxn modelId="{4FBD5FA1-AAFE-499F-AF99-446A31A723E5}" type="presOf" srcId="{590C383C-E667-4B36-8E97-222E22C3DCC8}" destId="{8BD239F2-32FF-4095-8AF7-3468627ACAC3}" srcOrd="1" destOrd="0" presId="urn:microsoft.com/office/officeart/2005/8/layout/process1"/>
    <dgm:cxn modelId="{3D32F5A4-6534-45F2-BBBA-01F406C53115}" type="presOf" srcId="{2BFC3B2E-3E0C-43FA-BF96-A69A4F5F8C31}" destId="{3EB86012-E51E-441F-8321-453EBE08AC7A}" srcOrd="0" destOrd="0" presId="urn:microsoft.com/office/officeart/2005/8/layout/process1"/>
    <dgm:cxn modelId="{843734AA-9867-4EA2-8226-F4B650DA980F}" type="presOf" srcId="{C981AD1A-918A-4A49-8DC3-5FB4691C81C1}" destId="{2A7CEDAA-1B03-49E3-8B7D-C57D85F43185}" srcOrd="1" destOrd="0" presId="urn:microsoft.com/office/officeart/2005/8/layout/process1"/>
    <dgm:cxn modelId="{C163C2AE-1551-4ACD-AB68-A49E88266325}" type="presOf" srcId="{E6CE4C16-584E-4F56-8264-32CAE94A605F}" destId="{A832CECF-68A8-4C8A-866F-6458D064DEB1}" srcOrd="0" destOrd="0" presId="urn:microsoft.com/office/officeart/2005/8/layout/process1"/>
    <dgm:cxn modelId="{EEEE70BE-566D-4AEE-88C5-508BAC7C96FC}" srcId="{ED2FAE41-02AC-47D9-A242-75BEF102B320}" destId="{8A06B7B1-4936-4BC4-B8DB-5BE2184B0EBA}" srcOrd="2" destOrd="0" parTransId="{C751F22E-1F87-43C4-AA6B-5DE4BF46A735}" sibTransId="{2BFC3B2E-3E0C-43FA-BF96-A69A4F5F8C31}"/>
    <dgm:cxn modelId="{8FB580C2-5E20-41A0-897C-A51AAF7ADCC9}" type="presOf" srcId="{22F65A2D-CDD6-41D5-B881-CFDF5DA54683}" destId="{DF151716-93D0-481D-A4EB-F1C2C3F3F191}" srcOrd="0" destOrd="0" presId="urn:microsoft.com/office/officeart/2005/8/layout/process1"/>
    <dgm:cxn modelId="{853690C3-B5F2-4CFF-B555-73A40C81E085}" srcId="{ED2FAE41-02AC-47D9-A242-75BEF102B320}" destId="{53233E19-00FA-44B9-91FF-508F31BA3662}" srcOrd="3" destOrd="0" parTransId="{734AB9D7-E5D5-4F70-9E2D-08A67C3B2C67}" sibTransId="{22F65A2D-CDD6-41D5-B881-CFDF5DA54683}"/>
    <dgm:cxn modelId="{2C5F27C6-C2C3-43F8-90AA-A4A951DE055F}" type="presOf" srcId="{C981AD1A-918A-4A49-8DC3-5FB4691C81C1}" destId="{738355FD-0B36-49A4-AD24-39FBB264BC0D}" srcOrd="0" destOrd="0" presId="urn:microsoft.com/office/officeart/2005/8/layout/process1"/>
    <dgm:cxn modelId="{EC5B92F4-F1ED-43B9-9D72-E5D35F8C1A02}" type="presOf" srcId="{ED2FAE41-02AC-47D9-A242-75BEF102B320}" destId="{BAB6D265-C2D7-4ECD-8A35-8347DEEA089A}" srcOrd="0" destOrd="0" presId="urn:microsoft.com/office/officeart/2005/8/layout/process1"/>
    <dgm:cxn modelId="{83C471FD-B9F1-46DB-9891-713BC00940C1}" srcId="{ED2FAE41-02AC-47D9-A242-75BEF102B320}" destId="{20338F96-F5FD-490A-881B-8F46636CF5A1}" srcOrd="1" destOrd="0" parTransId="{1117605E-F470-4BB9-A040-36F63CAD5107}" sibTransId="{590C383C-E667-4B36-8E97-222E22C3DCC8}"/>
    <dgm:cxn modelId="{0B1BC7FF-A4A7-45FC-B562-455E78B465FB}" type="presOf" srcId="{CB70E307-EE7C-4BE6-8167-E39C8937CB45}" destId="{08D04377-2229-4541-8117-2263FE45E76F}" srcOrd="1" destOrd="0" presId="urn:microsoft.com/office/officeart/2005/8/layout/process1"/>
    <dgm:cxn modelId="{26BFE7EF-758C-49C1-9EA4-739127CD8695}" type="presParOf" srcId="{BAB6D265-C2D7-4ECD-8A35-8347DEEA089A}" destId="{CC357DDE-E356-4E81-8FC0-5A9B9A407397}" srcOrd="0" destOrd="0" presId="urn:microsoft.com/office/officeart/2005/8/layout/process1"/>
    <dgm:cxn modelId="{D7509AEA-DBB2-4E66-9A6C-DBDD84A19AC3}" type="presParOf" srcId="{BAB6D265-C2D7-4ECD-8A35-8347DEEA089A}" destId="{738355FD-0B36-49A4-AD24-39FBB264BC0D}" srcOrd="1" destOrd="0" presId="urn:microsoft.com/office/officeart/2005/8/layout/process1"/>
    <dgm:cxn modelId="{50FB4871-7DDF-4535-81A9-EC2E5B7D649B}" type="presParOf" srcId="{738355FD-0B36-49A4-AD24-39FBB264BC0D}" destId="{2A7CEDAA-1B03-49E3-8B7D-C57D85F43185}" srcOrd="0" destOrd="0" presId="urn:microsoft.com/office/officeart/2005/8/layout/process1"/>
    <dgm:cxn modelId="{14597603-81D5-4464-BE2A-381E8A8CD807}" type="presParOf" srcId="{BAB6D265-C2D7-4ECD-8A35-8347DEEA089A}" destId="{11D9CBB0-78E1-4585-AC0C-2B18A973CD1F}" srcOrd="2" destOrd="0" presId="urn:microsoft.com/office/officeart/2005/8/layout/process1"/>
    <dgm:cxn modelId="{D997CAB7-5FCE-43EA-8699-A888050BC6C9}" type="presParOf" srcId="{BAB6D265-C2D7-4ECD-8A35-8347DEEA089A}" destId="{5AB42E9F-5593-43A7-9AB7-5FD126628D5C}" srcOrd="3" destOrd="0" presId="urn:microsoft.com/office/officeart/2005/8/layout/process1"/>
    <dgm:cxn modelId="{08FC636B-B1E7-41A6-9F38-D1ACC52FAA9A}" type="presParOf" srcId="{5AB42E9F-5593-43A7-9AB7-5FD126628D5C}" destId="{8BD239F2-32FF-4095-8AF7-3468627ACAC3}" srcOrd="0" destOrd="0" presId="urn:microsoft.com/office/officeart/2005/8/layout/process1"/>
    <dgm:cxn modelId="{BAAB55A2-788F-4237-9968-4F843F10E5DC}" type="presParOf" srcId="{BAB6D265-C2D7-4ECD-8A35-8347DEEA089A}" destId="{81DED349-BF64-4F67-A903-D292464C9C4E}" srcOrd="4" destOrd="0" presId="urn:microsoft.com/office/officeart/2005/8/layout/process1"/>
    <dgm:cxn modelId="{068E31E7-FE1A-4D27-A93E-7156533C4BD7}" type="presParOf" srcId="{BAB6D265-C2D7-4ECD-8A35-8347DEEA089A}" destId="{3EB86012-E51E-441F-8321-453EBE08AC7A}" srcOrd="5" destOrd="0" presId="urn:microsoft.com/office/officeart/2005/8/layout/process1"/>
    <dgm:cxn modelId="{7080E831-65A6-4884-92FC-5FD38FC8829D}" type="presParOf" srcId="{3EB86012-E51E-441F-8321-453EBE08AC7A}" destId="{80D0A635-6C90-47CC-B482-BABF2543B050}" srcOrd="0" destOrd="0" presId="urn:microsoft.com/office/officeart/2005/8/layout/process1"/>
    <dgm:cxn modelId="{FC70EF52-3F1F-46D2-8EDB-2465C80AC640}" type="presParOf" srcId="{BAB6D265-C2D7-4ECD-8A35-8347DEEA089A}" destId="{6E1AC953-605F-4B7F-AAE5-F16F53345861}" srcOrd="6" destOrd="0" presId="urn:microsoft.com/office/officeart/2005/8/layout/process1"/>
    <dgm:cxn modelId="{7954AA7F-B200-4897-9BC7-98F49C523E79}" type="presParOf" srcId="{BAB6D265-C2D7-4ECD-8A35-8347DEEA089A}" destId="{DF151716-93D0-481D-A4EB-F1C2C3F3F191}" srcOrd="7" destOrd="0" presId="urn:microsoft.com/office/officeart/2005/8/layout/process1"/>
    <dgm:cxn modelId="{D9EE0290-22E6-4439-9165-42EBEE741A07}" type="presParOf" srcId="{DF151716-93D0-481D-A4EB-F1C2C3F3F191}" destId="{D2DD6674-FF83-48A8-8F82-ABCBAF85BFF0}" srcOrd="0" destOrd="0" presId="urn:microsoft.com/office/officeart/2005/8/layout/process1"/>
    <dgm:cxn modelId="{2EB364D6-757F-40B2-8458-83BFF9795D06}" type="presParOf" srcId="{BAB6D265-C2D7-4ECD-8A35-8347DEEA089A}" destId="{A832CECF-68A8-4C8A-866F-6458D064DEB1}" srcOrd="8" destOrd="0" presId="urn:microsoft.com/office/officeart/2005/8/layout/process1"/>
    <dgm:cxn modelId="{08DBAF7E-4CEB-47F5-AC1F-FB1C0C4D7B7E}" type="presParOf" srcId="{BAB6D265-C2D7-4ECD-8A35-8347DEEA089A}" destId="{DE9C0F6E-E49B-43DE-8F8F-31AAAEA8E2AD}" srcOrd="9" destOrd="0" presId="urn:microsoft.com/office/officeart/2005/8/layout/process1"/>
    <dgm:cxn modelId="{CA51A32F-0AF5-447D-833B-FFE2B599195F}" type="presParOf" srcId="{DE9C0F6E-E49B-43DE-8F8F-31AAAEA8E2AD}" destId="{08D04377-2229-4541-8117-2263FE45E76F}" srcOrd="0" destOrd="0" presId="urn:microsoft.com/office/officeart/2005/8/layout/process1"/>
    <dgm:cxn modelId="{B3D7E270-7980-4319-9A74-64B3C37991FB}" type="presParOf" srcId="{BAB6D265-C2D7-4ECD-8A35-8347DEEA089A}" destId="{92978C92-AD1C-4967-BD07-8D2343708C15}"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4E4D16-C35B-4CBD-A73A-3C0201B7E054}" type="doc">
      <dgm:prSet loTypeId="urn:microsoft.com/office/officeart/2005/8/layout/hChevron3" loCatId="process" qsTypeId="urn:microsoft.com/office/officeart/2005/8/quickstyle/simple1" qsCatId="simple" csTypeId="urn:microsoft.com/office/officeart/2005/8/colors/accent1_1" csCatId="accent1" phldr="1"/>
      <dgm:spPr/>
    </dgm:pt>
    <dgm:pt modelId="{60D2629C-9977-4333-A214-77F3A0823E5B}">
      <dgm:prSet phldrT="[Text]" custT="1"/>
      <dgm:spPr/>
      <dgm:t>
        <a:bodyPr/>
        <a:lstStyle/>
        <a:p>
          <a:r>
            <a:rPr lang="en-GB" sz="1100" b="1" i="1" dirty="0"/>
            <a:t>Children and young people</a:t>
          </a:r>
        </a:p>
      </dgm:t>
    </dgm:pt>
    <dgm:pt modelId="{B2F7244B-4C2A-4128-8B5D-37C3269B0BDC}" type="parTrans" cxnId="{1EBCA569-3396-4549-9047-19F2DA5F190C}">
      <dgm:prSet/>
      <dgm:spPr/>
      <dgm:t>
        <a:bodyPr/>
        <a:lstStyle/>
        <a:p>
          <a:endParaRPr lang="en-GB" sz="1100" b="1" i="1"/>
        </a:p>
      </dgm:t>
    </dgm:pt>
    <dgm:pt modelId="{FFC3DB22-FE0B-4912-8093-0A8003A233B9}" type="sibTrans" cxnId="{1EBCA569-3396-4549-9047-19F2DA5F190C}">
      <dgm:prSet/>
      <dgm:spPr/>
      <dgm:t>
        <a:bodyPr/>
        <a:lstStyle/>
        <a:p>
          <a:endParaRPr lang="en-GB" sz="1100" b="1" i="1"/>
        </a:p>
      </dgm:t>
    </dgm:pt>
    <dgm:pt modelId="{E3115130-D96D-40A4-B4CA-2CF556E4798B}">
      <dgm:prSet phldrT="[Text]" custT="1"/>
      <dgm:spPr/>
      <dgm:t>
        <a:bodyPr/>
        <a:lstStyle/>
        <a:p>
          <a:r>
            <a:rPr lang="en-GB" sz="1100" b="1" i="1" dirty="0"/>
            <a:t>Healthy Adults</a:t>
          </a:r>
        </a:p>
      </dgm:t>
    </dgm:pt>
    <dgm:pt modelId="{97E16CE9-3BA3-41CA-9B3F-AB13E833930F}" type="parTrans" cxnId="{45B78A6C-89AF-4AE9-89E1-5208483730AD}">
      <dgm:prSet/>
      <dgm:spPr/>
      <dgm:t>
        <a:bodyPr/>
        <a:lstStyle/>
        <a:p>
          <a:endParaRPr lang="en-GB" sz="1100" b="1" i="1"/>
        </a:p>
      </dgm:t>
    </dgm:pt>
    <dgm:pt modelId="{E198FDBD-F7E1-4BCF-9CD5-72A56689892F}" type="sibTrans" cxnId="{45B78A6C-89AF-4AE9-89E1-5208483730AD}">
      <dgm:prSet/>
      <dgm:spPr/>
      <dgm:t>
        <a:bodyPr/>
        <a:lstStyle/>
        <a:p>
          <a:endParaRPr lang="en-GB" sz="1100" b="1" i="1"/>
        </a:p>
      </dgm:t>
    </dgm:pt>
    <dgm:pt modelId="{A242EB43-9314-41E8-BDC0-530A121410AF}">
      <dgm:prSet phldrT="[Text]" custT="1"/>
      <dgm:spPr/>
      <dgm:t>
        <a:bodyPr/>
        <a:lstStyle/>
        <a:p>
          <a:r>
            <a:rPr lang="en-GB" sz="1000" b="1" i="1" dirty="0"/>
            <a:t>People with long term physical and/or mental health conditions</a:t>
          </a:r>
        </a:p>
      </dgm:t>
    </dgm:pt>
    <dgm:pt modelId="{CFED13B9-97AE-4005-92B7-D5A498C547C4}" type="parTrans" cxnId="{7F6352AC-5BE8-4579-8BF1-442692D17DF9}">
      <dgm:prSet/>
      <dgm:spPr/>
      <dgm:t>
        <a:bodyPr/>
        <a:lstStyle/>
        <a:p>
          <a:endParaRPr lang="en-GB" sz="1100" b="1" i="1"/>
        </a:p>
      </dgm:t>
    </dgm:pt>
    <dgm:pt modelId="{964C7510-015B-4274-AA79-B20F2D9E3523}" type="sibTrans" cxnId="{7F6352AC-5BE8-4579-8BF1-442692D17DF9}">
      <dgm:prSet/>
      <dgm:spPr/>
      <dgm:t>
        <a:bodyPr/>
        <a:lstStyle/>
        <a:p>
          <a:endParaRPr lang="en-GB" sz="1100" b="1" i="1"/>
        </a:p>
      </dgm:t>
    </dgm:pt>
    <dgm:pt modelId="{941147D0-F6D5-453E-8F5F-9A1A3F5A6499}">
      <dgm:prSet phldrT="[Text]" custT="1"/>
      <dgm:spPr/>
      <dgm:t>
        <a:bodyPr/>
        <a:lstStyle/>
        <a:p>
          <a:r>
            <a:rPr lang="en-GB" sz="1100" b="1" i="1" dirty="0"/>
            <a:t>People living with frailty</a:t>
          </a:r>
        </a:p>
      </dgm:t>
    </dgm:pt>
    <dgm:pt modelId="{2246BC3B-8D15-4D6D-AEB0-8CE0BF13845D}" type="parTrans" cxnId="{B8D1D47E-1AE9-4538-B796-68576B3B232C}">
      <dgm:prSet/>
      <dgm:spPr/>
      <dgm:t>
        <a:bodyPr/>
        <a:lstStyle/>
        <a:p>
          <a:endParaRPr lang="en-GB" sz="1100" b="1" i="1"/>
        </a:p>
      </dgm:t>
    </dgm:pt>
    <dgm:pt modelId="{E28CAC67-33AE-49AF-8790-BFDADB322287}" type="sibTrans" cxnId="{B8D1D47E-1AE9-4538-B796-68576B3B232C}">
      <dgm:prSet/>
      <dgm:spPr/>
      <dgm:t>
        <a:bodyPr/>
        <a:lstStyle/>
        <a:p>
          <a:endParaRPr lang="en-GB" sz="1100" b="1" i="1"/>
        </a:p>
      </dgm:t>
    </dgm:pt>
    <dgm:pt modelId="{2F6A055C-E2C2-424D-9AAB-0C18BCEC4DF9}">
      <dgm:prSet phldrT="[Text]" custT="1"/>
      <dgm:spPr/>
      <dgm:t>
        <a:bodyPr/>
        <a:lstStyle/>
        <a:p>
          <a:r>
            <a:rPr lang="en-GB" sz="1100" b="1" i="1" dirty="0"/>
            <a:t>People at the End of Life</a:t>
          </a:r>
        </a:p>
      </dgm:t>
    </dgm:pt>
    <dgm:pt modelId="{08979657-C16B-4A84-8013-C39315DA79F9}" type="parTrans" cxnId="{D8539741-0DB9-4A06-8770-D80E6757A304}">
      <dgm:prSet/>
      <dgm:spPr/>
      <dgm:t>
        <a:bodyPr/>
        <a:lstStyle/>
        <a:p>
          <a:endParaRPr lang="en-GB" sz="1100" b="1" i="1"/>
        </a:p>
      </dgm:t>
    </dgm:pt>
    <dgm:pt modelId="{4E255F99-E9B6-4FEF-BC31-6D3F39EF9DC9}" type="sibTrans" cxnId="{D8539741-0DB9-4A06-8770-D80E6757A304}">
      <dgm:prSet/>
      <dgm:spPr/>
      <dgm:t>
        <a:bodyPr/>
        <a:lstStyle/>
        <a:p>
          <a:endParaRPr lang="en-GB" sz="1100" b="1" i="1"/>
        </a:p>
      </dgm:t>
    </dgm:pt>
    <dgm:pt modelId="{36E186E4-825C-4760-8421-8B124E23CBB5}" type="pres">
      <dgm:prSet presAssocID="{0B4E4D16-C35B-4CBD-A73A-3C0201B7E054}" presName="Name0" presStyleCnt="0">
        <dgm:presLayoutVars>
          <dgm:dir/>
          <dgm:resizeHandles val="exact"/>
        </dgm:presLayoutVars>
      </dgm:prSet>
      <dgm:spPr/>
    </dgm:pt>
    <dgm:pt modelId="{68B20070-12AF-4635-9AAD-5F3E44716ACD}" type="pres">
      <dgm:prSet presAssocID="{60D2629C-9977-4333-A214-77F3A0823E5B}" presName="parTxOnly" presStyleLbl="node1" presStyleIdx="0" presStyleCnt="5">
        <dgm:presLayoutVars>
          <dgm:bulletEnabled val="1"/>
        </dgm:presLayoutVars>
      </dgm:prSet>
      <dgm:spPr/>
    </dgm:pt>
    <dgm:pt modelId="{00E59439-47B5-413F-8975-C5150B728BE8}" type="pres">
      <dgm:prSet presAssocID="{FFC3DB22-FE0B-4912-8093-0A8003A233B9}" presName="parSpace" presStyleCnt="0"/>
      <dgm:spPr/>
    </dgm:pt>
    <dgm:pt modelId="{55C988D4-E282-4B54-A96F-73EFA6A40136}" type="pres">
      <dgm:prSet presAssocID="{E3115130-D96D-40A4-B4CA-2CF556E4798B}" presName="parTxOnly" presStyleLbl="node1" presStyleIdx="1" presStyleCnt="5" custLinFactNeighborX="-6468" custLinFactNeighborY="200">
        <dgm:presLayoutVars>
          <dgm:bulletEnabled val="1"/>
        </dgm:presLayoutVars>
      </dgm:prSet>
      <dgm:spPr/>
    </dgm:pt>
    <dgm:pt modelId="{E137ABBB-AE36-4D92-A2FB-EBD71D3323E3}" type="pres">
      <dgm:prSet presAssocID="{E198FDBD-F7E1-4BCF-9CD5-72A56689892F}" presName="parSpace" presStyleCnt="0"/>
      <dgm:spPr/>
    </dgm:pt>
    <dgm:pt modelId="{3CAAC9E4-ADE3-4D33-B712-E33D3642D475}" type="pres">
      <dgm:prSet presAssocID="{A242EB43-9314-41E8-BDC0-530A121410AF}" presName="parTxOnly" presStyleLbl="node1" presStyleIdx="2" presStyleCnt="5" custScaleY="100536" custLinFactNeighborX="-6042" custLinFactNeighborY="-68">
        <dgm:presLayoutVars>
          <dgm:bulletEnabled val="1"/>
        </dgm:presLayoutVars>
      </dgm:prSet>
      <dgm:spPr/>
    </dgm:pt>
    <dgm:pt modelId="{D0ED0628-478F-45D6-82D0-BF0585150254}" type="pres">
      <dgm:prSet presAssocID="{964C7510-015B-4274-AA79-B20F2D9E3523}" presName="parSpace" presStyleCnt="0"/>
      <dgm:spPr/>
    </dgm:pt>
    <dgm:pt modelId="{479DA35E-7531-43E7-B48C-9435B0FF5D2B}" type="pres">
      <dgm:prSet presAssocID="{941147D0-F6D5-453E-8F5F-9A1A3F5A6499}" presName="parTxOnly" presStyleLbl="node1" presStyleIdx="3" presStyleCnt="5" custLinFactNeighborX="-14472" custLinFactNeighborY="200">
        <dgm:presLayoutVars>
          <dgm:bulletEnabled val="1"/>
        </dgm:presLayoutVars>
      </dgm:prSet>
      <dgm:spPr/>
    </dgm:pt>
    <dgm:pt modelId="{0A75978B-0BCB-411C-8D36-7C76D474055E}" type="pres">
      <dgm:prSet presAssocID="{E28CAC67-33AE-49AF-8790-BFDADB322287}" presName="parSpace" presStyleCnt="0"/>
      <dgm:spPr/>
    </dgm:pt>
    <dgm:pt modelId="{6483F57C-AA4D-4EA9-BD7C-83B72736776B}" type="pres">
      <dgm:prSet presAssocID="{2F6A055C-E2C2-424D-9AAB-0C18BCEC4DF9}" presName="parTxOnly" presStyleLbl="node1" presStyleIdx="4" presStyleCnt="5" custLinFactNeighborX="-12774" custLinFactNeighborY="200">
        <dgm:presLayoutVars>
          <dgm:bulletEnabled val="1"/>
        </dgm:presLayoutVars>
      </dgm:prSet>
      <dgm:spPr/>
    </dgm:pt>
  </dgm:ptLst>
  <dgm:cxnLst>
    <dgm:cxn modelId="{D8539741-0DB9-4A06-8770-D80E6757A304}" srcId="{0B4E4D16-C35B-4CBD-A73A-3C0201B7E054}" destId="{2F6A055C-E2C2-424D-9AAB-0C18BCEC4DF9}" srcOrd="4" destOrd="0" parTransId="{08979657-C16B-4A84-8013-C39315DA79F9}" sibTransId="{4E255F99-E9B6-4FEF-BC31-6D3F39EF9DC9}"/>
    <dgm:cxn modelId="{50C04044-0061-4281-BF0D-40D71FD0E899}" type="presOf" srcId="{2F6A055C-E2C2-424D-9AAB-0C18BCEC4DF9}" destId="{6483F57C-AA4D-4EA9-BD7C-83B72736776B}" srcOrd="0" destOrd="0" presId="urn:microsoft.com/office/officeart/2005/8/layout/hChevron3"/>
    <dgm:cxn modelId="{52C1CA44-0A03-4477-B799-4A6EE70C0907}" type="presOf" srcId="{A242EB43-9314-41E8-BDC0-530A121410AF}" destId="{3CAAC9E4-ADE3-4D33-B712-E33D3642D475}" srcOrd="0" destOrd="0" presId="urn:microsoft.com/office/officeart/2005/8/layout/hChevron3"/>
    <dgm:cxn modelId="{1EBCA569-3396-4549-9047-19F2DA5F190C}" srcId="{0B4E4D16-C35B-4CBD-A73A-3C0201B7E054}" destId="{60D2629C-9977-4333-A214-77F3A0823E5B}" srcOrd="0" destOrd="0" parTransId="{B2F7244B-4C2A-4128-8B5D-37C3269B0BDC}" sibTransId="{FFC3DB22-FE0B-4912-8093-0A8003A233B9}"/>
    <dgm:cxn modelId="{45B78A6C-89AF-4AE9-89E1-5208483730AD}" srcId="{0B4E4D16-C35B-4CBD-A73A-3C0201B7E054}" destId="{E3115130-D96D-40A4-B4CA-2CF556E4798B}" srcOrd="1" destOrd="0" parTransId="{97E16CE9-3BA3-41CA-9B3F-AB13E833930F}" sibTransId="{E198FDBD-F7E1-4BCF-9CD5-72A56689892F}"/>
    <dgm:cxn modelId="{B8D1D47E-1AE9-4538-B796-68576B3B232C}" srcId="{0B4E4D16-C35B-4CBD-A73A-3C0201B7E054}" destId="{941147D0-F6D5-453E-8F5F-9A1A3F5A6499}" srcOrd="3" destOrd="0" parTransId="{2246BC3B-8D15-4D6D-AEB0-8CE0BF13845D}" sibTransId="{E28CAC67-33AE-49AF-8790-BFDADB322287}"/>
    <dgm:cxn modelId="{3BB4168C-5B3F-4D12-B15D-C4827567685E}" type="presOf" srcId="{0B4E4D16-C35B-4CBD-A73A-3C0201B7E054}" destId="{36E186E4-825C-4760-8421-8B124E23CBB5}" srcOrd="0" destOrd="0" presId="urn:microsoft.com/office/officeart/2005/8/layout/hChevron3"/>
    <dgm:cxn modelId="{40035B8F-0FE6-41B1-9FBD-2A6E4A9DE4AD}" type="presOf" srcId="{E3115130-D96D-40A4-B4CA-2CF556E4798B}" destId="{55C988D4-E282-4B54-A96F-73EFA6A40136}" srcOrd="0" destOrd="0" presId="urn:microsoft.com/office/officeart/2005/8/layout/hChevron3"/>
    <dgm:cxn modelId="{7F6352AC-5BE8-4579-8BF1-442692D17DF9}" srcId="{0B4E4D16-C35B-4CBD-A73A-3C0201B7E054}" destId="{A242EB43-9314-41E8-BDC0-530A121410AF}" srcOrd="2" destOrd="0" parTransId="{CFED13B9-97AE-4005-92B7-D5A498C547C4}" sibTransId="{964C7510-015B-4274-AA79-B20F2D9E3523}"/>
    <dgm:cxn modelId="{8F758CBF-A37C-4063-891D-296FB0C46CDD}" type="presOf" srcId="{60D2629C-9977-4333-A214-77F3A0823E5B}" destId="{68B20070-12AF-4635-9AAD-5F3E44716ACD}" srcOrd="0" destOrd="0" presId="urn:microsoft.com/office/officeart/2005/8/layout/hChevron3"/>
    <dgm:cxn modelId="{8BD3EBC5-1CE0-4EE1-AD21-E6C39311C759}" type="presOf" srcId="{941147D0-F6D5-453E-8F5F-9A1A3F5A6499}" destId="{479DA35E-7531-43E7-B48C-9435B0FF5D2B}" srcOrd="0" destOrd="0" presId="urn:microsoft.com/office/officeart/2005/8/layout/hChevron3"/>
    <dgm:cxn modelId="{2027D305-CFAC-4F37-A05B-D7971250CB2E}" type="presParOf" srcId="{36E186E4-825C-4760-8421-8B124E23CBB5}" destId="{68B20070-12AF-4635-9AAD-5F3E44716ACD}" srcOrd="0" destOrd="0" presId="urn:microsoft.com/office/officeart/2005/8/layout/hChevron3"/>
    <dgm:cxn modelId="{FB3D5295-8245-4430-B41D-E173B06D8F27}" type="presParOf" srcId="{36E186E4-825C-4760-8421-8B124E23CBB5}" destId="{00E59439-47B5-413F-8975-C5150B728BE8}" srcOrd="1" destOrd="0" presId="urn:microsoft.com/office/officeart/2005/8/layout/hChevron3"/>
    <dgm:cxn modelId="{EEECDC88-9AB2-4BF0-9E41-C852BB2B025B}" type="presParOf" srcId="{36E186E4-825C-4760-8421-8B124E23CBB5}" destId="{55C988D4-E282-4B54-A96F-73EFA6A40136}" srcOrd="2" destOrd="0" presId="urn:microsoft.com/office/officeart/2005/8/layout/hChevron3"/>
    <dgm:cxn modelId="{3103307E-DC05-4355-AEFB-9BBAEB85F6F9}" type="presParOf" srcId="{36E186E4-825C-4760-8421-8B124E23CBB5}" destId="{E137ABBB-AE36-4D92-A2FB-EBD71D3323E3}" srcOrd="3" destOrd="0" presId="urn:microsoft.com/office/officeart/2005/8/layout/hChevron3"/>
    <dgm:cxn modelId="{2C04698E-130E-41A6-A206-87A342F4D297}" type="presParOf" srcId="{36E186E4-825C-4760-8421-8B124E23CBB5}" destId="{3CAAC9E4-ADE3-4D33-B712-E33D3642D475}" srcOrd="4" destOrd="0" presId="urn:microsoft.com/office/officeart/2005/8/layout/hChevron3"/>
    <dgm:cxn modelId="{68C697BD-464F-489B-84EE-2B6F162AE4FC}" type="presParOf" srcId="{36E186E4-825C-4760-8421-8B124E23CBB5}" destId="{D0ED0628-478F-45D6-82D0-BF0585150254}" srcOrd="5" destOrd="0" presId="urn:microsoft.com/office/officeart/2005/8/layout/hChevron3"/>
    <dgm:cxn modelId="{0153C631-2B4E-4CB0-815E-0BEE460844C1}" type="presParOf" srcId="{36E186E4-825C-4760-8421-8B124E23CBB5}" destId="{479DA35E-7531-43E7-B48C-9435B0FF5D2B}" srcOrd="6" destOrd="0" presId="urn:microsoft.com/office/officeart/2005/8/layout/hChevron3"/>
    <dgm:cxn modelId="{59C41B51-8F66-4FC9-9B13-A8916FBDE851}" type="presParOf" srcId="{36E186E4-825C-4760-8421-8B124E23CBB5}" destId="{0A75978B-0BCB-411C-8D36-7C76D474055E}" srcOrd="7" destOrd="0" presId="urn:microsoft.com/office/officeart/2005/8/layout/hChevron3"/>
    <dgm:cxn modelId="{4138AEC9-FD25-480F-8A18-CFACF5E0FD16}" type="presParOf" srcId="{36E186E4-825C-4760-8421-8B124E23CBB5}" destId="{6483F57C-AA4D-4EA9-BD7C-83B72736776B}" srcOrd="8"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531C1A-35A6-4AF5-913B-719CEBF39015}"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endParaRPr lang="en-GB"/>
        </a:p>
      </dgm:t>
    </dgm:pt>
    <dgm:pt modelId="{54413C10-3D23-4B47-85FB-E7730D399DDA}">
      <dgm:prSet phldrT="[Text]"/>
      <dgm:spPr>
        <a:solidFill>
          <a:schemeClr val="accent6">
            <a:lumMod val="75000"/>
          </a:schemeClr>
        </a:solidFill>
      </dgm:spPr>
      <dgm:t>
        <a:bodyPr/>
        <a:lstStyle/>
        <a:p>
          <a:r>
            <a:rPr lang="en-GB" b="1"/>
            <a:t>WDHCP </a:t>
          </a:r>
          <a:r>
            <a:rPr lang="en-GB" b="1" dirty="0"/>
            <a:t>Priorities</a:t>
          </a:r>
        </a:p>
      </dgm:t>
    </dgm:pt>
    <dgm:pt modelId="{671169C8-20DB-4D61-A1F4-44968B1D8672}" type="parTrans" cxnId="{C2FAD969-059E-4016-9F16-486A40D0C3B9}">
      <dgm:prSet/>
      <dgm:spPr/>
      <dgm:t>
        <a:bodyPr/>
        <a:lstStyle/>
        <a:p>
          <a:endParaRPr lang="en-GB" b="1"/>
        </a:p>
      </dgm:t>
    </dgm:pt>
    <dgm:pt modelId="{03F91BCC-E78F-4CAE-8D08-2968FCA2FD18}" type="sibTrans" cxnId="{C2FAD969-059E-4016-9F16-486A40D0C3B9}">
      <dgm:prSet/>
      <dgm:spPr/>
      <dgm:t>
        <a:bodyPr/>
        <a:lstStyle/>
        <a:p>
          <a:endParaRPr lang="en-GB" b="1"/>
        </a:p>
      </dgm:t>
    </dgm:pt>
    <dgm:pt modelId="{1774CF69-7FD1-46AF-893B-A9BB029B11E9}">
      <dgm:prSet phldrT="[Text]"/>
      <dgm:spPr/>
      <dgm:t>
        <a:bodyPr/>
        <a:lstStyle/>
        <a:p>
          <a:r>
            <a:rPr lang="en-GB" b="1" dirty="0"/>
            <a:t>West Yorkshire Health and Care Partnership </a:t>
          </a:r>
        </a:p>
        <a:p>
          <a:r>
            <a:rPr lang="en-GB" b="1" dirty="0"/>
            <a:t>10 Big Ambitions</a:t>
          </a:r>
        </a:p>
      </dgm:t>
    </dgm:pt>
    <dgm:pt modelId="{5F41A6A4-BE08-4742-819D-057CD2BED987}" type="parTrans" cxnId="{52E34677-3DF2-4789-B845-F2A1C375C611}">
      <dgm:prSet/>
      <dgm:spPr/>
      <dgm:t>
        <a:bodyPr/>
        <a:lstStyle/>
        <a:p>
          <a:endParaRPr lang="en-GB" b="1"/>
        </a:p>
      </dgm:t>
    </dgm:pt>
    <dgm:pt modelId="{B557AD32-4389-4554-BB14-751537BC9DA6}" type="sibTrans" cxnId="{52E34677-3DF2-4789-B845-F2A1C375C611}">
      <dgm:prSet/>
      <dgm:spPr/>
      <dgm:t>
        <a:bodyPr/>
        <a:lstStyle/>
        <a:p>
          <a:endParaRPr lang="en-GB" b="1"/>
        </a:p>
      </dgm:t>
    </dgm:pt>
    <dgm:pt modelId="{1491569F-63A6-4A1A-9978-CB81BABFD27D}">
      <dgm:prSet phldrT="[Text]"/>
      <dgm:spPr/>
      <dgm:t>
        <a:bodyPr/>
        <a:lstStyle/>
        <a:p>
          <a:r>
            <a:rPr lang="en-GB" b="1" dirty="0"/>
            <a:t>Wakefield Health and Wellbeing Board</a:t>
          </a:r>
        </a:p>
        <a:p>
          <a:r>
            <a:rPr lang="en-GB" b="1" dirty="0"/>
            <a:t> 4 priorities</a:t>
          </a:r>
        </a:p>
      </dgm:t>
    </dgm:pt>
    <dgm:pt modelId="{4002919F-330E-4692-89E2-1BDF9F190C47}" type="parTrans" cxnId="{685995BC-4269-4386-9094-1F88B4D06839}">
      <dgm:prSet/>
      <dgm:spPr/>
      <dgm:t>
        <a:bodyPr/>
        <a:lstStyle/>
        <a:p>
          <a:endParaRPr lang="en-GB" b="1"/>
        </a:p>
      </dgm:t>
    </dgm:pt>
    <dgm:pt modelId="{A97626A6-A3E4-4C99-87A0-FCE14CCF6A81}" type="sibTrans" cxnId="{685995BC-4269-4386-9094-1F88B4D06839}">
      <dgm:prSet/>
      <dgm:spPr/>
      <dgm:t>
        <a:bodyPr/>
        <a:lstStyle/>
        <a:p>
          <a:endParaRPr lang="en-GB" b="1"/>
        </a:p>
      </dgm:t>
    </dgm:pt>
    <dgm:pt modelId="{CF04366F-03C0-4B5C-AD45-92851546DD4E}">
      <dgm:prSet phldrT="[Text]"/>
      <dgm:spPr/>
      <dgm:t>
        <a:bodyPr/>
        <a:lstStyle/>
        <a:p>
          <a:r>
            <a:rPr lang="en-GB" b="1" dirty="0"/>
            <a:t>What is important to our partnership</a:t>
          </a:r>
        </a:p>
      </dgm:t>
    </dgm:pt>
    <dgm:pt modelId="{CBD6E9B0-B146-421E-9AF7-F9C7C459C3B1}" type="parTrans" cxnId="{16437B93-3631-44B0-B73A-4CC9E93F6F60}">
      <dgm:prSet/>
      <dgm:spPr/>
      <dgm:t>
        <a:bodyPr/>
        <a:lstStyle/>
        <a:p>
          <a:endParaRPr lang="en-GB"/>
        </a:p>
      </dgm:t>
    </dgm:pt>
    <dgm:pt modelId="{47CFA664-8726-409A-B27F-B2CA7FCE0DEB}" type="sibTrans" cxnId="{16437B93-3631-44B0-B73A-4CC9E93F6F60}">
      <dgm:prSet/>
      <dgm:spPr/>
      <dgm:t>
        <a:bodyPr/>
        <a:lstStyle/>
        <a:p>
          <a:endParaRPr lang="en-GB"/>
        </a:p>
      </dgm:t>
    </dgm:pt>
    <dgm:pt modelId="{1DF1E0BF-6D95-4E34-8B1B-5B3408CB9C39}">
      <dgm:prSet phldrT="[Text]"/>
      <dgm:spPr/>
      <dgm:t>
        <a:bodyPr/>
        <a:lstStyle/>
        <a:p>
          <a:r>
            <a:rPr lang="en-GB" b="1" dirty="0"/>
            <a:t>Triple Aim: quality, sustainability, population health improvement</a:t>
          </a:r>
        </a:p>
      </dgm:t>
    </dgm:pt>
    <dgm:pt modelId="{94F87B42-193C-455B-B9DB-65C9B75B0806}" type="parTrans" cxnId="{39C5881C-CC13-4DEE-BC7E-A1372FA9D22F}">
      <dgm:prSet/>
      <dgm:spPr/>
      <dgm:t>
        <a:bodyPr/>
        <a:lstStyle/>
        <a:p>
          <a:endParaRPr lang="en-GB"/>
        </a:p>
      </dgm:t>
    </dgm:pt>
    <dgm:pt modelId="{E6A9F237-D21C-42D8-9666-4895751A457E}" type="sibTrans" cxnId="{39C5881C-CC13-4DEE-BC7E-A1372FA9D22F}">
      <dgm:prSet/>
      <dgm:spPr/>
      <dgm:t>
        <a:bodyPr/>
        <a:lstStyle/>
        <a:p>
          <a:endParaRPr lang="en-GB"/>
        </a:p>
      </dgm:t>
    </dgm:pt>
    <dgm:pt modelId="{B21BFF70-3600-45C5-BF8D-EB5B5F9825A1}" type="pres">
      <dgm:prSet presAssocID="{7B531C1A-35A6-4AF5-913B-719CEBF39015}" presName="Name0" presStyleCnt="0">
        <dgm:presLayoutVars>
          <dgm:chMax val="1"/>
          <dgm:dir/>
          <dgm:animLvl val="ctr"/>
          <dgm:resizeHandles val="exact"/>
        </dgm:presLayoutVars>
      </dgm:prSet>
      <dgm:spPr/>
    </dgm:pt>
    <dgm:pt modelId="{39F8416B-A547-4CBF-8DED-797AC7301423}" type="pres">
      <dgm:prSet presAssocID="{54413C10-3D23-4B47-85FB-E7730D399DDA}" presName="centerShape" presStyleLbl="node0" presStyleIdx="0" presStyleCnt="1"/>
      <dgm:spPr/>
    </dgm:pt>
    <dgm:pt modelId="{BEB44E63-6865-4DE5-B9D3-C673B38A5F15}" type="pres">
      <dgm:prSet presAssocID="{5F41A6A4-BE08-4742-819D-057CD2BED987}" presName="parTrans" presStyleLbl="sibTrans2D1" presStyleIdx="0" presStyleCnt="4" custAng="10800000" custFlipVert="1" custFlipHor="1" custScaleX="123628" custScaleY="55186" custLinFactNeighborX="0" custLinFactNeighborY="-5173"/>
      <dgm:spPr>
        <a:prstGeom prst="leftRightArrow">
          <a:avLst/>
        </a:prstGeom>
      </dgm:spPr>
    </dgm:pt>
    <dgm:pt modelId="{04149846-7F53-41A6-9B1A-28DD5FA4F282}" type="pres">
      <dgm:prSet presAssocID="{5F41A6A4-BE08-4742-819D-057CD2BED987}" presName="connectorText" presStyleLbl="sibTrans2D1" presStyleIdx="0" presStyleCnt="4"/>
      <dgm:spPr/>
    </dgm:pt>
    <dgm:pt modelId="{88F2E26F-CD61-44DC-A08E-5390620A6869}" type="pres">
      <dgm:prSet presAssocID="{1774CF69-7FD1-46AF-893B-A9BB029B11E9}" presName="node" presStyleLbl="node1" presStyleIdx="0" presStyleCnt="4">
        <dgm:presLayoutVars>
          <dgm:bulletEnabled val="1"/>
        </dgm:presLayoutVars>
      </dgm:prSet>
      <dgm:spPr/>
    </dgm:pt>
    <dgm:pt modelId="{06C101B3-6324-478C-A475-D0C0C6679FC4}" type="pres">
      <dgm:prSet presAssocID="{CBD6E9B0-B146-421E-9AF7-F9C7C459C3B1}" presName="parTrans" presStyleLbl="sibTrans2D1" presStyleIdx="1" presStyleCnt="4" custScaleX="132868" custScaleY="58635"/>
      <dgm:spPr>
        <a:prstGeom prst="leftRightArrow">
          <a:avLst/>
        </a:prstGeom>
      </dgm:spPr>
    </dgm:pt>
    <dgm:pt modelId="{D434B82C-E9C8-4AB7-A094-F1C49E84C20C}" type="pres">
      <dgm:prSet presAssocID="{CBD6E9B0-B146-421E-9AF7-F9C7C459C3B1}" presName="connectorText" presStyleLbl="sibTrans2D1" presStyleIdx="1" presStyleCnt="4"/>
      <dgm:spPr/>
    </dgm:pt>
    <dgm:pt modelId="{E41419D5-019B-482F-8A8B-0887CB7E9C86}" type="pres">
      <dgm:prSet presAssocID="{CF04366F-03C0-4B5C-AD45-92851546DD4E}" presName="node" presStyleLbl="node1" presStyleIdx="1" presStyleCnt="4">
        <dgm:presLayoutVars>
          <dgm:bulletEnabled val="1"/>
        </dgm:presLayoutVars>
      </dgm:prSet>
      <dgm:spPr/>
    </dgm:pt>
    <dgm:pt modelId="{3EB55B8F-3CF5-4DD0-BCEF-FD45D7750676}" type="pres">
      <dgm:prSet presAssocID="{4002919F-330E-4692-89E2-1BDF9F190C47}" presName="parTrans" presStyleLbl="sibTrans2D1" presStyleIdx="2" presStyleCnt="4" custAng="180908" custFlipVert="1" custScaleX="115912" custScaleY="52638"/>
      <dgm:spPr>
        <a:prstGeom prst="leftRightArrow">
          <a:avLst/>
        </a:prstGeom>
      </dgm:spPr>
    </dgm:pt>
    <dgm:pt modelId="{827854D8-2FB9-4AF2-B291-E6D10CFC0BBF}" type="pres">
      <dgm:prSet presAssocID="{4002919F-330E-4692-89E2-1BDF9F190C47}" presName="connectorText" presStyleLbl="sibTrans2D1" presStyleIdx="2" presStyleCnt="4"/>
      <dgm:spPr/>
    </dgm:pt>
    <dgm:pt modelId="{01F1588B-96BC-450C-9B38-2061056B95F4}" type="pres">
      <dgm:prSet presAssocID="{1491569F-63A6-4A1A-9978-CB81BABFD27D}" presName="node" presStyleLbl="node1" presStyleIdx="2" presStyleCnt="4">
        <dgm:presLayoutVars>
          <dgm:bulletEnabled val="1"/>
        </dgm:presLayoutVars>
      </dgm:prSet>
      <dgm:spPr/>
    </dgm:pt>
    <dgm:pt modelId="{DFB68A7D-DF53-4FAF-BE6D-6EA43CF7FA43}" type="pres">
      <dgm:prSet presAssocID="{94F87B42-193C-455B-B9DB-65C9B75B0806}" presName="parTrans" presStyleLbl="sibTrans2D1" presStyleIdx="3" presStyleCnt="4"/>
      <dgm:spPr/>
    </dgm:pt>
    <dgm:pt modelId="{9E0DD361-DBB5-48F6-9F9A-F1B56D1AAA80}" type="pres">
      <dgm:prSet presAssocID="{94F87B42-193C-455B-B9DB-65C9B75B0806}" presName="connectorText" presStyleLbl="sibTrans2D1" presStyleIdx="3" presStyleCnt="4"/>
      <dgm:spPr/>
    </dgm:pt>
    <dgm:pt modelId="{909BACE0-2D6B-4F19-BA5C-49BCDCE4EFA9}" type="pres">
      <dgm:prSet presAssocID="{1DF1E0BF-6D95-4E34-8B1B-5B3408CB9C39}" presName="node" presStyleLbl="node1" presStyleIdx="3" presStyleCnt="4">
        <dgm:presLayoutVars>
          <dgm:bulletEnabled val="1"/>
        </dgm:presLayoutVars>
      </dgm:prSet>
      <dgm:spPr/>
    </dgm:pt>
  </dgm:ptLst>
  <dgm:cxnLst>
    <dgm:cxn modelId="{73A92601-86FF-4F7E-97EC-89ADD2EC04CD}" type="presOf" srcId="{4002919F-330E-4692-89E2-1BDF9F190C47}" destId="{3EB55B8F-3CF5-4DD0-BCEF-FD45D7750676}" srcOrd="0" destOrd="0" presId="urn:microsoft.com/office/officeart/2005/8/layout/radial5"/>
    <dgm:cxn modelId="{CA774F11-6022-452D-8D22-9FE6D7454A25}" type="presOf" srcId="{1DF1E0BF-6D95-4E34-8B1B-5B3408CB9C39}" destId="{909BACE0-2D6B-4F19-BA5C-49BCDCE4EFA9}" srcOrd="0" destOrd="0" presId="urn:microsoft.com/office/officeart/2005/8/layout/radial5"/>
    <dgm:cxn modelId="{B7D94118-2551-45E3-8A0D-A5FA8BDBAD88}" type="presOf" srcId="{7B531C1A-35A6-4AF5-913B-719CEBF39015}" destId="{B21BFF70-3600-45C5-BF8D-EB5B5F9825A1}" srcOrd="0" destOrd="0" presId="urn:microsoft.com/office/officeart/2005/8/layout/radial5"/>
    <dgm:cxn modelId="{39C5881C-CC13-4DEE-BC7E-A1372FA9D22F}" srcId="{54413C10-3D23-4B47-85FB-E7730D399DDA}" destId="{1DF1E0BF-6D95-4E34-8B1B-5B3408CB9C39}" srcOrd="3" destOrd="0" parTransId="{94F87B42-193C-455B-B9DB-65C9B75B0806}" sibTransId="{E6A9F237-D21C-42D8-9666-4895751A457E}"/>
    <dgm:cxn modelId="{EE97DB1F-5E9F-4DB8-A77C-0280BAEE8FE6}" type="presOf" srcId="{4002919F-330E-4692-89E2-1BDF9F190C47}" destId="{827854D8-2FB9-4AF2-B291-E6D10CFC0BBF}" srcOrd="1" destOrd="0" presId="urn:microsoft.com/office/officeart/2005/8/layout/radial5"/>
    <dgm:cxn modelId="{0B238426-9CB1-415D-ABA1-1657095B10BA}" type="presOf" srcId="{CBD6E9B0-B146-421E-9AF7-F9C7C459C3B1}" destId="{D434B82C-E9C8-4AB7-A094-F1C49E84C20C}" srcOrd="1" destOrd="0" presId="urn:microsoft.com/office/officeart/2005/8/layout/radial5"/>
    <dgm:cxn modelId="{637F882C-7972-4090-89BB-EC9E4963618D}" type="presOf" srcId="{5F41A6A4-BE08-4742-819D-057CD2BED987}" destId="{04149846-7F53-41A6-9B1A-28DD5FA4F282}" srcOrd="1" destOrd="0" presId="urn:microsoft.com/office/officeart/2005/8/layout/radial5"/>
    <dgm:cxn modelId="{AEA8D737-EFF1-470D-9A79-F9A9290CF59C}" type="presOf" srcId="{94F87B42-193C-455B-B9DB-65C9B75B0806}" destId="{DFB68A7D-DF53-4FAF-BE6D-6EA43CF7FA43}" srcOrd="0" destOrd="0" presId="urn:microsoft.com/office/officeart/2005/8/layout/radial5"/>
    <dgm:cxn modelId="{C2FAD969-059E-4016-9F16-486A40D0C3B9}" srcId="{7B531C1A-35A6-4AF5-913B-719CEBF39015}" destId="{54413C10-3D23-4B47-85FB-E7730D399DDA}" srcOrd="0" destOrd="0" parTransId="{671169C8-20DB-4D61-A1F4-44968B1D8672}" sibTransId="{03F91BCC-E78F-4CAE-8D08-2968FCA2FD18}"/>
    <dgm:cxn modelId="{52E34677-3DF2-4789-B845-F2A1C375C611}" srcId="{54413C10-3D23-4B47-85FB-E7730D399DDA}" destId="{1774CF69-7FD1-46AF-893B-A9BB029B11E9}" srcOrd="0" destOrd="0" parTransId="{5F41A6A4-BE08-4742-819D-057CD2BED987}" sibTransId="{B557AD32-4389-4554-BB14-751537BC9DA6}"/>
    <dgm:cxn modelId="{BCD4D47B-8C52-4847-B140-185538380DAC}" type="presOf" srcId="{1774CF69-7FD1-46AF-893B-A9BB029B11E9}" destId="{88F2E26F-CD61-44DC-A08E-5390620A6869}" srcOrd="0" destOrd="0" presId="urn:microsoft.com/office/officeart/2005/8/layout/radial5"/>
    <dgm:cxn modelId="{3527C17F-46EF-4EF4-85D1-B3EC464218FE}" type="presOf" srcId="{CF04366F-03C0-4B5C-AD45-92851546DD4E}" destId="{E41419D5-019B-482F-8A8B-0887CB7E9C86}" srcOrd="0" destOrd="0" presId="urn:microsoft.com/office/officeart/2005/8/layout/radial5"/>
    <dgm:cxn modelId="{16437B93-3631-44B0-B73A-4CC9E93F6F60}" srcId="{54413C10-3D23-4B47-85FB-E7730D399DDA}" destId="{CF04366F-03C0-4B5C-AD45-92851546DD4E}" srcOrd="1" destOrd="0" parTransId="{CBD6E9B0-B146-421E-9AF7-F9C7C459C3B1}" sibTransId="{47CFA664-8726-409A-B27F-B2CA7FCE0DEB}"/>
    <dgm:cxn modelId="{213155A7-9324-4E64-A945-CE3D7508BDA3}" type="presOf" srcId="{CBD6E9B0-B146-421E-9AF7-F9C7C459C3B1}" destId="{06C101B3-6324-478C-A475-D0C0C6679FC4}" srcOrd="0" destOrd="0" presId="urn:microsoft.com/office/officeart/2005/8/layout/radial5"/>
    <dgm:cxn modelId="{ED7197AC-28A0-49D7-8248-EB204F75BEDB}" type="presOf" srcId="{1491569F-63A6-4A1A-9978-CB81BABFD27D}" destId="{01F1588B-96BC-450C-9B38-2061056B95F4}" srcOrd="0" destOrd="0" presId="urn:microsoft.com/office/officeart/2005/8/layout/radial5"/>
    <dgm:cxn modelId="{C6761CBC-0457-4842-985E-9B73A37BDE25}" type="presOf" srcId="{54413C10-3D23-4B47-85FB-E7730D399DDA}" destId="{39F8416B-A547-4CBF-8DED-797AC7301423}" srcOrd="0" destOrd="0" presId="urn:microsoft.com/office/officeart/2005/8/layout/radial5"/>
    <dgm:cxn modelId="{685995BC-4269-4386-9094-1F88B4D06839}" srcId="{54413C10-3D23-4B47-85FB-E7730D399DDA}" destId="{1491569F-63A6-4A1A-9978-CB81BABFD27D}" srcOrd="2" destOrd="0" parTransId="{4002919F-330E-4692-89E2-1BDF9F190C47}" sibTransId="{A97626A6-A3E4-4C99-87A0-FCE14CCF6A81}"/>
    <dgm:cxn modelId="{B80A3EC8-7A91-447F-8473-0058808CD9C8}" type="presOf" srcId="{5F41A6A4-BE08-4742-819D-057CD2BED987}" destId="{BEB44E63-6865-4DE5-B9D3-C673B38A5F15}" srcOrd="0" destOrd="0" presId="urn:microsoft.com/office/officeart/2005/8/layout/radial5"/>
    <dgm:cxn modelId="{6AFD6BCD-798B-4889-9917-44A39D42DA26}" type="presOf" srcId="{94F87B42-193C-455B-B9DB-65C9B75B0806}" destId="{9E0DD361-DBB5-48F6-9F9A-F1B56D1AAA80}" srcOrd="1" destOrd="0" presId="urn:microsoft.com/office/officeart/2005/8/layout/radial5"/>
    <dgm:cxn modelId="{74A9CF2D-25A5-4EE6-9E01-8CDC09BA6BDB}" type="presParOf" srcId="{B21BFF70-3600-45C5-BF8D-EB5B5F9825A1}" destId="{39F8416B-A547-4CBF-8DED-797AC7301423}" srcOrd="0" destOrd="0" presId="urn:microsoft.com/office/officeart/2005/8/layout/radial5"/>
    <dgm:cxn modelId="{B1A924FF-ED0E-4084-B218-FBAF78A0E187}" type="presParOf" srcId="{B21BFF70-3600-45C5-BF8D-EB5B5F9825A1}" destId="{BEB44E63-6865-4DE5-B9D3-C673B38A5F15}" srcOrd="1" destOrd="0" presId="urn:microsoft.com/office/officeart/2005/8/layout/radial5"/>
    <dgm:cxn modelId="{5D910808-F36E-48FE-B329-B1793945D129}" type="presParOf" srcId="{BEB44E63-6865-4DE5-B9D3-C673B38A5F15}" destId="{04149846-7F53-41A6-9B1A-28DD5FA4F282}" srcOrd="0" destOrd="0" presId="urn:microsoft.com/office/officeart/2005/8/layout/radial5"/>
    <dgm:cxn modelId="{E1BE25F7-9FC8-4F55-8A26-63F0AD003FEC}" type="presParOf" srcId="{B21BFF70-3600-45C5-BF8D-EB5B5F9825A1}" destId="{88F2E26F-CD61-44DC-A08E-5390620A6869}" srcOrd="2" destOrd="0" presId="urn:microsoft.com/office/officeart/2005/8/layout/radial5"/>
    <dgm:cxn modelId="{D34B15B8-22B1-4261-95E3-C1471C8D1AA6}" type="presParOf" srcId="{B21BFF70-3600-45C5-BF8D-EB5B5F9825A1}" destId="{06C101B3-6324-478C-A475-D0C0C6679FC4}" srcOrd="3" destOrd="0" presId="urn:microsoft.com/office/officeart/2005/8/layout/radial5"/>
    <dgm:cxn modelId="{1DEAC5AB-F313-4320-A4C4-EB5E95112164}" type="presParOf" srcId="{06C101B3-6324-478C-A475-D0C0C6679FC4}" destId="{D434B82C-E9C8-4AB7-A094-F1C49E84C20C}" srcOrd="0" destOrd="0" presId="urn:microsoft.com/office/officeart/2005/8/layout/radial5"/>
    <dgm:cxn modelId="{90718805-242E-49BB-B9EF-FFA88765182E}" type="presParOf" srcId="{B21BFF70-3600-45C5-BF8D-EB5B5F9825A1}" destId="{E41419D5-019B-482F-8A8B-0887CB7E9C86}" srcOrd="4" destOrd="0" presId="urn:microsoft.com/office/officeart/2005/8/layout/radial5"/>
    <dgm:cxn modelId="{EB0C945D-9FFE-4405-AF75-F1CDB6D0114B}" type="presParOf" srcId="{B21BFF70-3600-45C5-BF8D-EB5B5F9825A1}" destId="{3EB55B8F-3CF5-4DD0-BCEF-FD45D7750676}" srcOrd="5" destOrd="0" presId="urn:microsoft.com/office/officeart/2005/8/layout/radial5"/>
    <dgm:cxn modelId="{CCEA7F6E-2C2F-428F-8123-EED39B1138B6}" type="presParOf" srcId="{3EB55B8F-3CF5-4DD0-BCEF-FD45D7750676}" destId="{827854D8-2FB9-4AF2-B291-E6D10CFC0BBF}" srcOrd="0" destOrd="0" presId="urn:microsoft.com/office/officeart/2005/8/layout/radial5"/>
    <dgm:cxn modelId="{913F4B5D-2D03-4451-9A22-BA18D4DE53C1}" type="presParOf" srcId="{B21BFF70-3600-45C5-BF8D-EB5B5F9825A1}" destId="{01F1588B-96BC-450C-9B38-2061056B95F4}" srcOrd="6" destOrd="0" presId="urn:microsoft.com/office/officeart/2005/8/layout/radial5"/>
    <dgm:cxn modelId="{88548FA2-B777-4896-8182-029210ADB6CC}" type="presParOf" srcId="{B21BFF70-3600-45C5-BF8D-EB5B5F9825A1}" destId="{DFB68A7D-DF53-4FAF-BE6D-6EA43CF7FA43}" srcOrd="7" destOrd="0" presId="urn:microsoft.com/office/officeart/2005/8/layout/radial5"/>
    <dgm:cxn modelId="{985714B2-8222-43BC-A573-CE981FDF7557}" type="presParOf" srcId="{DFB68A7D-DF53-4FAF-BE6D-6EA43CF7FA43}" destId="{9E0DD361-DBB5-48F6-9F9A-F1B56D1AAA80}" srcOrd="0" destOrd="0" presId="urn:microsoft.com/office/officeart/2005/8/layout/radial5"/>
    <dgm:cxn modelId="{75B51F4E-4841-418F-87D2-ECA293F57A5F}" type="presParOf" srcId="{B21BFF70-3600-45C5-BF8D-EB5B5F9825A1}" destId="{909BACE0-2D6B-4F19-BA5C-49BCDCE4EFA9}"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F744A1-743B-4263-BC97-05FA8DAB67A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F36CC38A-4904-4E2C-8010-081E6565E317}">
      <dgm:prSet phldrT="[Text]" custT="1"/>
      <dgm:spPr>
        <a:solidFill>
          <a:schemeClr val="accent6">
            <a:lumMod val="75000"/>
          </a:schemeClr>
        </a:solidFill>
      </dgm:spPr>
      <dgm:t>
        <a:bodyPr anchor="ctr"/>
        <a:lstStyle/>
        <a:p>
          <a:pPr algn="l"/>
          <a:endParaRPr lang="en-GB" sz="1800" b="1" dirty="0"/>
        </a:p>
        <a:p>
          <a:pPr algn="l"/>
          <a:endParaRPr lang="en-GB" sz="1800" b="1" dirty="0"/>
        </a:p>
        <a:p>
          <a:pPr algn="l"/>
          <a:r>
            <a:rPr lang="en-GB" sz="1800" b="1" dirty="0"/>
            <a:t>Key Alliances and Programmes:</a:t>
          </a:r>
        </a:p>
        <a:p>
          <a:pPr algn="l"/>
          <a:r>
            <a:rPr lang="en-GB" sz="1800" b="0" dirty="0"/>
            <a:t>Children and Young People’s Partnership Board</a:t>
          </a:r>
        </a:p>
        <a:p>
          <a:pPr algn="l"/>
          <a:r>
            <a:rPr lang="en-GB" sz="1800" b="0" dirty="0"/>
            <a:t>Primary and Community (Connecting Care) Alliance</a:t>
          </a:r>
        </a:p>
        <a:p>
          <a:pPr algn="l"/>
          <a:r>
            <a:rPr lang="en-GB" sz="1800" b="0" dirty="0"/>
            <a:t>Mental Health Alliance</a:t>
          </a:r>
        </a:p>
        <a:p>
          <a:pPr algn="l"/>
          <a:r>
            <a:rPr lang="en-GB" sz="1800" b="0" dirty="0"/>
            <a:t>Housing and Health</a:t>
          </a:r>
        </a:p>
        <a:p>
          <a:pPr algn="l"/>
          <a:r>
            <a:rPr lang="en-GB" sz="1800" b="0" dirty="0"/>
            <a:t>Urgent and Emergency Care Programme</a:t>
          </a:r>
        </a:p>
        <a:p>
          <a:pPr algn="l"/>
          <a:r>
            <a:rPr lang="en-GB" sz="1800" b="0" dirty="0"/>
            <a:t>Planned Care Programme</a:t>
          </a:r>
        </a:p>
        <a:p>
          <a:pPr algn="l"/>
          <a:endParaRPr lang="en-GB" sz="1800" b="1" dirty="0"/>
        </a:p>
        <a:p>
          <a:pPr algn="l"/>
          <a:endParaRPr lang="en-GB" sz="1800" b="1" dirty="0"/>
        </a:p>
      </dgm:t>
    </dgm:pt>
    <dgm:pt modelId="{FE5E0616-B47D-4391-89EE-7F45902F815F}" type="parTrans" cxnId="{B7D667B1-9A44-46B3-AF1B-BC2E7B41F3F2}">
      <dgm:prSet/>
      <dgm:spPr/>
      <dgm:t>
        <a:bodyPr/>
        <a:lstStyle/>
        <a:p>
          <a:endParaRPr lang="en-GB" sz="1800"/>
        </a:p>
      </dgm:t>
    </dgm:pt>
    <dgm:pt modelId="{68134D51-3954-4155-B389-3127D3BC3DAD}" type="sibTrans" cxnId="{B7D667B1-9A44-46B3-AF1B-BC2E7B41F3F2}">
      <dgm:prSet/>
      <dgm:spPr/>
      <dgm:t>
        <a:bodyPr/>
        <a:lstStyle/>
        <a:p>
          <a:endParaRPr lang="en-GB" sz="1800"/>
        </a:p>
      </dgm:t>
    </dgm:pt>
    <dgm:pt modelId="{7A350864-44DC-4D6D-881C-21D6127D60AE}" type="pres">
      <dgm:prSet presAssocID="{9AF744A1-743B-4263-BC97-05FA8DAB67A6}" presName="diagram" presStyleCnt="0">
        <dgm:presLayoutVars>
          <dgm:dir/>
          <dgm:resizeHandles val="exact"/>
        </dgm:presLayoutVars>
      </dgm:prSet>
      <dgm:spPr/>
    </dgm:pt>
    <dgm:pt modelId="{56E9D64E-C31E-4B1F-AA26-19BA1A31849E}" type="pres">
      <dgm:prSet presAssocID="{F36CC38A-4904-4E2C-8010-081E6565E317}" presName="node" presStyleLbl="node1" presStyleIdx="0" presStyleCnt="1" custScaleX="172924" custScaleY="131903" custLinFactNeighborX="-2100" custLinFactNeighborY="107">
        <dgm:presLayoutVars>
          <dgm:bulletEnabled val="1"/>
        </dgm:presLayoutVars>
      </dgm:prSet>
      <dgm:spPr>
        <a:prstGeom prst="roundRect">
          <a:avLst/>
        </a:prstGeom>
      </dgm:spPr>
    </dgm:pt>
  </dgm:ptLst>
  <dgm:cxnLst>
    <dgm:cxn modelId="{61DB180E-6FA7-46A2-A835-53C1BA676ED0}" type="presOf" srcId="{F36CC38A-4904-4E2C-8010-081E6565E317}" destId="{56E9D64E-C31E-4B1F-AA26-19BA1A31849E}" srcOrd="0" destOrd="0" presId="urn:microsoft.com/office/officeart/2005/8/layout/default"/>
    <dgm:cxn modelId="{F22E7E36-5246-4BCF-BF8B-4087CEF9F66D}" type="presOf" srcId="{9AF744A1-743B-4263-BC97-05FA8DAB67A6}" destId="{7A350864-44DC-4D6D-881C-21D6127D60AE}" srcOrd="0" destOrd="0" presId="urn:microsoft.com/office/officeart/2005/8/layout/default"/>
    <dgm:cxn modelId="{B7D667B1-9A44-46B3-AF1B-BC2E7B41F3F2}" srcId="{9AF744A1-743B-4263-BC97-05FA8DAB67A6}" destId="{F36CC38A-4904-4E2C-8010-081E6565E317}" srcOrd="0" destOrd="0" parTransId="{FE5E0616-B47D-4391-89EE-7F45902F815F}" sibTransId="{68134D51-3954-4155-B389-3127D3BC3DAD}"/>
    <dgm:cxn modelId="{415BEE26-F01D-42AF-99FC-A9ED87FDB096}" type="presParOf" srcId="{7A350864-44DC-4D6D-881C-21D6127D60AE}" destId="{56E9D64E-C31E-4B1F-AA26-19BA1A31849E}"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3D664C-0E1C-41DD-B93D-AA55F174C913}"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GB"/>
        </a:p>
      </dgm:t>
    </dgm:pt>
    <dgm:pt modelId="{EC43A3C0-1668-4D63-8F3A-2C802B3DD678}">
      <dgm:prSet phldrT="[Text]" custT="1"/>
      <dgm:spPr/>
      <dgm:t>
        <a:bodyPr/>
        <a:lstStyle/>
        <a:p>
          <a:r>
            <a:rPr lang="en-GB" sz="1200" dirty="0">
              <a:latin typeface="Arial" panose="020B0604020202020204" pitchFamily="34" charset="0"/>
              <a:cs typeface="Arial" panose="020B0604020202020204" pitchFamily="34" charset="0"/>
            </a:rPr>
            <a:t>Connecting Care / Primary Care Network Integration Model 2022</a:t>
          </a:r>
        </a:p>
      </dgm:t>
    </dgm:pt>
    <dgm:pt modelId="{CD3F7034-116C-4774-AF8A-507319B709C4}" type="parTrans" cxnId="{612E1103-3E18-44A3-9CEE-3E0DFCDCE72C}">
      <dgm:prSet/>
      <dgm:spPr/>
      <dgm:t>
        <a:bodyPr/>
        <a:lstStyle/>
        <a:p>
          <a:endParaRPr lang="en-GB"/>
        </a:p>
      </dgm:t>
    </dgm:pt>
    <dgm:pt modelId="{0DC6F557-AA71-43B6-83DB-2170972D4236}" type="sibTrans" cxnId="{612E1103-3E18-44A3-9CEE-3E0DFCDCE72C}">
      <dgm:prSet/>
      <dgm:spPr/>
      <dgm:t>
        <a:bodyPr/>
        <a:lstStyle/>
        <a:p>
          <a:endParaRPr lang="en-GB"/>
        </a:p>
      </dgm:t>
    </dgm:pt>
    <dgm:pt modelId="{DA5B754D-8301-46B5-890D-3C0564F5B645}">
      <dgm:prSet phldrT="[Text]"/>
      <dgm:spPr/>
      <dgm:t>
        <a:bodyPr/>
        <a:lstStyle/>
        <a:p>
          <a:r>
            <a:rPr lang="en-GB" dirty="0">
              <a:latin typeface="Arial" panose="020B0604020202020204" pitchFamily="34" charset="0"/>
              <a:cs typeface="Arial" panose="020B0604020202020204" pitchFamily="34" charset="0"/>
            </a:rPr>
            <a:t>Ageing Well Programmes</a:t>
          </a:r>
        </a:p>
      </dgm:t>
    </dgm:pt>
    <dgm:pt modelId="{C381799E-59B2-4285-A7A6-469D69D22BF0}" type="parTrans" cxnId="{446E2ACD-0515-4689-857F-EAB674C9EA69}">
      <dgm:prSet/>
      <dgm:spPr/>
      <dgm:t>
        <a:bodyPr/>
        <a:lstStyle/>
        <a:p>
          <a:endParaRPr lang="en-GB"/>
        </a:p>
      </dgm:t>
    </dgm:pt>
    <dgm:pt modelId="{7D175319-024A-4972-8503-6AA043C8EC01}" type="sibTrans" cxnId="{446E2ACD-0515-4689-857F-EAB674C9EA69}">
      <dgm:prSet/>
      <dgm:spPr/>
      <dgm:t>
        <a:bodyPr/>
        <a:lstStyle/>
        <a:p>
          <a:endParaRPr lang="en-GB"/>
        </a:p>
      </dgm:t>
    </dgm:pt>
    <dgm:pt modelId="{24F13D38-0C91-4A5D-BAED-54C6981331A6}">
      <dgm:prSet phldrT="[Text]"/>
      <dgm:spPr/>
      <dgm:t>
        <a:bodyPr/>
        <a:lstStyle/>
        <a:p>
          <a:r>
            <a:rPr lang="en-GB" dirty="0">
              <a:latin typeface="Arial" panose="020B0604020202020204" pitchFamily="34" charset="0"/>
              <a:cs typeface="Arial" panose="020B0604020202020204" pitchFamily="34" charset="0"/>
            </a:rPr>
            <a:t>Enablers </a:t>
          </a:r>
        </a:p>
      </dgm:t>
    </dgm:pt>
    <dgm:pt modelId="{60D9029B-3116-4D29-A7E3-B58657583CB9}" type="parTrans" cxnId="{B05EE052-D04C-42DF-A4FD-86C1AEE89C12}">
      <dgm:prSet/>
      <dgm:spPr/>
      <dgm:t>
        <a:bodyPr/>
        <a:lstStyle/>
        <a:p>
          <a:endParaRPr lang="en-GB"/>
        </a:p>
      </dgm:t>
    </dgm:pt>
    <dgm:pt modelId="{997B4BFB-7905-4CDC-916F-A8569E30ACBC}" type="sibTrans" cxnId="{B05EE052-D04C-42DF-A4FD-86C1AEE89C12}">
      <dgm:prSet/>
      <dgm:spPr/>
      <dgm:t>
        <a:bodyPr/>
        <a:lstStyle/>
        <a:p>
          <a:endParaRPr lang="en-GB"/>
        </a:p>
      </dgm:t>
    </dgm:pt>
    <dgm:pt modelId="{34B02B7B-D434-4A57-9D13-DEB4208B357E}">
      <dgm:prSet phldrT="[Text]"/>
      <dgm:spPr/>
      <dgm:t>
        <a:bodyPr/>
        <a:lstStyle/>
        <a:p>
          <a:r>
            <a:rPr lang="en-GB" dirty="0">
              <a:latin typeface="Arial" panose="020B0604020202020204" pitchFamily="34" charset="0"/>
              <a:cs typeface="Arial" panose="020B0604020202020204" pitchFamily="34" charset="0"/>
            </a:rPr>
            <a:t>End of Life Programme </a:t>
          </a:r>
        </a:p>
      </dgm:t>
    </dgm:pt>
    <dgm:pt modelId="{1711FB59-A9CE-4D14-9857-82CCF7A81C16}" type="parTrans" cxnId="{E61D3354-E7CE-4312-95D0-BA82254CB94C}">
      <dgm:prSet/>
      <dgm:spPr/>
      <dgm:t>
        <a:bodyPr/>
        <a:lstStyle/>
        <a:p>
          <a:endParaRPr lang="en-GB"/>
        </a:p>
      </dgm:t>
    </dgm:pt>
    <dgm:pt modelId="{241C2C16-FD02-40A7-9F24-1903AD4D73B9}" type="sibTrans" cxnId="{E61D3354-E7CE-4312-95D0-BA82254CB94C}">
      <dgm:prSet/>
      <dgm:spPr/>
      <dgm:t>
        <a:bodyPr/>
        <a:lstStyle/>
        <a:p>
          <a:endParaRPr lang="en-GB"/>
        </a:p>
      </dgm:t>
    </dgm:pt>
    <dgm:pt modelId="{FE40279A-76E8-46C8-99C3-0361D7867999}">
      <dgm:prSet phldrT="[Text]"/>
      <dgm:spPr/>
      <dgm:t>
        <a:bodyPr/>
        <a:lstStyle/>
        <a:p>
          <a:r>
            <a:rPr lang="en-GB" dirty="0">
              <a:latin typeface="Arial" panose="020B0604020202020204" pitchFamily="34" charset="0"/>
              <a:cs typeface="Arial" panose="020B0604020202020204" pitchFamily="34" charset="0"/>
            </a:rPr>
            <a:t>Virtual Wards </a:t>
          </a:r>
        </a:p>
      </dgm:t>
    </dgm:pt>
    <dgm:pt modelId="{619C0F72-7BF3-4D15-8541-006B03084F9B}" type="parTrans" cxnId="{EC19AFC9-CCC9-49DD-B982-2A7F75B855D1}">
      <dgm:prSet/>
      <dgm:spPr/>
      <dgm:t>
        <a:bodyPr/>
        <a:lstStyle/>
        <a:p>
          <a:endParaRPr lang="en-GB"/>
        </a:p>
      </dgm:t>
    </dgm:pt>
    <dgm:pt modelId="{249DCCFD-961C-44BF-A97A-FE0F4A073F80}" type="sibTrans" cxnId="{EC19AFC9-CCC9-49DD-B982-2A7F75B855D1}">
      <dgm:prSet/>
      <dgm:spPr/>
      <dgm:t>
        <a:bodyPr/>
        <a:lstStyle/>
        <a:p>
          <a:endParaRPr lang="en-GB"/>
        </a:p>
      </dgm:t>
    </dgm:pt>
    <dgm:pt modelId="{2F907EF1-496D-4040-B80C-2B1414952ED0}" type="pres">
      <dgm:prSet presAssocID="{C03D664C-0E1C-41DD-B93D-AA55F174C913}" presName="Name0" presStyleCnt="0">
        <dgm:presLayoutVars>
          <dgm:chMax val="1"/>
          <dgm:dir/>
          <dgm:animLvl val="ctr"/>
          <dgm:resizeHandles val="exact"/>
        </dgm:presLayoutVars>
      </dgm:prSet>
      <dgm:spPr/>
    </dgm:pt>
    <dgm:pt modelId="{A2E431AF-D0C8-41FE-90C8-08C9E4482B8C}" type="pres">
      <dgm:prSet presAssocID="{EC43A3C0-1668-4D63-8F3A-2C802B3DD678}" presName="centerShape" presStyleLbl="node0" presStyleIdx="0" presStyleCnt="1"/>
      <dgm:spPr/>
    </dgm:pt>
    <dgm:pt modelId="{5FA9274F-6525-49D1-A98E-BFBCCFD0C55E}" type="pres">
      <dgm:prSet presAssocID="{DA5B754D-8301-46B5-890D-3C0564F5B645}" presName="node" presStyleLbl="node1" presStyleIdx="0" presStyleCnt="4">
        <dgm:presLayoutVars>
          <dgm:bulletEnabled val="1"/>
        </dgm:presLayoutVars>
      </dgm:prSet>
      <dgm:spPr/>
    </dgm:pt>
    <dgm:pt modelId="{22C1B5BB-6354-4254-949F-D4F38C7F8547}" type="pres">
      <dgm:prSet presAssocID="{DA5B754D-8301-46B5-890D-3C0564F5B645}" presName="dummy" presStyleCnt="0"/>
      <dgm:spPr/>
    </dgm:pt>
    <dgm:pt modelId="{C65B04D8-17F6-42AE-87B3-C0F4974116C8}" type="pres">
      <dgm:prSet presAssocID="{7D175319-024A-4972-8503-6AA043C8EC01}" presName="sibTrans" presStyleLbl="sibTrans2D1" presStyleIdx="0" presStyleCnt="4"/>
      <dgm:spPr/>
    </dgm:pt>
    <dgm:pt modelId="{F4E39028-7695-4EE8-BDF5-23621504C3C1}" type="pres">
      <dgm:prSet presAssocID="{24F13D38-0C91-4A5D-BAED-54C6981331A6}" presName="node" presStyleLbl="node1" presStyleIdx="1" presStyleCnt="4">
        <dgm:presLayoutVars>
          <dgm:bulletEnabled val="1"/>
        </dgm:presLayoutVars>
      </dgm:prSet>
      <dgm:spPr/>
    </dgm:pt>
    <dgm:pt modelId="{62987485-A7AD-4F37-9EA4-2E9CC865BCE9}" type="pres">
      <dgm:prSet presAssocID="{24F13D38-0C91-4A5D-BAED-54C6981331A6}" presName="dummy" presStyleCnt="0"/>
      <dgm:spPr/>
    </dgm:pt>
    <dgm:pt modelId="{71A7B8BA-D744-44D2-BE01-ACA3AA131B6A}" type="pres">
      <dgm:prSet presAssocID="{997B4BFB-7905-4CDC-916F-A8569E30ACBC}" presName="sibTrans" presStyleLbl="sibTrans2D1" presStyleIdx="1" presStyleCnt="4"/>
      <dgm:spPr/>
    </dgm:pt>
    <dgm:pt modelId="{B4FFA675-993E-4565-AB5F-878EAB654700}" type="pres">
      <dgm:prSet presAssocID="{34B02B7B-D434-4A57-9D13-DEB4208B357E}" presName="node" presStyleLbl="node1" presStyleIdx="2" presStyleCnt="4">
        <dgm:presLayoutVars>
          <dgm:bulletEnabled val="1"/>
        </dgm:presLayoutVars>
      </dgm:prSet>
      <dgm:spPr/>
    </dgm:pt>
    <dgm:pt modelId="{C20252E5-4AA0-41D8-ADA6-2DCB1D644809}" type="pres">
      <dgm:prSet presAssocID="{34B02B7B-D434-4A57-9D13-DEB4208B357E}" presName="dummy" presStyleCnt="0"/>
      <dgm:spPr/>
    </dgm:pt>
    <dgm:pt modelId="{62051F05-CFC3-46DD-A3A8-2727034EC905}" type="pres">
      <dgm:prSet presAssocID="{241C2C16-FD02-40A7-9F24-1903AD4D73B9}" presName="sibTrans" presStyleLbl="sibTrans2D1" presStyleIdx="2" presStyleCnt="4"/>
      <dgm:spPr/>
    </dgm:pt>
    <dgm:pt modelId="{56659B9E-260B-460F-862F-BBDE33B6035F}" type="pres">
      <dgm:prSet presAssocID="{FE40279A-76E8-46C8-99C3-0361D7867999}" presName="node" presStyleLbl="node1" presStyleIdx="3" presStyleCnt="4">
        <dgm:presLayoutVars>
          <dgm:bulletEnabled val="1"/>
        </dgm:presLayoutVars>
      </dgm:prSet>
      <dgm:spPr/>
    </dgm:pt>
    <dgm:pt modelId="{79E2C869-E5B7-438E-8D52-3E746D994607}" type="pres">
      <dgm:prSet presAssocID="{FE40279A-76E8-46C8-99C3-0361D7867999}" presName="dummy" presStyleCnt="0"/>
      <dgm:spPr/>
    </dgm:pt>
    <dgm:pt modelId="{52C9D1FE-82E4-49DC-98D9-BF8EC2A98349}" type="pres">
      <dgm:prSet presAssocID="{249DCCFD-961C-44BF-A97A-FE0F4A073F80}" presName="sibTrans" presStyleLbl="sibTrans2D1" presStyleIdx="3" presStyleCnt="4"/>
      <dgm:spPr/>
    </dgm:pt>
  </dgm:ptLst>
  <dgm:cxnLst>
    <dgm:cxn modelId="{612E1103-3E18-44A3-9CEE-3E0DFCDCE72C}" srcId="{C03D664C-0E1C-41DD-B93D-AA55F174C913}" destId="{EC43A3C0-1668-4D63-8F3A-2C802B3DD678}" srcOrd="0" destOrd="0" parTransId="{CD3F7034-116C-4774-AF8A-507319B709C4}" sibTransId="{0DC6F557-AA71-43B6-83DB-2170972D4236}"/>
    <dgm:cxn modelId="{A543B72D-0EF9-4715-AE7D-D34F5EE6188F}" type="presOf" srcId="{DA5B754D-8301-46B5-890D-3C0564F5B645}" destId="{5FA9274F-6525-49D1-A98E-BFBCCFD0C55E}" srcOrd="0" destOrd="0" presId="urn:microsoft.com/office/officeart/2005/8/layout/radial6"/>
    <dgm:cxn modelId="{CC4C8F2F-F997-4A8A-A50C-F204F35BC9F2}" type="presOf" srcId="{7D175319-024A-4972-8503-6AA043C8EC01}" destId="{C65B04D8-17F6-42AE-87B3-C0F4974116C8}" srcOrd="0" destOrd="0" presId="urn:microsoft.com/office/officeart/2005/8/layout/radial6"/>
    <dgm:cxn modelId="{728F1848-6B2B-4CC6-B877-FA375F9565C4}" type="presOf" srcId="{997B4BFB-7905-4CDC-916F-A8569E30ACBC}" destId="{71A7B8BA-D744-44D2-BE01-ACA3AA131B6A}" srcOrd="0" destOrd="0" presId="urn:microsoft.com/office/officeart/2005/8/layout/radial6"/>
    <dgm:cxn modelId="{ED256D4B-3BD6-4B95-8352-065CAF694D5D}" type="presOf" srcId="{34B02B7B-D434-4A57-9D13-DEB4208B357E}" destId="{B4FFA675-993E-4565-AB5F-878EAB654700}" srcOrd="0" destOrd="0" presId="urn:microsoft.com/office/officeart/2005/8/layout/radial6"/>
    <dgm:cxn modelId="{8C430E70-D58E-479E-A032-97496F831164}" type="presOf" srcId="{249DCCFD-961C-44BF-A97A-FE0F4A073F80}" destId="{52C9D1FE-82E4-49DC-98D9-BF8EC2A98349}" srcOrd="0" destOrd="0" presId="urn:microsoft.com/office/officeart/2005/8/layout/radial6"/>
    <dgm:cxn modelId="{B05EE052-D04C-42DF-A4FD-86C1AEE89C12}" srcId="{EC43A3C0-1668-4D63-8F3A-2C802B3DD678}" destId="{24F13D38-0C91-4A5D-BAED-54C6981331A6}" srcOrd="1" destOrd="0" parTransId="{60D9029B-3116-4D29-A7E3-B58657583CB9}" sibTransId="{997B4BFB-7905-4CDC-916F-A8569E30ACBC}"/>
    <dgm:cxn modelId="{E61D3354-E7CE-4312-95D0-BA82254CB94C}" srcId="{EC43A3C0-1668-4D63-8F3A-2C802B3DD678}" destId="{34B02B7B-D434-4A57-9D13-DEB4208B357E}" srcOrd="2" destOrd="0" parTransId="{1711FB59-A9CE-4D14-9857-82CCF7A81C16}" sibTransId="{241C2C16-FD02-40A7-9F24-1903AD4D73B9}"/>
    <dgm:cxn modelId="{CD5D1678-8640-47B0-888D-A88729EC9D47}" type="presOf" srcId="{FE40279A-76E8-46C8-99C3-0361D7867999}" destId="{56659B9E-260B-460F-862F-BBDE33B6035F}" srcOrd="0" destOrd="0" presId="urn:microsoft.com/office/officeart/2005/8/layout/radial6"/>
    <dgm:cxn modelId="{9952BCAF-EACE-48BF-8F33-67844FB0695E}" type="presOf" srcId="{24F13D38-0C91-4A5D-BAED-54C6981331A6}" destId="{F4E39028-7695-4EE8-BDF5-23621504C3C1}" srcOrd="0" destOrd="0" presId="urn:microsoft.com/office/officeart/2005/8/layout/radial6"/>
    <dgm:cxn modelId="{354896BC-CF25-492C-ACE9-31CC341B20BE}" type="presOf" srcId="{241C2C16-FD02-40A7-9F24-1903AD4D73B9}" destId="{62051F05-CFC3-46DD-A3A8-2727034EC905}" srcOrd="0" destOrd="0" presId="urn:microsoft.com/office/officeart/2005/8/layout/radial6"/>
    <dgm:cxn modelId="{8A8681BE-ECF1-48B8-BDD6-E30A1B2B33A1}" type="presOf" srcId="{EC43A3C0-1668-4D63-8F3A-2C802B3DD678}" destId="{A2E431AF-D0C8-41FE-90C8-08C9E4482B8C}" srcOrd="0" destOrd="0" presId="urn:microsoft.com/office/officeart/2005/8/layout/radial6"/>
    <dgm:cxn modelId="{EC19AFC9-CCC9-49DD-B982-2A7F75B855D1}" srcId="{EC43A3C0-1668-4D63-8F3A-2C802B3DD678}" destId="{FE40279A-76E8-46C8-99C3-0361D7867999}" srcOrd="3" destOrd="0" parTransId="{619C0F72-7BF3-4D15-8541-006B03084F9B}" sibTransId="{249DCCFD-961C-44BF-A97A-FE0F4A073F80}"/>
    <dgm:cxn modelId="{446E2ACD-0515-4689-857F-EAB674C9EA69}" srcId="{EC43A3C0-1668-4D63-8F3A-2C802B3DD678}" destId="{DA5B754D-8301-46B5-890D-3C0564F5B645}" srcOrd="0" destOrd="0" parTransId="{C381799E-59B2-4285-A7A6-469D69D22BF0}" sibTransId="{7D175319-024A-4972-8503-6AA043C8EC01}"/>
    <dgm:cxn modelId="{368AB6FC-6851-4AB6-9EAA-C520382F1708}" type="presOf" srcId="{C03D664C-0E1C-41DD-B93D-AA55F174C913}" destId="{2F907EF1-496D-4040-B80C-2B1414952ED0}" srcOrd="0" destOrd="0" presId="urn:microsoft.com/office/officeart/2005/8/layout/radial6"/>
    <dgm:cxn modelId="{6E3FA3F5-2F94-41CF-A4BC-84C4828EEBBF}" type="presParOf" srcId="{2F907EF1-496D-4040-B80C-2B1414952ED0}" destId="{A2E431AF-D0C8-41FE-90C8-08C9E4482B8C}" srcOrd="0" destOrd="0" presId="urn:microsoft.com/office/officeart/2005/8/layout/radial6"/>
    <dgm:cxn modelId="{78F25DC8-2AFC-4FBC-BC4A-429E3326D326}" type="presParOf" srcId="{2F907EF1-496D-4040-B80C-2B1414952ED0}" destId="{5FA9274F-6525-49D1-A98E-BFBCCFD0C55E}" srcOrd="1" destOrd="0" presId="urn:microsoft.com/office/officeart/2005/8/layout/radial6"/>
    <dgm:cxn modelId="{F3F2D066-080D-4A7A-9623-A01826FEF9EA}" type="presParOf" srcId="{2F907EF1-496D-4040-B80C-2B1414952ED0}" destId="{22C1B5BB-6354-4254-949F-D4F38C7F8547}" srcOrd="2" destOrd="0" presId="urn:microsoft.com/office/officeart/2005/8/layout/radial6"/>
    <dgm:cxn modelId="{1B9A0E9A-1AF9-4B93-8D9C-5B69750BDDE0}" type="presParOf" srcId="{2F907EF1-496D-4040-B80C-2B1414952ED0}" destId="{C65B04D8-17F6-42AE-87B3-C0F4974116C8}" srcOrd="3" destOrd="0" presId="urn:microsoft.com/office/officeart/2005/8/layout/radial6"/>
    <dgm:cxn modelId="{6D2B92D4-00A2-4379-806B-16CAFA57479B}" type="presParOf" srcId="{2F907EF1-496D-4040-B80C-2B1414952ED0}" destId="{F4E39028-7695-4EE8-BDF5-23621504C3C1}" srcOrd="4" destOrd="0" presId="urn:microsoft.com/office/officeart/2005/8/layout/radial6"/>
    <dgm:cxn modelId="{B222DB0E-25F0-4032-A979-9690FA3542FB}" type="presParOf" srcId="{2F907EF1-496D-4040-B80C-2B1414952ED0}" destId="{62987485-A7AD-4F37-9EA4-2E9CC865BCE9}" srcOrd="5" destOrd="0" presId="urn:microsoft.com/office/officeart/2005/8/layout/radial6"/>
    <dgm:cxn modelId="{16752EDF-2414-4DAE-8941-3D1DEB6DA795}" type="presParOf" srcId="{2F907EF1-496D-4040-B80C-2B1414952ED0}" destId="{71A7B8BA-D744-44D2-BE01-ACA3AA131B6A}" srcOrd="6" destOrd="0" presId="urn:microsoft.com/office/officeart/2005/8/layout/radial6"/>
    <dgm:cxn modelId="{F8488AB8-1054-48FE-BBB8-13028199EA82}" type="presParOf" srcId="{2F907EF1-496D-4040-B80C-2B1414952ED0}" destId="{B4FFA675-993E-4565-AB5F-878EAB654700}" srcOrd="7" destOrd="0" presId="urn:microsoft.com/office/officeart/2005/8/layout/radial6"/>
    <dgm:cxn modelId="{56B20EED-2AEA-4ECD-A2B2-88F3B2540CDE}" type="presParOf" srcId="{2F907EF1-496D-4040-B80C-2B1414952ED0}" destId="{C20252E5-4AA0-41D8-ADA6-2DCB1D644809}" srcOrd="8" destOrd="0" presId="urn:microsoft.com/office/officeart/2005/8/layout/radial6"/>
    <dgm:cxn modelId="{49D8A4AE-7A9B-4079-BD83-0DB0D7A0F8DA}" type="presParOf" srcId="{2F907EF1-496D-4040-B80C-2B1414952ED0}" destId="{62051F05-CFC3-46DD-A3A8-2727034EC905}" srcOrd="9" destOrd="0" presId="urn:microsoft.com/office/officeart/2005/8/layout/radial6"/>
    <dgm:cxn modelId="{1887C096-DD7C-4C09-9E31-FFB84FB3302C}" type="presParOf" srcId="{2F907EF1-496D-4040-B80C-2B1414952ED0}" destId="{56659B9E-260B-460F-862F-BBDE33B6035F}" srcOrd="10" destOrd="0" presId="urn:microsoft.com/office/officeart/2005/8/layout/radial6"/>
    <dgm:cxn modelId="{9278627A-2D3E-4E6F-8916-A7628688B5B4}" type="presParOf" srcId="{2F907EF1-496D-4040-B80C-2B1414952ED0}" destId="{79E2C869-E5B7-438E-8D52-3E746D994607}" srcOrd="11" destOrd="0" presId="urn:microsoft.com/office/officeart/2005/8/layout/radial6"/>
    <dgm:cxn modelId="{A86E6085-0550-4032-8625-45EE3800CFF7}" type="presParOf" srcId="{2F907EF1-496D-4040-B80C-2B1414952ED0}" destId="{52C9D1FE-82E4-49DC-98D9-BF8EC2A98349}"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B6F23A-1494-4E13-A5B8-B407504E07EA}"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GB"/>
        </a:p>
      </dgm:t>
    </dgm:pt>
    <dgm:pt modelId="{21DE8011-A2C3-4299-BCD9-DEC5762E02C4}">
      <dgm:prSet phldrT="[Text]" custT="1"/>
      <dgm:spPr/>
      <dgm:t>
        <a:bodyPr/>
        <a:lstStyle/>
        <a:p>
          <a:r>
            <a:rPr lang="en-GB" sz="3200" b="1" dirty="0"/>
            <a:t>Unplanned Care Programme </a:t>
          </a:r>
        </a:p>
      </dgm:t>
    </dgm:pt>
    <dgm:pt modelId="{F9B7E5D3-AF92-4754-8EAE-EE53751E45C5}" type="parTrans" cxnId="{491C04C7-A58B-414F-90B0-3D77A6722F35}">
      <dgm:prSet/>
      <dgm:spPr/>
      <dgm:t>
        <a:bodyPr/>
        <a:lstStyle/>
        <a:p>
          <a:endParaRPr lang="en-GB"/>
        </a:p>
      </dgm:t>
    </dgm:pt>
    <dgm:pt modelId="{FA180147-0147-46C4-8E4A-93402CB1C34F}" type="sibTrans" cxnId="{491C04C7-A58B-414F-90B0-3D77A6722F35}">
      <dgm:prSet/>
      <dgm:spPr/>
      <dgm:t>
        <a:bodyPr/>
        <a:lstStyle/>
        <a:p>
          <a:endParaRPr lang="en-GB"/>
        </a:p>
      </dgm:t>
    </dgm:pt>
    <dgm:pt modelId="{D925F692-714A-4D4E-86EE-E330E7CBE13C}">
      <dgm:prSet phldrT="[Text]" custT="1"/>
      <dgm:spPr/>
      <dgm:t>
        <a:bodyPr/>
        <a:lstStyle/>
        <a:p>
          <a:r>
            <a:rPr lang="en-GB" sz="1600" dirty="0"/>
            <a:t>Aim:</a:t>
          </a:r>
        </a:p>
        <a:p>
          <a:r>
            <a:rPr lang="en-GB" sz="1600" dirty="0"/>
            <a:t>We want to make sure our population can easily access the care they require in the safest way possible when they need it   </a:t>
          </a:r>
        </a:p>
      </dgm:t>
    </dgm:pt>
    <dgm:pt modelId="{E2425A6D-526D-4EC9-B03C-70934CC9277D}" type="parTrans" cxnId="{23A0E9CA-F443-4084-9F7D-8DCDB5C81A1A}">
      <dgm:prSet/>
      <dgm:spPr/>
      <dgm:t>
        <a:bodyPr/>
        <a:lstStyle/>
        <a:p>
          <a:endParaRPr lang="en-GB"/>
        </a:p>
      </dgm:t>
    </dgm:pt>
    <dgm:pt modelId="{95740FE5-72CB-478F-8691-481B99B01F00}" type="sibTrans" cxnId="{23A0E9CA-F443-4084-9F7D-8DCDB5C81A1A}">
      <dgm:prSet/>
      <dgm:spPr/>
      <dgm:t>
        <a:bodyPr/>
        <a:lstStyle/>
        <a:p>
          <a:endParaRPr lang="en-GB"/>
        </a:p>
      </dgm:t>
    </dgm:pt>
    <dgm:pt modelId="{A18478EA-04D0-4DCA-BE8B-B98EBA27A767}">
      <dgm:prSet phldrT="[Text]" custT="1"/>
      <dgm:spPr/>
      <dgm:t>
        <a:bodyPr/>
        <a:lstStyle/>
        <a:p>
          <a:r>
            <a:rPr lang="en-GB" sz="3200" dirty="0"/>
            <a:t>Programmes of work</a:t>
          </a:r>
        </a:p>
      </dgm:t>
    </dgm:pt>
    <dgm:pt modelId="{06A8A772-EB76-4D95-9170-4084A1D39F6C}" type="parTrans" cxnId="{CEAAAD2D-F9AC-436C-B03A-C5F2D97F741F}">
      <dgm:prSet/>
      <dgm:spPr/>
      <dgm:t>
        <a:bodyPr/>
        <a:lstStyle/>
        <a:p>
          <a:endParaRPr lang="en-GB"/>
        </a:p>
      </dgm:t>
    </dgm:pt>
    <dgm:pt modelId="{74E09950-2FB9-4D67-8FCB-964734B073B0}" type="sibTrans" cxnId="{CEAAAD2D-F9AC-436C-B03A-C5F2D97F741F}">
      <dgm:prSet/>
      <dgm:spPr/>
      <dgm:t>
        <a:bodyPr/>
        <a:lstStyle/>
        <a:p>
          <a:endParaRPr lang="en-GB"/>
        </a:p>
      </dgm:t>
    </dgm:pt>
    <dgm:pt modelId="{78295D5F-2E80-415C-B91B-CFAB13B58FCC}">
      <dgm:prSet phldrT="[Text]" custT="1"/>
      <dgm:spPr/>
      <dgm:t>
        <a:bodyPr/>
        <a:lstStyle/>
        <a:p>
          <a:r>
            <a:rPr lang="en-GB" sz="1100" dirty="0"/>
            <a:t>Managing your need in your home</a:t>
          </a:r>
        </a:p>
      </dgm:t>
    </dgm:pt>
    <dgm:pt modelId="{B38F218D-A672-4D05-A3DD-43CFA0EDE195}" type="parTrans" cxnId="{D33F0075-1653-4754-87E5-27BA786D3775}">
      <dgm:prSet/>
      <dgm:spPr/>
      <dgm:t>
        <a:bodyPr/>
        <a:lstStyle/>
        <a:p>
          <a:endParaRPr lang="en-GB"/>
        </a:p>
      </dgm:t>
    </dgm:pt>
    <dgm:pt modelId="{BA810022-61E5-4D55-9A6E-3ADCFFD83AEC}" type="sibTrans" cxnId="{D33F0075-1653-4754-87E5-27BA786D3775}">
      <dgm:prSet/>
      <dgm:spPr/>
      <dgm:t>
        <a:bodyPr/>
        <a:lstStyle/>
        <a:p>
          <a:endParaRPr lang="en-GB"/>
        </a:p>
      </dgm:t>
    </dgm:pt>
    <dgm:pt modelId="{5E963DF4-EEF6-4BDD-92EF-60812CDD0924}">
      <dgm:prSet phldrT="[Text]" custT="1"/>
      <dgm:spPr/>
      <dgm:t>
        <a:bodyPr/>
        <a:lstStyle/>
        <a:p>
          <a:r>
            <a:rPr lang="en-GB" sz="1100" dirty="0"/>
            <a:t>Managing your need when you need to leave home </a:t>
          </a:r>
        </a:p>
      </dgm:t>
    </dgm:pt>
    <dgm:pt modelId="{84EBBBE9-4954-4678-9058-9DD430539F1E}" type="parTrans" cxnId="{42FB2258-D210-4D68-A4F2-AB39D5E59790}">
      <dgm:prSet/>
      <dgm:spPr/>
      <dgm:t>
        <a:bodyPr/>
        <a:lstStyle/>
        <a:p>
          <a:endParaRPr lang="en-GB"/>
        </a:p>
      </dgm:t>
    </dgm:pt>
    <dgm:pt modelId="{6C732463-8DA7-4341-A7A7-A042507B14AD}" type="sibTrans" cxnId="{42FB2258-D210-4D68-A4F2-AB39D5E59790}">
      <dgm:prSet/>
      <dgm:spPr/>
      <dgm:t>
        <a:bodyPr/>
        <a:lstStyle/>
        <a:p>
          <a:endParaRPr lang="en-GB"/>
        </a:p>
      </dgm:t>
    </dgm:pt>
    <dgm:pt modelId="{11FA09EA-F83A-4EEB-8C74-DA6AB4B25E4A}">
      <dgm:prSet phldrT="[Text]" custT="1"/>
      <dgm:spPr/>
      <dgm:t>
        <a:bodyPr/>
        <a:lstStyle/>
        <a:p>
          <a:r>
            <a:rPr lang="en-GB" sz="1600" dirty="0"/>
            <a:t>Key deliverables in 22/23</a:t>
          </a:r>
        </a:p>
      </dgm:t>
    </dgm:pt>
    <dgm:pt modelId="{7D6D5D38-5FA3-40DA-A414-447B434D03D8}" type="parTrans" cxnId="{962D636B-57E6-4859-B1F1-54FF2A782575}">
      <dgm:prSet/>
      <dgm:spPr/>
      <dgm:t>
        <a:bodyPr/>
        <a:lstStyle/>
        <a:p>
          <a:endParaRPr lang="en-GB"/>
        </a:p>
      </dgm:t>
    </dgm:pt>
    <dgm:pt modelId="{F7DA6C31-9163-4E07-82D3-B01B6D753467}" type="sibTrans" cxnId="{962D636B-57E6-4859-B1F1-54FF2A782575}">
      <dgm:prSet/>
      <dgm:spPr/>
      <dgm:t>
        <a:bodyPr/>
        <a:lstStyle/>
        <a:p>
          <a:endParaRPr lang="en-GB"/>
        </a:p>
      </dgm:t>
    </dgm:pt>
    <dgm:pt modelId="{8AB74648-62D2-4644-8756-570D7222F9A5}">
      <dgm:prSet phldrT="[Text]" custT="1"/>
      <dgm:spPr/>
      <dgm:t>
        <a:bodyPr/>
        <a:lstStyle/>
        <a:p>
          <a:pPr algn="l"/>
          <a:r>
            <a:rPr lang="en-GB" sz="700" dirty="0">
              <a:solidFill>
                <a:schemeClr val="tx1"/>
              </a:solidFill>
            </a:rPr>
            <a:t>A new model for delivery of urgent care </a:t>
          </a:r>
        </a:p>
        <a:p>
          <a:pPr algn="l">
            <a:buFont typeface="Arial" panose="020B0604020202020204" pitchFamily="34" charset="0"/>
            <a:buChar char="•"/>
          </a:pPr>
          <a:r>
            <a:rPr lang="en-GB" sz="700" dirty="0">
              <a:solidFill>
                <a:schemeClr val="tx1"/>
              </a:solidFill>
            </a:rPr>
            <a:t>A primary care access line that supports simple and easy access to same day emergency care services</a:t>
          </a:r>
        </a:p>
        <a:p>
          <a:pPr algn="l">
            <a:buFont typeface="Arial" panose="020B0604020202020204" pitchFamily="34" charset="0"/>
            <a:buChar char="•"/>
          </a:pPr>
          <a:r>
            <a:rPr lang="en-GB" sz="700" dirty="0">
              <a:solidFill>
                <a:schemeClr val="tx1"/>
              </a:solidFill>
            </a:rPr>
            <a:t>A same day emergency care infrastructure that responds quickly </a:t>
          </a:r>
        </a:p>
      </dgm:t>
    </dgm:pt>
    <dgm:pt modelId="{CA051B33-2918-45F7-9D73-F0A4C91B010A}" type="parTrans" cxnId="{DECE442A-397B-4EEC-9832-CA0119788AE4}">
      <dgm:prSet/>
      <dgm:spPr/>
      <dgm:t>
        <a:bodyPr/>
        <a:lstStyle/>
        <a:p>
          <a:endParaRPr lang="en-GB"/>
        </a:p>
      </dgm:t>
    </dgm:pt>
    <dgm:pt modelId="{9087359B-1321-467E-8617-5F6509DAE776}" type="sibTrans" cxnId="{DECE442A-397B-4EEC-9832-CA0119788AE4}">
      <dgm:prSet/>
      <dgm:spPr/>
      <dgm:t>
        <a:bodyPr/>
        <a:lstStyle/>
        <a:p>
          <a:endParaRPr lang="en-GB"/>
        </a:p>
      </dgm:t>
    </dgm:pt>
    <dgm:pt modelId="{EB570E33-D9AF-4DD9-BC68-42772BFDD2E4}">
      <dgm:prSet phldrT="[Text]" custT="1"/>
      <dgm:spPr/>
      <dgm:t>
        <a:bodyPr/>
        <a:lstStyle/>
        <a:p>
          <a:r>
            <a:rPr lang="en-GB" sz="1100" dirty="0"/>
            <a:t>Managing your ongoing needs in the place best for you</a:t>
          </a:r>
        </a:p>
      </dgm:t>
    </dgm:pt>
    <dgm:pt modelId="{CAE4B26D-F072-44C1-BBB5-128D2526BD5F}" type="parTrans" cxnId="{133E262B-97BF-46BA-940B-D758300D0A79}">
      <dgm:prSet/>
      <dgm:spPr/>
      <dgm:t>
        <a:bodyPr/>
        <a:lstStyle/>
        <a:p>
          <a:endParaRPr lang="en-GB"/>
        </a:p>
      </dgm:t>
    </dgm:pt>
    <dgm:pt modelId="{DD5D6D4F-A0E6-4029-AC4D-D94B8F3361BC}" type="sibTrans" cxnId="{133E262B-97BF-46BA-940B-D758300D0A79}">
      <dgm:prSet/>
      <dgm:spPr/>
      <dgm:t>
        <a:bodyPr/>
        <a:lstStyle/>
        <a:p>
          <a:endParaRPr lang="en-GB"/>
        </a:p>
      </dgm:t>
    </dgm:pt>
    <dgm:pt modelId="{10A2675B-DB2B-40DD-B0C5-5984BCDCBA7B}">
      <dgm:prSet phldrT="[Text]" custT="1"/>
      <dgm:spPr/>
      <dgm:t>
        <a:bodyPr/>
        <a:lstStyle/>
        <a:p>
          <a:pPr algn="l"/>
          <a:r>
            <a:rPr lang="en-GB" sz="700" dirty="0">
              <a:solidFill>
                <a:schemeClr val="tx1"/>
              </a:solidFill>
            </a:rPr>
            <a:t>A robust understanding of the alternative care pathways aligned with new models of service delivery </a:t>
          </a:r>
        </a:p>
      </dgm:t>
    </dgm:pt>
    <dgm:pt modelId="{DA0C9401-89ED-42E6-A2B1-E723C115ECAB}" type="sibTrans" cxnId="{B0B9F7E5-3D3E-4E93-AD9D-DBDC23C65B2D}">
      <dgm:prSet/>
      <dgm:spPr/>
      <dgm:t>
        <a:bodyPr/>
        <a:lstStyle/>
        <a:p>
          <a:endParaRPr lang="en-GB"/>
        </a:p>
      </dgm:t>
    </dgm:pt>
    <dgm:pt modelId="{2D9D2453-D4AE-4FBF-AE09-11E463E60012}" type="parTrans" cxnId="{B0B9F7E5-3D3E-4E93-AD9D-DBDC23C65B2D}">
      <dgm:prSet/>
      <dgm:spPr/>
      <dgm:t>
        <a:bodyPr/>
        <a:lstStyle/>
        <a:p>
          <a:endParaRPr lang="en-GB"/>
        </a:p>
      </dgm:t>
    </dgm:pt>
    <dgm:pt modelId="{A7020847-ECD5-4C85-A48D-2E280492018A}">
      <dgm:prSet phldrT="[Text]" custScaleY="74032" custLinFactX="-100000" custLinFactNeighborX="-144586" custLinFactNeighborY="-72514"/>
      <dgm:spPr/>
      <dgm:t>
        <a:bodyPr/>
        <a:lstStyle/>
        <a:p>
          <a:endParaRPr lang="en-GB"/>
        </a:p>
      </dgm:t>
    </dgm:pt>
    <dgm:pt modelId="{E48C09C9-7DE2-4C80-ADB0-F50AEF144246}" type="parTrans" cxnId="{AA8A958E-8A0C-495C-BD3A-B2730A4ECB09}">
      <dgm:prSet/>
      <dgm:spPr/>
      <dgm:t>
        <a:bodyPr/>
        <a:lstStyle/>
        <a:p>
          <a:endParaRPr lang="en-GB"/>
        </a:p>
      </dgm:t>
    </dgm:pt>
    <dgm:pt modelId="{956A4EE5-8F53-42DE-BB55-616512D22CB0}" type="sibTrans" cxnId="{AA8A958E-8A0C-495C-BD3A-B2730A4ECB09}">
      <dgm:prSet/>
      <dgm:spPr/>
      <dgm:t>
        <a:bodyPr/>
        <a:lstStyle/>
        <a:p>
          <a:endParaRPr lang="en-GB"/>
        </a:p>
      </dgm:t>
    </dgm:pt>
    <dgm:pt modelId="{B171F641-4F39-4B10-BA89-7C638719908A}">
      <dgm:prSet phldrT="[Text]" custScaleY="74032" custLinFactX="-100000" custLinFactNeighborX="-144586" custLinFactNeighborY="-72514"/>
      <dgm:spPr/>
      <dgm:t>
        <a:bodyPr/>
        <a:lstStyle/>
        <a:p>
          <a:endParaRPr lang="en-GB"/>
        </a:p>
      </dgm:t>
    </dgm:pt>
    <dgm:pt modelId="{BAA431A9-93CD-4F53-8C76-1F577E592782}" type="parTrans" cxnId="{9E9029AC-63F8-41FF-BE6D-E6C35299B377}">
      <dgm:prSet/>
      <dgm:spPr/>
      <dgm:t>
        <a:bodyPr/>
        <a:lstStyle/>
        <a:p>
          <a:endParaRPr lang="en-GB"/>
        </a:p>
      </dgm:t>
    </dgm:pt>
    <dgm:pt modelId="{571BAE76-437E-44A3-8C6B-030C55E1CD53}" type="sibTrans" cxnId="{9E9029AC-63F8-41FF-BE6D-E6C35299B377}">
      <dgm:prSet/>
      <dgm:spPr/>
      <dgm:t>
        <a:bodyPr/>
        <a:lstStyle/>
        <a:p>
          <a:endParaRPr lang="en-GB"/>
        </a:p>
      </dgm:t>
    </dgm:pt>
    <dgm:pt modelId="{45F0AB09-C8A5-4BC6-BDC7-3AE3E8FCBCE4}">
      <dgm:prSet phldrT="[Text]" custT="1"/>
      <dgm:spPr/>
      <dgm:t>
        <a:bodyPr/>
        <a:lstStyle/>
        <a:p>
          <a:pPr algn="l"/>
          <a:r>
            <a:rPr lang="en-GB" sz="700" dirty="0">
              <a:solidFill>
                <a:schemeClr val="tx1"/>
              </a:solidFill>
            </a:rPr>
            <a:t>A robust discharge to assess (D2A) model of screening and assessment </a:t>
          </a:r>
        </a:p>
        <a:p>
          <a:pPr algn="l">
            <a:buFont typeface="Arial" panose="020B0604020202020204" pitchFamily="34" charset="0"/>
            <a:buChar char="•"/>
          </a:pPr>
          <a:r>
            <a:rPr lang="en-GB" sz="700" dirty="0">
              <a:solidFill>
                <a:schemeClr val="tx1"/>
              </a:solidFill>
            </a:rPr>
            <a:t>Embedded true system integrated transfer of care hub </a:t>
          </a:r>
        </a:p>
        <a:p>
          <a:pPr algn="l">
            <a:buFont typeface="Arial" panose="020B0604020202020204" pitchFamily="34" charset="0"/>
            <a:buChar char="•"/>
          </a:pPr>
          <a:r>
            <a:rPr lang="en-GB" sz="700" dirty="0">
              <a:solidFill>
                <a:schemeClr val="tx1"/>
              </a:solidFill>
            </a:rPr>
            <a:t>Aligned capacity and demand within Intermediate care team (ICT) and reablement</a:t>
          </a:r>
        </a:p>
        <a:p>
          <a:pPr algn="l">
            <a:buFont typeface="Arial" panose="020B0604020202020204" pitchFamily="34" charset="0"/>
            <a:buChar char="•"/>
          </a:pPr>
          <a:r>
            <a:rPr lang="en-GB" sz="700" dirty="0">
              <a:solidFill>
                <a:schemeClr val="tx1"/>
              </a:solidFill>
            </a:rPr>
            <a:t>Revised models of care to support dementia patients </a:t>
          </a:r>
        </a:p>
      </dgm:t>
    </dgm:pt>
    <dgm:pt modelId="{24626694-82D0-407E-89D9-232F0D02EB91}" type="parTrans" cxnId="{619D4CC0-152F-400E-ABA0-838EB3E11092}">
      <dgm:prSet/>
      <dgm:spPr/>
      <dgm:t>
        <a:bodyPr/>
        <a:lstStyle/>
        <a:p>
          <a:endParaRPr lang="en-GB"/>
        </a:p>
      </dgm:t>
    </dgm:pt>
    <dgm:pt modelId="{5027E718-B5D9-4E70-9998-7703D8D68F92}" type="sibTrans" cxnId="{619D4CC0-152F-400E-ABA0-838EB3E11092}">
      <dgm:prSet/>
      <dgm:spPr/>
      <dgm:t>
        <a:bodyPr/>
        <a:lstStyle/>
        <a:p>
          <a:endParaRPr lang="en-GB"/>
        </a:p>
      </dgm:t>
    </dgm:pt>
    <dgm:pt modelId="{D4743B5A-E571-4230-977F-264520D82541}" type="pres">
      <dgm:prSet presAssocID="{4EB6F23A-1494-4E13-A5B8-B407504E07EA}" presName="Name0" presStyleCnt="0">
        <dgm:presLayoutVars>
          <dgm:chMax val="3"/>
          <dgm:chPref val="1"/>
          <dgm:dir/>
          <dgm:animLvl val="lvl"/>
          <dgm:resizeHandles/>
        </dgm:presLayoutVars>
      </dgm:prSet>
      <dgm:spPr/>
    </dgm:pt>
    <dgm:pt modelId="{C69BB38C-C5AB-4FC5-A90C-77FB69563739}" type="pres">
      <dgm:prSet presAssocID="{4EB6F23A-1494-4E13-A5B8-B407504E07EA}" presName="outerBox" presStyleCnt="0"/>
      <dgm:spPr/>
    </dgm:pt>
    <dgm:pt modelId="{819E1FB8-4D4E-4367-A20A-A3D9DA2D3704}" type="pres">
      <dgm:prSet presAssocID="{4EB6F23A-1494-4E13-A5B8-B407504E07EA}" presName="outerBoxParent" presStyleLbl="node1" presStyleIdx="0" presStyleCnt="3" custLinFactNeighborX="1296" custLinFactNeighborY="11805"/>
      <dgm:spPr/>
    </dgm:pt>
    <dgm:pt modelId="{B5EC8DAD-EA58-41E3-9AAC-B455519BD974}" type="pres">
      <dgm:prSet presAssocID="{4EB6F23A-1494-4E13-A5B8-B407504E07EA}" presName="outerBoxChildren" presStyleCnt="0"/>
      <dgm:spPr/>
    </dgm:pt>
    <dgm:pt modelId="{B5378539-325E-45F7-8876-173C97675AF7}" type="pres">
      <dgm:prSet presAssocID="{D925F692-714A-4D4E-86EE-E330E7CBE13C}" presName="oChild" presStyleLbl="fgAcc1" presStyleIdx="0" presStyleCnt="7" custScaleY="229353" custLinFactNeighborX="0" custLinFactNeighborY="-10783">
        <dgm:presLayoutVars>
          <dgm:bulletEnabled val="1"/>
        </dgm:presLayoutVars>
      </dgm:prSet>
      <dgm:spPr/>
    </dgm:pt>
    <dgm:pt modelId="{CD123772-BB1B-4292-B0E5-E22CB2B96C75}" type="pres">
      <dgm:prSet presAssocID="{4EB6F23A-1494-4E13-A5B8-B407504E07EA}" presName="middleBox" presStyleCnt="0"/>
      <dgm:spPr/>
    </dgm:pt>
    <dgm:pt modelId="{A75C344F-7D52-494A-9B05-D4D435125053}" type="pres">
      <dgm:prSet presAssocID="{4EB6F23A-1494-4E13-A5B8-B407504E07EA}" presName="middleBoxParent" presStyleLbl="node1" presStyleIdx="1" presStyleCnt="3" custScaleY="115227" custLinFactNeighborX="191" custLinFactNeighborY="-6586"/>
      <dgm:spPr/>
    </dgm:pt>
    <dgm:pt modelId="{1E5246A9-D080-4FCC-9AC0-E43C625BD90C}" type="pres">
      <dgm:prSet presAssocID="{4EB6F23A-1494-4E13-A5B8-B407504E07EA}" presName="middleBoxChildren" presStyleCnt="0"/>
      <dgm:spPr/>
    </dgm:pt>
    <dgm:pt modelId="{A07936DC-18E8-4684-B223-065351B2BBC2}" type="pres">
      <dgm:prSet presAssocID="{78295D5F-2E80-415C-B91B-CFAB13B58FCC}" presName="mChild" presStyleLbl="fgAcc1" presStyleIdx="1" presStyleCnt="7" custLinFactY="-79125" custLinFactNeighborX="41" custLinFactNeighborY="-100000">
        <dgm:presLayoutVars>
          <dgm:bulletEnabled val="1"/>
        </dgm:presLayoutVars>
      </dgm:prSet>
      <dgm:spPr/>
    </dgm:pt>
    <dgm:pt modelId="{575CE0AD-A53F-46D4-8FF9-230BF8361137}" type="pres">
      <dgm:prSet presAssocID="{BA810022-61E5-4D55-9A6E-3ADCFFD83AEC}" presName="middleSibTrans" presStyleCnt="0"/>
      <dgm:spPr/>
    </dgm:pt>
    <dgm:pt modelId="{149AD3A8-7002-45C7-BE8E-BA9ABA0D38BC}" type="pres">
      <dgm:prSet presAssocID="{5E963DF4-EEF6-4BDD-92EF-60812CDD0924}" presName="mChild" presStyleLbl="fgAcc1" presStyleIdx="2" presStyleCnt="7" custLinFactY="-49422" custLinFactNeighborX="-1529" custLinFactNeighborY="-100000">
        <dgm:presLayoutVars>
          <dgm:bulletEnabled val="1"/>
        </dgm:presLayoutVars>
      </dgm:prSet>
      <dgm:spPr/>
    </dgm:pt>
    <dgm:pt modelId="{FD173794-BEC3-4C30-9FF5-E97290EE6A0B}" type="pres">
      <dgm:prSet presAssocID="{6C732463-8DA7-4341-A7A7-A042507B14AD}" presName="middleSibTrans" presStyleCnt="0"/>
      <dgm:spPr/>
    </dgm:pt>
    <dgm:pt modelId="{B3C1394A-C60C-4DF5-BA06-6985C1C6A3B5}" type="pres">
      <dgm:prSet presAssocID="{EB570E33-D9AF-4DD9-BC68-42772BFDD2E4}" presName="mChild" presStyleLbl="fgAcc1" presStyleIdx="3" presStyleCnt="7" custLinFactY="-5006" custLinFactNeighborX="-3058" custLinFactNeighborY="-100000">
        <dgm:presLayoutVars>
          <dgm:bulletEnabled val="1"/>
        </dgm:presLayoutVars>
      </dgm:prSet>
      <dgm:spPr/>
    </dgm:pt>
    <dgm:pt modelId="{F5E35CB4-8A92-4FEF-8F9C-2BA7220602C5}" type="pres">
      <dgm:prSet presAssocID="{4EB6F23A-1494-4E13-A5B8-B407504E07EA}" presName="centerBox" presStyleCnt="0"/>
      <dgm:spPr/>
    </dgm:pt>
    <dgm:pt modelId="{B4F3A639-2C18-43CE-B9AB-9192C6D30426}" type="pres">
      <dgm:prSet presAssocID="{4EB6F23A-1494-4E13-A5B8-B407504E07EA}" presName="centerBoxParent" presStyleLbl="node1" presStyleIdx="2" presStyleCnt="3" custScaleX="104987" custScaleY="156588" custLinFactNeighborX="-347" custLinFactNeighborY="-21741"/>
      <dgm:spPr/>
    </dgm:pt>
    <dgm:pt modelId="{A0CDA99D-316A-45BC-A43F-4087867E24AD}" type="pres">
      <dgm:prSet presAssocID="{4EB6F23A-1494-4E13-A5B8-B407504E07EA}" presName="centerBoxChildren" presStyleCnt="0"/>
      <dgm:spPr/>
    </dgm:pt>
    <dgm:pt modelId="{A6766F2C-1C25-4151-877A-0AB9DF0E3FDC}" type="pres">
      <dgm:prSet presAssocID="{10A2675B-DB2B-40DD-B0C5-5984BCDCBA7B}" presName="cChild" presStyleLbl="fgAcc1" presStyleIdx="4" presStyleCnt="7" custScaleX="178230" custScaleY="77840" custLinFactX="70031" custLinFactY="-71760" custLinFactNeighborX="100000" custLinFactNeighborY="-100000">
        <dgm:presLayoutVars>
          <dgm:bulletEnabled val="1"/>
        </dgm:presLayoutVars>
      </dgm:prSet>
      <dgm:spPr/>
    </dgm:pt>
    <dgm:pt modelId="{3A055817-61F9-4229-B650-2D3F19A8451C}" type="pres">
      <dgm:prSet presAssocID="{DA0C9401-89ED-42E6-A2B1-E723C115ECAB}" presName="centerSibTrans" presStyleCnt="0"/>
      <dgm:spPr/>
    </dgm:pt>
    <dgm:pt modelId="{AC89F026-10A0-4979-897E-84F7D3AD0BC5}" type="pres">
      <dgm:prSet presAssocID="{8AB74648-62D2-4644-8756-570D7222F9A5}" presName="cChild" presStyleLbl="fgAcc1" presStyleIdx="5" presStyleCnt="7" custScaleX="184176" custScaleY="86964" custLinFactX="-104785" custLinFactNeighborX="-200000" custLinFactNeighborY="-70111">
        <dgm:presLayoutVars>
          <dgm:bulletEnabled val="1"/>
        </dgm:presLayoutVars>
      </dgm:prSet>
      <dgm:spPr/>
    </dgm:pt>
    <dgm:pt modelId="{8A382912-E83C-4DC3-8A11-30E6B99D937C}" type="pres">
      <dgm:prSet presAssocID="{9087359B-1321-467E-8617-5F6509DAE776}" presName="centerSibTrans" presStyleCnt="0"/>
      <dgm:spPr/>
    </dgm:pt>
    <dgm:pt modelId="{42D927D7-ED4A-4E67-B294-6FF6D3928ECE}" type="pres">
      <dgm:prSet presAssocID="{45F0AB09-C8A5-4BC6-BDC7-3AE3E8FCBCE4}" presName="cChild" presStyleLbl="fgAcc1" presStyleIdx="6" presStyleCnt="7" custScaleX="188061" custScaleY="94603" custLinFactX="-287041" custLinFactNeighborX="-300000" custLinFactNeighborY="35019">
        <dgm:presLayoutVars>
          <dgm:bulletEnabled val="1"/>
        </dgm:presLayoutVars>
      </dgm:prSet>
      <dgm:spPr/>
    </dgm:pt>
  </dgm:ptLst>
  <dgm:cxnLst>
    <dgm:cxn modelId="{3490E417-F79A-4496-BDAB-FE635C67F260}" type="presOf" srcId="{D925F692-714A-4D4E-86EE-E330E7CBE13C}" destId="{B5378539-325E-45F7-8876-173C97675AF7}" srcOrd="0" destOrd="0" presId="urn:microsoft.com/office/officeart/2005/8/layout/target2"/>
    <dgm:cxn modelId="{DECE442A-397B-4EEC-9832-CA0119788AE4}" srcId="{11FA09EA-F83A-4EEB-8C74-DA6AB4B25E4A}" destId="{8AB74648-62D2-4644-8756-570D7222F9A5}" srcOrd="1" destOrd="0" parTransId="{CA051B33-2918-45F7-9D73-F0A4C91B010A}" sibTransId="{9087359B-1321-467E-8617-5F6509DAE776}"/>
    <dgm:cxn modelId="{133E262B-97BF-46BA-940B-D758300D0A79}" srcId="{A18478EA-04D0-4DCA-BE8B-B98EBA27A767}" destId="{EB570E33-D9AF-4DD9-BC68-42772BFDD2E4}" srcOrd="2" destOrd="0" parTransId="{CAE4B26D-F072-44C1-BBB5-128D2526BD5F}" sibTransId="{DD5D6D4F-A0E6-4029-AC4D-D94B8F3361BC}"/>
    <dgm:cxn modelId="{CEAAAD2D-F9AC-436C-B03A-C5F2D97F741F}" srcId="{4EB6F23A-1494-4E13-A5B8-B407504E07EA}" destId="{A18478EA-04D0-4DCA-BE8B-B98EBA27A767}" srcOrd="1" destOrd="0" parTransId="{06A8A772-EB76-4D95-9170-4084A1D39F6C}" sibTransId="{74E09950-2FB9-4D67-8FCB-964734B073B0}"/>
    <dgm:cxn modelId="{A249F961-A947-4CA6-9122-0C32C51988C6}" type="presOf" srcId="{11FA09EA-F83A-4EEB-8C74-DA6AB4B25E4A}" destId="{B4F3A639-2C18-43CE-B9AB-9192C6D30426}" srcOrd="0" destOrd="0" presId="urn:microsoft.com/office/officeart/2005/8/layout/target2"/>
    <dgm:cxn modelId="{613E306B-3471-4CF1-A981-5204CF53D64B}" type="presOf" srcId="{78295D5F-2E80-415C-B91B-CFAB13B58FCC}" destId="{A07936DC-18E8-4684-B223-065351B2BBC2}" srcOrd="0" destOrd="0" presId="urn:microsoft.com/office/officeart/2005/8/layout/target2"/>
    <dgm:cxn modelId="{962D636B-57E6-4859-B1F1-54FF2A782575}" srcId="{4EB6F23A-1494-4E13-A5B8-B407504E07EA}" destId="{11FA09EA-F83A-4EEB-8C74-DA6AB4B25E4A}" srcOrd="2" destOrd="0" parTransId="{7D6D5D38-5FA3-40DA-A414-447B434D03D8}" sibTransId="{F7DA6C31-9163-4E07-82D3-B01B6D753467}"/>
    <dgm:cxn modelId="{D33F0075-1653-4754-87E5-27BA786D3775}" srcId="{A18478EA-04D0-4DCA-BE8B-B98EBA27A767}" destId="{78295D5F-2E80-415C-B91B-CFAB13B58FCC}" srcOrd="0" destOrd="0" parTransId="{B38F218D-A672-4D05-A3DD-43CFA0EDE195}" sibTransId="{BA810022-61E5-4D55-9A6E-3ADCFFD83AEC}"/>
    <dgm:cxn modelId="{42FB2258-D210-4D68-A4F2-AB39D5E59790}" srcId="{A18478EA-04D0-4DCA-BE8B-B98EBA27A767}" destId="{5E963DF4-EEF6-4BDD-92EF-60812CDD0924}" srcOrd="1" destOrd="0" parTransId="{84EBBBE9-4954-4678-9058-9DD430539F1E}" sibTransId="{6C732463-8DA7-4341-A7A7-A042507B14AD}"/>
    <dgm:cxn modelId="{F64AC97B-0B64-42E3-96CC-01BC0D3F5B29}" type="presOf" srcId="{5E963DF4-EEF6-4BDD-92EF-60812CDD0924}" destId="{149AD3A8-7002-45C7-BE8E-BA9ABA0D38BC}" srcOrd="0" destOrd="0" presId="urn:microsoft.com/office/officeart/2005/8/layout/target2"/>
    <dgm:cxn modelId="{6C9CDE8B-FBEB-46CE-A672-CE12EEBA75B1}" type="presOf" srcId="{A18478EA-04D0-4DCA-BE8B-B98EBA27A767}" destId="{A75C344F-7D52-494A-9B05-D4D435125053}" srcOrd="0" destOrd="0" presId="urn:microsoft.com/office/officeart/2005/8/layout/target2"/>
    <dgm:cxn modelId="{AA8A958E-8A0C-495C-BD3A-B2730A4ECB09}" srcId="{4EB6F23A-1494-4E13-A5B8-B407504E07EA}" destId="{A7020847-ECD5-4C85-A48D-2E280492018A}" srcOrd="4" destOrd="0" parTransId="{E48C09C9-7DE2-4C80-ADB0-F50AEF144246}" sibTransId="{956A4EE5-8F53-42DE-BB55-616512D22CB0}"/>
    <dgm:cxn modelId="{0ACC55A8-CA37-49D0-8DF2-272F33470FAC}" type="presOf" srcId="{8AB74648-62D2-4644-8756-570D7222F9A5}" destId="{AC89F026-10A0-4979-897E-84F7D3AD0BC5}" srcOrd="0" destOrd="0" presId="urn:microsoft.com/office/officeart/2005/8/layout/target2"/>
    <dgm:cxn modelId="{9E9029AC-63F8-41FF-BE6D-E6C35299B377}" srcId="{4EB6F23A-1494-4E13-A5B8-B407504E07EA}" destId="{B171F641-4F39-4B10-BA89-7C638719908A}" srcOrd="3" destOrd="0" parTransId="{BAA431A9-93CD-4F53-8C76-1F577E592782}" sibTransId="{571BAE76-437E-44A3-8C6B-030C55E1CD53}"/>
    <dgm:cxn modelId="{EC35A2AF-6373-4675-9455-CBD571C46339}" type="presOf" srcId="{10A2675B-DB2B-40DD-B0C5-5984BCDCBA7B}" destId="{A6766F2C-1C25-4151-877A-0AB9DF0E3FDC}" srcOrd="0" destOrd="0" presId="urn:microsoft.com/office/officeart/2005/8/layout/target2"/>
    <dgm:cxn modelId="{4123A8B1-6B3F-4855-A226-CA26EDFEBAA1}" type="presOf" srcId="{4EB6F23A-1494-4E13-A5B8-B407504E07EA}" destId="{D4743B5A-E571-4230-977F-264520D82541}" srcOrd="0" destOrd="0" presId="urn:microsoft.com/office/officeart/2005/8/layout/target2"/>
    <dgm:cxn modelId="{3B90FFB1-3762-4685-95AC-634AF72B747D}" type="presOf" srcId="{45F0AB09-C8A5-4BC6-BDC7-3AE3E8FCBCE4}" destId="{42D927D7-ED4A-4E67-B294-6FF6D3928ECE}" srcOrd="0" destOrd="0" presId="urn:microsoft.com/office/officeart/2005/8/layout/target2"/>
    <dgm:cxn modelId="{619D4CC0-152F-400E-ABA0-838EB3E11092}" srcId="{11FA09EA-F83A-4EEB-8C74-DA6AB4B25E4A}" destId="{45F0AB09-C8A5-4BC6-BDC7-3AE3E8FCBCE4}" srcOrd="2" destOrd="0" parTransId="{24626694-82D0-407E-89D9-232F0D02EB91}" sibTransId="{5027E718-B5D9-4E70-9998-7703D8D68F92}"/>
    <dgm:cxn modelId="{026CDFC1-7769-441D-BEA3-E9A4461B5150}" type="presOf" srcId="{EB570E33-D9AF-4DD9-BC68-42772BFDD2E4}" destId="{B3C1394A-C60C-4DF5-BA06-6985C1C6A3B5}" srcOrd="0" destOrd="0" presId="urn:microsoft.com/office/officeart/2005/8/layout/target2"/>
    <dgm:cxn modelId="{491C04C7-A58B-414F-90B0-3D77A6722F35}" srcId="{4EB6F23A-1494-4E13-A5B8-B407504E07EA}" destId="{21DE8011-A2C3-4299-BCD9-DEC5762E02C4}" srcOrd="0" destOrd="0" parTransId="{F9B7E5D3-AF92-4754-8EAE-EE53751E45C5}" sibTransId="{FA180147-0147-46C4-8E4A-93402CB1C34F}"/>
    <dgm:cxn modelId="{23A0E9CA-F443-4084-9F7D-8DCDB5C81A1A}" srcId="{21DE8011-A2C3-4299-BCD9-DEC5762E02C4}" destId="{D925F692-714A-4D4E-86EE-E330E7CBE13C}" srcOrd="0" destOrd="0" parTransId="{E2425A6D-526D-4EC9-B03C-70934CC9277D}" sibTransId="{95740FE5-72CB-478F-8691-481B99B01F00}"/>
    <dgm:cxn modelId="{B0B9F7E5-3D3E-4E93-AD9D-DBDC23C65B2D}" srcId="{11FA09EA-F83A-4EEB-8C74-DA6AB4B25E4A}" destId="{10A2675B-DB2B-40DD-B0C5-5984BCDCBA7B}" srcOrd="0" destOrd="0" parTransId="{2D9D2453-D4AE-4FBF-AE09-11E463E60012}" sibTransId="{DA0C9401-89ED-42E6-A2B1-E723C115ECAB}"/>
    <dgm:cxn modelId="{D3324CFC-0059-46D1-AEE9-023F5D374C97}" type="presOf" srcId="{21DE8011-A2C3-4299-BCD9-DEC5762E02C4}" destId="{819E1FB8-4D4E-4367-A20A-A3D9DA2D3704}" srcOrd="0" destOrd="0" presId="urn:microsoft.com/office/officeart/2005/8/layout/target2"/>
    <dgm:cxn modelId="{1F7EE32C-5717-47BE-B076-AAD1BA5519FB}" type="presParOf" srcId="{D4743B5A-E571-4230-977F-264520D82541}" destId="{C69BB38C-C5AB-4FC5-A90C-77FB69563739}" srcOrd="0" destOrd="0" presId="urn:microsoft.com/office/officeart/2005/8/layout/target2"/>
    <dgm:cxn modelId="{D635F186-580A-460B-917E-6E93DC1C1E89}" type="presParOf" srcId="{C69BB38C-C5AB-4FC5-A90C-77FB69563739}" destId="{819E1FB8-4D4E-4367-A20A-A3D9DA2D3704}" srcOrd="0" destOrd="0" presId="urn:microsoft.com/office/officeart/2005/8/layout/target2"/>
    <dgm:cxn modelId="{847649F2-096E-4F1A-B5C6-CFE8CEB9977B}" type="presParOf" srcId="{C69BB38C-C5AB-4FC5-A90C-77FB69563739}" destId="{B5EC8DAD-EA58-41E3-9AAC-B455519BD974}" srcOrd="1" destOrd="0" presId="urn:microsoft.com/office/officeart/2005/8/layout/target2"/>
    <dgm:cxn modelId="{50286E60-4062-4A3C-86E4-CB91C8791F8E}" type="presParOf" srcId="{B5EC8DAD-EA58-41E3-9AAC-B455519BD974}" destId="{B5378539-325E-45F7-8876-173C97675AF7}" srcOrd="0" destOrd="0" presId="urn:microsoft.com/office/officeart/2005/8/layout/target2"/>
    <dgm:cxn modelId="{E1B60D77-6B3C-45EA-9796-F18C13D6421E}" type="presParOf" srcId="{D4743B5A-E571-4230-977F-264520D82541}" destId="{CD123772-BB1B-4292-B0E5-E22CB2B96C75}" srcOrd="1" destOrd="0" presId="urn:microsoft.com/office/officeart/2005/8/layout/target2"/>
    <dgm:cxn modelId="{96E5FF46-DF39-4387-B171-3F5FD427D1DD}" type="presParOf" srcId="{CD123772-BB1B-4292-B0E5-E22CB2B96C75}" destId="{A75C344F-7D52-494A-9B05-D4D435125053}" srcOrd="0" destOrd="0" presId="urn:microsoft.com/office/officeart/2005/8/layout/target2"/>
    <dgm:cxn modelId="{5B259A64-74B9-4737-8507-2A1BE3C45604}" type="presParOf" srcId="{CD123772-BB1B-4292-B0E5-E22CB2B96C75}" destId="{1E5246A9-D080-4FCC-9AC0-E43C625BD90C}" srcOrd="1" destOrd="0" presId="urn:microsoft.com/office/officeart/2005/8/layout/target2"/>
    <dgm:cxn modelId="{9E55EC8A-263A-4441-8FA9-568E3AB94751}" type="presParOf" srcId="{1E5246A9-D080-4FCC-9AC0-E43C625BD90C}" destId="{A07936DC-18E8-4684-B223-065351B2BBC2}" srcOrd="0" destOrd="0" presId="urn:microsoft.com/office/officeart/2005/8/layout/target2"/>
    <dgm:cxn modelId="{79A08483-66FF-4AA9-8463-DD11306CFC33}" type="presParOf" srcId="{1E5246A9-D080-4FCC-9AC0-E43C625BD90C}" destId="{575CE0AD-A53F-46D4-8FF9-230BF8361137}" srcOrd="1" destOrd="0" presId="urn:microsoft.com/office/officeart/2005/8/layout/target2"/>
    <dgm:cxn modelId="{61D5B487-F292-4E0F-A6F2-BFA775623BD8}" type="presParOf" srcId="{1E5246A9-D080-4FCC-9AC0-E43C625BD90C}" destId="{149AD3A8-7002-45C7-BE8E-BA9ABA0D38BC}" srcOrd="2" destOrd="0" presId="urn:microsoft.com/office/officeart/2005/8/layout/target2"/>
    <dgm:cxn modelId="{A97D34CF-58ED-4DD1-A010-7EAF5F899DE7}" type="presParOf" srcId="{1E5246A9-D080-4FCC-9AC0-E43C625BD90C}" destId="{FD173794-BEC3-4C30-9FF5-E97290EE6A0B}" srcOrd="3" destOrd="0" presId="urn:microsoft.com/office/officeart/2005/8/layout/target2"/>
    <dgm:cxn modelId="{C359C2D6-A7BE-4020-8190-975D4DF6B32B}" type="presParOf" srcId="{1E5246A9-D080-4FCC-9AC0-E43C625BD90C}" destId="{B3C1394A-C60C-4DF5-BA06-6985C1C6A3B5}" srcOrd="4" destOrd="0" presId="urn:microsoft.com/office/officeart/2005/8/layout/target2"/>
    <dgm:cxn modelId="{681AB467-730A-4B9F-81A3-AA2F8BA27268}" type="presParOf" srcId="{D4743B5A-E571-4230-977F-264520D82541}" destId="{F5E35CB4-8A92-4FEF-8F9C-2BA7220602C5}" srcOrd="2" destOrd="0" presId="urn:microsoft.com/office/officeart/2005/8/layout/target2"/>
    <dgm:cxn modelId="{48E23666-DB81-4571-AAF2-7D2D56AE0C9C}" type="presParOf" srcId="{F5E35CB4-8A92-4FEF-8F9C-2BA7220602C5}" destId="{B4F3A639-2C18-43CE-B9AB-9192C6D30426}" srcOrd="0" destOrd="0" presId="urn:microsoft.com/office/officeart/2005/8/layout/target2"/>
    <dgm:cxn modelId="{D8BE5AA2-A2DB-4D73-9CDD-189D274082F8}" type="presParOf" srcId="{F5E35CB4-8A92-4FEF-8F9C-2BA7220602C5}" destId="{A0CDA99D-316A-45BC-A43F-4087867E24AD}" srcOrd="1" destOrd="0" presId="urn:microsoft.com/office/officeart/2005/8/layout/target2"/>
    <dgm:cxn modelId="{9619BC17-CEE2-4109-8CA7-ABA93ABFFC43}" type="presParOf" srcId="{A0CDA99D-316A-45BC-A43F-4087867E24AD}" destId="{A6766F2C-1C25-4151-877A-0AB9DF0E3FDC}" srcOrd="0" destOrd="0" presId="urn:microsoft.com/office/officeart/2005/8/layout/target2"/>
    <dgm:cxn modelId="{78CDACAE-A80E-41B9-9037-A8976EB699FE}" type="presParOf" srcId="{A0CDA99D-316A-45BC-A43F-4087867E24AD}" destId="{3A055817-61F9-4229-B650-2D3F19A8451C}" srcOrd="1" destOrd="0" presId="urn:microsoft.com/office/officeart/2005/8/layout/target2"/>
    <dgm:cxn modelId="{196F5841-A101-4414-AB8D-EC259F2E5331}" type="presParOf" srcId="{A0CDA99D-316A-45BC-A43F-4087867E24AD}" destId="{AC89F026-10A0-4979-897E-84F7D3AD0BC5}" srcOrd="2" destOrd="0" presId="urn:microsoft.com/office/officeart/2005/8/layout/target2"/>
    <dgm:cxn modelId="{BE71FBC6-7A29-49EC-B86B-C2B41FE3E801}" type="presParOf" srcId="{A0CDA99D-316A-45BC-A43F-4087867E24AD}" destId="{8A382912-E83C-4DC3-8A11-30E6B99D937C}" srcOrd="3" destOrd="0" presId="urn:microsoft.com/office/officeart/2005/8/layout/target2"/>
    <dgm:cxn modelId="{9F182A1D-A11D-4BF1-A74C-320979C858A9}" type="presParOf" srcId="{A0CDA99D-316A-45BC-A43F-4087867E24AD}" destId="{42D927D7-ED4A-4E67-B294-6FF6D3928ECE}" srcOrd="4" destOrd="0" presId="urn:microsoft.com/office/officeart/2005/8/layout/targe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57DDE-E356-4E81-8FC0-5A9B9A407397}">
      <dsp:nvSpPr>
        <dsp:cNvPr id="0" name=""/>
        <dsp:cNvSpPr/>
      </dsp:nvSpPr>
      <dsp:spPr>
        <a:xfrm>
          <a:off x="0" y="370011"/>
          <a:ext cx="1386681" cy="34954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I live in a community that I feel part of. If I am a child my family and networks are central to providing this and are supported to do so. This supports me to live a happier, healthier life and make the most of my opportunities</a:t>
          </a:r>
        </a:p>
      </dsp:txBody>
      <dsp:txXfrm>
        <a:off x="40614" y="410625"/>
        <a:ext cx="1305453" cy="3414199"/>
      </dsp:txXfrm>
    </dsp:sp>
    <dsp:sp modelId="{738355FD-0B36-49A4-AD24-39FBB264BC0D}">
      <dsp:nvSpPr>
        <dsp:cNvPr id="0" name=""/>
        <dsp:cNvSpPr/>
      </dsp:nvSpPr>
      <dsp:spPr>
        <a:xfrm>
          <a:off x="1415710" y="1945776"/>
          <a:ext cx="458991" cy="343896"/>
        </a:xfrm>
        <a:prstGeom prst="leftRightArrow">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a:solidFill>
              <a:schemeClr val="tx1"/>
            </a:solidFill>
          </a:endParaRPr>
        </a:p>
      </dsp:txBody>
      <dsp:txXfrm>
        <a:off x="1415710" y="2014555"/>
        <a:ext cx="355822" cy="206338"/>
      </dsp:txXfrm>
    </dsp:sp>
    <dsp:sp modelId="{11D9CBB0-78E1-4585-AC0C-2B18A973CD1F}">
      <dsp:nvSpPr>
        <dsp:cNvPr id="0" name=""/>
        <dsp:cNvSpPr/>
      </dsp:nvSpPr>
      <dsp:spPr>
        <a:xfrm>
          <a:off x="1941353" y="369313"/>
          <a:ext cx="1386681" cy="349682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If I need extra support from health and care services, these are provided in my own home or as close to it as possible. These services coordinate around me*</a:t>
          </a:r>
        </a:p>
      </dsp:txBody>
      <dsp:txXfrm>
        <a:off x="1981967" y="409927"/>
        <a:ext cx="1305453" cy="3415595"/>
      </dsp:txXfrm>
    </dsp:sp>
    <dsp:sp modelId="{5AB42E9F-5593-43A7-9AB7-5FD126628D5C}">
      <dsp:nvSpPr>
        <dsp:cNvPr id="0" name=""/>
        <dsp:cNvSpPr/>
      </dsp:nvSpPr>
      <dsp:spPr>
        <a:xfrm>
          <a:off x="3329580" y="1919382"/>
          <a:ext cx="536836" cy="390254"/>
        </a:xfrm>
        <a:prstGeom prst="leftRightArrow">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b="1" kern="1200">
            <a:solidFill>
              <a:schemeClr val="tx1"/>
            </a:solidFill>
          </a:endParaRPr>
        </a:p>
      </dsp:txBody>
      <dsp:txXfrm>
        <a:off x="3329580" y="1997433"/>
        <a:ext cx="419760" cy="234152"/>
      </dsp:txXfrm>
    </dsp:sp>
    <dsp:sp modelId="{81DED349-BF64-4F67-A903-D292464C9C4E}">
      <dsp:nvSpPr>
        <dsp:cNvPr id="0" name=""/>
        <dsp:cNvSpPr/>
      </dsp:nvSpPr>
      <dsp:spPr>
        <a:xfrm>
          <a:off x="3882707" y="391219"/>
          <a:ext cx="1386681" cy="345301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If I have an illness or an urgent need I* know where to go and how to access the support I need – this will be in the right place, at the right time and be by the right person. If a hospital admission is needed, I will be discharged to the care of my regular community team as soon as possible for any  ongoing care</a:t>
          </a:r>
        </a:p>
      </dsp:txBody>
      <dsp:txXfrm>
        <a:off x="3923321" y="431833"/>
        <a:ext cx="1305453" cy="3371782"/>
      </dsp:txXfrm>
    </dsp:sp>
    <dsp:sp modelId="{3EB86012-E51E-441F-8321-453EBE08AC7A}">
      <dsp:nvSpPr>
        <dsp:cNvPr id="0" name=""/>
        <dsp:cNvSpPr/>
      </dsp:nvSpPr>
      <dsp:spPr>
        <a:xfrm>
          <a:off x="5330039" y="1945776"/>
          <a:ext cx="450010" cy="343896"/>
        </a:xfrm>
        <a:prstGeom prst="leftRightArrow">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a:solidFill>
              <a:schemeClr val="tx1"/>
            </a:solidFill>
          </a:endParaRPr>
        </a:p>
      </dsp:txBody>
      <dsp:txXfrm>
        <a:off x="5330039" y="2014555"/>
        <a:ext cx="346841" cy="206338"/>
      </dsp:txXfrm>
    </dsp:sp>
    <dsp:sp modelId="{6E1AC953-605F-4B7F-AAE5-F16F53345861}">
      <dsp:nvSpPr>
        <dsp:cNvPr id="0" name=""/>
        <dsp:cNvSpPr/>
      </dsp:nvSpPr>
      <dsp:spPr>
        <a:xfrm>
          <a:off x="5824061" y="375994"/>
          <a:ext cx="1386681" cy="348346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If I have a long term health condition or disability, or am at risk of having a long term health condition, I* receive and am an active participant in proactive care and am supported to keep as well as possible</a:t>
          </a:r>
        </a:p>
      </dsp:txBody>
      <dsp:txXfrm>
        <a:off x="5864675" y="416608"/>
        <a:ext cx="1305453" cy="3402232"/>
      </dsp:txXfrm>
    </dsp:sp>
    <dsp:sp modelId="{DF151716-93D0-481D-A4EB-F1C2C3F3F191}">
      <dsp:nvSpPr>
        <dsp:cNvPr id="0" name=""/>
        <dsp:cNvSpPr/>
      </dsp:nvSpPr>
      <dsp:spPr>
        <a:xfrm rot="21580665">
          <a:off x="7240355" y="1940329"/>
          <a:ext cx="490969" cy="343896"/>
        </a:xfrm>
        <a:prstGeom prst="leftRightArrow">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a:solidFill>
              <a:schemeClr val="tx1"/>
            </a:solidFill>
          </a:endParaRPr>
        </a:p>
      </dsp:txBody>
      <dsp:txXfrm>
        <a:off x="7240356" y="2009398"/>
        <a:ext cx="387800" cy="206338"/>
      </dsp:txXfrm>
    </dsp:sp>
    <dsp:sp modelId="{A832CECF-68A8-4C8A-866F-6458D064DEB1}">
      <dsp:nvSpPr>
        <dsp:cNvPr id="0" name=""/>
        <dsp:cNvSpPr/>
      </dsp:nvSpPr>
      <dsp:spPr>
        <a:xfrm>
          <a:off x="7744913" y="369861"/>
          <a:ext cx="1386681" cy="347411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If I need specialist diagnosis, treatment or surgery I* can access this in a timely way, and the different parts of the treatment work together in a seamless way. I* am kept informed and involved in the process and am not kept waiting unduly</a:t>
          </a:r>
        </a:p>
      </dsp:txBody>
      <dsp:txXfrm>
        <a:off x="7785527" y="410475"/>
        <a:ext cx="1305453" cy="3392891"/>
      </dsp:txXfrm>
    </dsp:sp>
    <dsp:sp modelId="{DE9C0F6E-E49B-43DE-8F8F-31AAAEA8E2AD}">
      <dsp:nvSpPr>
        <dsp:cNvPr id="0" name=""/>
        <dsp:cNvSpPr/>
      </dsp:nvSpPr>
      <dsp:spPr>
        <a:xfrm rot="18931">
          <a:off x="9146975" y="1947609"/>
          <a:ext cx="528836" cy="343896"/>
        </a:xfrm>
        <a:prstGeom prst="leftRightArrow">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a:solidFill>
              <a:schemeClr val="tx1"/>
            </a:solidFill>
          </a:endParaRPr>
        </a:p>
      </dsp:txBody>
      <dsp:txXfrm>
        <a:off x="9146976" y="2016104"/>
        <a:ext cx="425667" cy="206338"/>
      </dsp:txXfrm>
    </dsp:sp>
    <dsp:sp modelId="{92978C92-AD1C-4967-BD07-8D2343708C15}">
      <dsp:nvSpPr>
        <dsp:cNvPr id="0" name=""/>
        <dsp:cNvSpPr/>
      </dsp:nvSpPr>
      <dsp:spPr>
        <a:xfrm>
          <a:off x="9706768" y="369861"/>
          <a:ext cx="1386681" cy="3495726"/>
        </a:xfrm>
        <a:prstGeom prst="roundRect">
          <a:avLst>
            <a:gd name="adj" fmla="val 10000"/>
          </a:avLst>
        </a:prstGeom>
        <a:solidFill>
          <a:schemeClr val="accent1"/>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When I do access health and care services I* am confident that they are of the highest quality and I* am treated with the utmost dignity, respect and compassion. The information I receive about healthcare services are easy to access and understand</a:t>
          </a:r>
        </a:p>
      </dsp:txBody>
      <dsp:txXfrm>
        <a:off x="9747382" y="410475"/>
        <a:ext cx="1305453" cy="34144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20070-12AF-4635-9AAD-5F3E44716ACD}">
      <dsp:nvSpPr>
        <dsp:cNvPr id="0" name=""/>
        <dsp:cNvSpPr/>
      </dsp:nvSpPr>
      <dsp:spPr>
        <a:xfrm>
          <a:off x="1072" y="0"/>
          <a:ext cx="2091150" cy="533857"/>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marL="0" lvl="0" indent="0" algn="ctr" defTabSz="488950">
            <a:lnSpc>
              <a:spcPct val="90000"/>
            </a:lnSpc>
            <a:spcBef>
              <a:spcPct val="0"/>
            </a:spcBef>
            <a:spcAft>
              <a:spcPct val="35000"/>
            </a:spcAft>
            <a:buNone/>
          </a:pPr>
          <a:r>
            <a:rPr lang="en-GB" sz="1100" b="1" i="1" kern="1200" dirty="0"/>
            <a:t>Children and young people</a:t>
          </a:r>
        </a:p>
      </dsp:txBody>
      <dsp:txXfrm>
        <a:off x="1072" y="0"/>
        <a:ext cx="1957686" cy="533857"/>
      </dsp:txXfrm>
    </dsp:sp>
    <dsp:sp modelId="{55C988D4-E282-4B54-A96F-73EFA6A40136}">
      <dsp:nvSpPr>
        <dsp:cNvPr id="0" name=""/>
        <dsp:cNvSpPr/>
      </dsp:nvSpPr>
      <dsp:spPr>
        <a:xfrm>
          <a:off x="1646941" y="0"/>
          <a:ext cx="2091150" cy="533857"/>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GB" sz="1100" b="1" i="1" kern="1200" dirty="0"/>
            <a:t>Healthy Adults</a:t>
          </a:r>
        </a:p>
      </dsp:txBody>
      <dsp:txXfrm>
        <a:off x="1913870" y="0"/>
        <a:ext cx="1557293" cy="533857"/>
      </dsp:txXfrm>
    </dsp:sp>
    <dsp:sp modelId="{3CAAC9E4-ADE3-4D33-B712-E33D3642D475}">
      <dsp:nvSpPr>
        <dsp:cNvPr id="0" name=""/>
        <dsp:cNvSpPr/>
      </dsp:nvSpPr>
      <dsp:spPr>
        <a:xfrm>
          <a:off x="3321643" y="0"/>
          <a:ext cx="2091150" cy="533857"/>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b="1" i="1" kern="1200" dirty="0"/>
            <a:t>People with long term physical and/or mental health conditions</a:t>
          </a:r>
        </a:p>
      </dsp:txBody>
      <dsp:txXfrm>
        <a:off x="3588572" y="0"/>
        <a:ext cx="1557293" cy="533857"/>
      </dsp:txXfrm>
    </dsp:sp>
    <dsp:sp modelId="{479DA35E-7531-43E7-B48C-9435B0FF5D2B}">
      <dsp:nvSpPr>
        <dsp:cNvPr id="0" name=""/>
        <dsp:cNvSpPr/>
      </dsp:nvSpPr>
      <dsp:spPr>
        <a:xfrm>
          <a:off x="4959306" y="0"/>
          <a:ext cx="2091150" cy="533857"/>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GB" sz="1100" b="1" i="1" kern="1200" dirty="0"/>
            <a:t>People living with frailty</a:t>
          </a:r>
        </a:p>
      </dsp:txBody>
      <dsp:txXfrm>
        <a:off x="5226235" y="0"/>
        <a:ext cx="1557293" cy="533857"/>
      </dsp:txXfrm>
    </dsp:sp>
    <dsp:sp modelId="{6483F57C-AA4D-4EA9-BD7C-83B72736776B}">
      <dsp:nvSpPr>
        <dsp:cNvPr id="0" name=""/>
        <dsp:cNvSpPr/>
      </dsp:nvSpPr>
      <dsp:spPr>
        <a:xfrm>
          <a:off x="6639328" y="0"/>
          <a:ext cx="2091150" cy="533857"/>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GB" sz="1100" b="1" i="1" kern="1200" dirty="0"/>
            <a:t>People at the End of Life</a:t>
          </a:r>
        </a:p>
      </dsp:txBody>
      <dsp:txXfrm>
        <a:off x="6906257" y="0"/>
        <a:ext cx="1557293" cy="5338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8416B-A547-4CBF-8DED-797AC7301423}">
      <dsp:nvSpPr>
        <dsp:cNvPr id="0" name=""/>
        <dsp:cNvSpPr/>
      </dsp:nvSpPr>
      <dsp:spPr>
        <a:xfrm>
          <a:off x="3861211" y="2149322"/>
          <a:ext cx="1531832" cy="1531832"/>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b="1" kern="1200"/>
            <a:t>WDHCP </a:t>
          </a:r>
          <a:r>
            <a:rPr lang="en-GB" sz="2100" b="1" kern="1200" dirty="0"/>
            <a:t>Priorities</a:t>
          </a:r>
        </a:p>
      </dsp:txBody>
      <dsp:txXfrm>
        <a:off x="4085543" y="2373654"/>
        <a:ext cx="1083168" cy="1083168"/>
      </dsp:txXfrm>
    </dsp:sp>
    <dsp:sp modelId="{BEB44E63-6865-4DE5-B9D3-C673B38A5F15}">
      <dsp:nvSpPr>
        <dsp:cNvPr id="0" name=""/>
        <dsp:cNvSpPr/>
      </dsp:nvSpPr>
      <dsp:spPr>
        <a:xfrm rot="5400000" flipH="1" flipV="1">
          <a:off x="4425895" y="1680766"/>
          <a:ext cx="402464" cy="287421"/>
        </a:xfrm>
        <a:prstGeom prst="leftRightArrow">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b="1" kern="1200"/>
        </a:p>
      </dsp:txBody>
      <dsp:txXfrm rot="10800000">
        <a:off x="4469008" y="1781363"/>
        <a:ext cx="316238" cy="172453"/>
      </dsp:txXfrm>
    </dsp:sp>
    <dsp:sp modelId="{88F2E26F-CD61-44DC-A08E-5390620A6869}">
      <dsp:nvSpPr>
        <dsp:cNvPr id="0" name=""/>
        <dsp:cNvSpPr/>
      </dsp:nvSpPr>
      <dsp:spPr>
        <a:xfrm>
          <a:off x="3861211" y="3255"/>
          <a:ext cx="1531832" cy="153183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West Yorkshire Health and Care Partnership </a:t>
          </a:r>
        </a:p>
        <a:p>
          <a:pPr marL="0" lvl="0" indent="0" algn="ctr" defTabSz="533400">
            <a:lnSpc>
              <a:spcPct val="90000"/>
            </a:lnSpc>
            <a:spcBef>
              <a:spcPct val="0"/>
            </a:spcBef>
            <a:spcAft>
              <a:spcPct val="35000"/>
            </a:spcAft>
            <a:buNone/>
          </a:pPr>
          <a:r>
            <a:rPr lang="en-GB" sz="1200" b="1" kern="1200" dirty="0"/>
            <a:t>10 Big Ambitions</a:t>
          </a:r>
        </a:p>
      </dsp:txBody>
      <dsp:txXfrm>
        <a:off x="4085543" y="227587"/>
        <a:ext cx="1083168" cy="1083168"/>
      </dsp:txXfrm>
    </dsp:sp>
    <dsp:sp modelId="{06C101B3-6324-478C-A475-D0C0C6679FC4}">
      <dsp:nvSpPr>
        <dsp:cNvPr id="0" name=""/>
        <dsp:cNvSpPr/>
      </dsp:nvSpPr>
      <dsp:spPr>
        <a:xfrm>
          <a:off x="5474675" y="2762546"/>
          <a:ext cx="432544" cy="305384"/>
        </a:xfrm>
        <a:prstGeom prst="leftRightArrow">
          <a:avLst/>
        </a:prstGeom>
        <a:solidFill>
          <a:schemeClr val="accent4">
            <a:hueOff val="3266964"/>
            <a:satOff val="-13592"/>
            <a:lumOff val="32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5474675" y="2823623"/>
        <a:ext cx="340929" cy="183230"/>
      </dsp:txXfrm>
    </dsp:sp>
    <dsp:sp modelId="{E41419D5-019B-482F-8A8B-0887CB7E9C86}">
      <dsp:nvSpPr>
        <dsp:cNvPr id="0" name=""/>
        <dsp:cNvSpPr/>
      </dsp:nvSpPr>
      <dsp:spPr>
        <a:xfrm>
          <a:off x="6007278" y="2149322"/>
          <a:ext cx="1531832" cy="1531832"/>
        </a:xfrm>
        <a:prstGeom prst="ellipse">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What is important to our partnership</a:t>
          </a:r>
        </a:p>
      </dsp:txBody>
      <dsp:txXfrm>
        <a:off x="6231610" y="2373654"/>
        <a:ext cx="1083168" cy="1083168"/>
      </dsp:txXfrm>
    </dsp:sp>
    <dsp:sp modelId="{3EB55B8F-3CF5-4DD0-BCEF-FD45D7750676}">
      <dsp:nvSpPr>
        <dsp:cNvPr id="0" name=""/>
        <dsp:cNvSpPr/>
      </dsp:nvSpPr>
      <dsp:spPr>
        <a:xfrm rot="16019092" flipV="1">
          <a:off x="4438454" y="3841983"/>
          <a:ext cx="377345" cy="274150"/>
        </a:xfrm>
        <a:prstGeom prst="leftRightArrow">
          <a:avLst/>
        </a:prstGeom>
        <a:solidFill>
          <a:schemeClr val="accent4">
            <a:hueOff val="6533927"/>
            <a:satOff val="-27185"/>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b="1" kern="1200"/>
        </a:p>
      </dsp:txBody>
      <dsp:txXfrm rot="-10800000">
        <a:off x="4481740" y="3937879"/>
        <a:ext cx="295100" cy="164490"/>
      </dsp:txXfrm>
    </dsp:sp>
    <dsp:sp modelId="{01F1588B-96BC-450C-9B38-2061056B95F4}">
      <dsp:nvSpPr>
        <dsp:cNvPr id="0" name=""/>
        <dsp:cNvSpPr/>
      </dsp:nvSpPr>
      <dsp:spPr>
        <a:xfrm>
          <a:off x="3861211" y="4295389"/>
          <a:ext cx="1531832" cy="1531832"/>
        </a:xfrm>
        <a:prstGeom prst="ellipse">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Wakefield Health and Wellbeing Board</a:t>
          </a:r>
        </a:p>
        <a:p>
          <a:pPr marL="0" lvl="0" indent="0" algn="ctr" defTabSz="533400">
            <a:lnSpc>
              <a:spcPct val="90000"/>
            </a:lnSpc>
            <a:spcBef>
              <a:spcPct val="0"/>
            </a:spcBef>
            <a:spcAft>
              <a:spcPct val="35000"/>
            </a:spcAft>
            <a:buNone/>
          </a:pPr>
          <a:r>
            <a:rPr lang="en-GB" sz="1200" b="1" kern="1200" dirty="0"/>
            <a:t> 4 priorities</a:t>
          </a:r>
        </a:p>
      </dsp:txBody>
      <dsp:txXfrm>
        <a:off x="4085543" y="4519721"/>
        <a:ext cx="1083168" cy="1083168"/>
      </dsp:txXfrm>
    </dsp:sp>
    <dsp:sp modelId="{DFB68A7D-DF53-4FAF-BE6D-6EA43CF7FA43}">
      <dsp:nvSpPr>
        <dsp:cNvPr id="0" name=""/>
        <dsp:cNvSpPr/>
      </dsp:nvSpPr>
      <dsp:spPr>
        <a:xfrm rot="10800000">
          <a:off x="3400535" y="2654827"/>
          <a:ext cx="325544" cy="520822"/>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3498198" y="2758991"/>
        <a:ext cx="227881" cy="312494"/>
      </dsp:txXfrm>
    </dsp:sp>
    <dsp:sp modelId="{909BACE0-2D6B-4F19-BA5C-49BCDCE4EFA9}">
      <dsp:nvSpPr>
        <dsp:cNvPr id="0" name=""/>
        <dsp:cNvSpPr/>
      </dsp:nvSpPr>
      <dsp:spPr>
        <a:xfrm>
          <a:off x="1715144" y="2149322"/>
          <a:ext cx="1531832" cy="1531832"/>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Triple Aim: quality, sustainability, population health improvement</a:t>
          </a:r>
        </a:p>
      </dsp:txBody>
      <dsp:txXfrm>
        <a:off x="1939476" y="2373654"/>
        <a:ext cx="1083168" cy="10831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9D64E-C31E-4B1F-AA26-19BA1A31849E}">
      <dsp:nvSpPr>
        <dsp:cNvPr id="0" name=""/>
        <dsp:cNvSpPr/>
      </dsp:nvSpPr>
      <dsp:spPr>
        <a:xfrm>
          <a:off x="129545" y="3610"/>
          <a:ext cx="6070468" cy="2778259"/>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GB" sz="1800" b="1" kern="1200" dirty="0"/>
        </a:p>
        <a:p>
          <a:pPr marL="0" lvl="0" indent="0" algn="l" defTabSz="800100">
            <a:lnSpc>
              <a:spcPct val="90000"/>
            </a:lnSpc>
            <a:spcBef>
              <a:spcPct val="0"/>
            </a:spcBef>
            <a:spcAft>
              <a:spcPct val="35000"/>
            </a:spcAft>
            <a:buNone/>
          </a:pPr>
          <a:endParaRPr lang="en-GB" sz="1800" b="1" kern="1200" dirty="0"/>
        </a:p>
        <a:p>
          <a:pPr marL="0" lvl="0" indent="0" algn="l" defTabSz="800100">
            <a:lnSpc>
              <a:spcPct val="90000"/>
            </a:lnSpc>
            <a:spcBef>
              <a:spcPct val="0"/>
            </a:spcBef>
            <a:spcAft>
              <a:spcPct val="35000"/>
            </a:spcAft>
            <a:buNone/>
          </a:pPr>
          <a:r>
            <a:rPr lang="en-GB" sz="1800" b="1" kern="1200" dirty="0"/>
            <a:t>Key Alliances and Programmes:</a:t>
          </a:r>
        </a:p>
        <a:p>
          <a:pPr marL="0" lvl="0" indent="0" algn="l" defTabSz="800100">
            <a:lnSpc>
              <a:spcPct val="90000"/>
            </a:lnSpc>
            <a:spcBef>
              <a:spcPct val="0"/>
            </a:spcBef>
            <a:spcAft>
              <a:spcPct val="35000"/>
            </a:spcAft>
            <a:buNone/>
          </a:pPr>
          <a:r>
            <a:rPr lang="en-GB" sz="1800" b="0" kern="1200" dirty="0"/>
            <a:t>Children and Young People’s Partnership Board</a:t>
          </a:r>
        </a:p>
        <a:p>
          <a:pPr marL="0" lvl="0" indent="0" algn="l" defTabSz="800100">
            <a:lnSpc>
              <a:spcPct val="90000"/>
            </a:lnSpc>
            <a:spcBef>
              <a:spcPct val="0"/>
            </a:spcBef>
            <a:spcAft>
              <a:spcPct val="35000"/>
            </a:spcAft>
            <a:buNone/>
          </a:pPr>
          <a:r>
            <a:rPr lang="en-GB" sz="1800" b="0" kern="1200" dirty="0"/>
            <a:t>Primary and Community (Connecting Care) Alliance</a:t>
          </a:r>
        </a:p>
        <a:p>
          <a:pPr marL="0" lvl="0" indent="0" algn="l" defTabSz="800100">
            <a:lnSpc>
              <a:spcPct val="90000"/>
            </a:lnSpc>
            <a:spcBef>
              <a:spcPct val="0"/>
            </a:spcBef>
            <a:spcAft>
              <a:spcPct val="35000"/>
            </a:spcAft>
            <a:buNone/>
          </a:pPr>
          <a:r>
            <a:rPr lang="en-GB" sz="1800" b="0" kern="1200" dirty="0"/>
            <a:t>Mental Health Alliance</a:t>
          </a:r>
        </a:p>
        <a:p>
          <a:pPr marL="0" lvl="0" indent="0" algn="l" defTabSz="800100">
            <a:lnSpc>
              <a:spcPct val="90000"/>
            </a:lnSpc>
            <a:spcBef>
              <a:spcPct val="0"/>
            </a:spcBef>
            <a:spcAft>
              <a:spcPct val="35000"/>
            </a:spcAft>
            <a:buNone/>
          </a:pPr>
          <a:r>
            <a:rPr lang="en-GB" sz="1800" b="0" kern="1200" dirty="0"/>
            <a:t>Housing and Health</a:t>
          </a:r>
        </a:p>
        <a:p>
          <a:pPr marL="0" lvl="0" indent="0" algn="l" defTabSz="800100">
            <a:lnSpc>
              <a:spcPct val="90000"/>
            </a:lnSpc>
            <a:spcBef>
              <a:spcPct val="0"/>
            </a:spcBef>
            <a:spcAft>
              <a:spcPct val="35000"/>
            </a:spcAft>
            <a:buNone/>
          </a:pPr>
          <a:r>
            <a:rPr lang="en-GB" sz="1800" b="0" kern="1200" dirty="0"/>
            <a:t>Urgent and Emergency Care Programme</a:t>
          </a:r>
        </a:p>
        <a:p>
          <a:pPr marL="0" lvl="0" indent="0" algn="l" defTabSz="800100">
            <a:lnSpc>
              <a:spcPct val="90000"/>
            </a:lnSpc>
            <a:spcBef>
              <a:spcPct val="0"/>
            </a:spcBef>
            <a:spcAft>
              <a:spcPct val="35000"/>
            </a:spcAft>
            <a:buNone/>
          </a:pPr>
          <a:r>
            <a:rPr lang="en-GB" sz="1800" b="0" kern="1200" dirty="0"/>
            <a:t>Planned Care Programme</a:t>
          </a:r>
        </a:p>
        <a:p>
          <a:pPr marL="0" lvl="0" indent="0" algn="l" defTabSz="800100">
            <a:lnSpc>
              <a:spcPct val="90000"/>
            </a:lnSpc>
            <a:spcBef>
              <a:spcPct val="0"/>
            </a:spcBef>
            <a:spcAft>
              <a:spcPct val="35000"/>
            </a:spcAft>
            <a:buNone/>
          </a:pPr>
          <a:endParaRPr lang="en-GB" sz="1800" b="1" kern="1200" dirty="0"/>
        </a:p>
        <a:p>
          <a:pPr marL="0" lvl="0" indent="0" algn="l" defTabSz="800100">
            <a:lnSpc>
              <a:spcPct val="90000"/>
            </a:lnSpc>
            <a:spcBef>
              <a:spcPct val="0"/>
            </a:spcBef>
            <a:spcAft>
              <a:spcPct val="35000"/>
            </a:spcAft>
            <a:buNone/>
          </a:pPr>
          <a:endParaRPr lang="en-GB" sz="1800" b="1" kern="1200" dirty="0"/>
        </a:p>
      </dsp:txBody>
      <dsp:txXfrm>
        <a:off x="265168" y="139233"/>
        <a:ext cx="5799222" cy="25070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9D1FE-82E4-49DC-98D9-BF8EC2A98349}">
      <dsp:nvSpPr>
        <dsp:cNvPr id="0" name=""/>
        <dsp:cNvSpPr/>
      </dsp:nvSpPr>
      <dsp:spPr>
        <a:xfrm>
          <a:off x="590156" y="474211"/>
          <a:ext cx="3170404" cy="3170404"/>
        </a:xfrm>
        <a:prstGeom prst="blockArc">
          <a:avLst>
            <a:gd name="adj1" fmla="val 10800000"/>
            <a:gd name="adj2" fmla="val 16200000"/>
            <a:gd name="adj3" fmla="val 463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051F05-CFC3-46DD-A3A8-2727034EC905}">
      <dsp:nvSpPr>
        <dsp:cNvPr id="0" name=""/>
        <dsp:cNvSpPr/>
      </dsp:nvSpPr>
      <dsp:spPr>
        <a:xfrm>
          <a:off x="590156" y="474211"/>
          <a:ext cx="3170404" cy="3170404"/>
        </a:xfrm>
        <a:prstGeom prst="blockArc">
          <a:avLst>
            <a:gd name="adj1" fmla="val 5400000"/>
            <a:gd name="adj2" fmla="val 10800000"/>
            <a:gd name="adj3" fmla="val 463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A7B8BA-D744-44D2-BE01-ACA3AA131B6A}">
      <dsp:nvSpPr>
        <dsp:cNvPr id="0" name=""/>
        <dsp:cNvSpPr/>
      </dsp:nvSpPr>
      <dsp:spPr>
        <a:xfrm>
          <a:off x="590156" y="474211"/>
          <a:ext cx="3170404" cy="3170404"/>
        </a:xfrm>
        <a:prstGeom prst="blockArc">
          <a:avLst>
            <a:gd name="adj1" fmla="val 0"/>
            <a:gd name="adj2" fmla="val 5400000"/>
            <a:gd name="adj3" fmla="val 463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5B04D8-17F6-42AE-87B3-C0F4974116C8}">
      <dsp:nvSpPr>
        <dsp:cNvPr id="0" name=""/>
        <dsp:cNvSpPr/>
      </dsp:nvSpPr>
      <dsp:spPr>
        <a:xfrm>
          <a:off x="590156" y="474211"/>
          <a:ext cx="3170404" cy="3170404"/>
        </a:xfrm>
        <a:prstGeom prst="blockArc">
          <a:avLst>
            <a:gd name="adj1" fmla="val 16200000"/>
            <a:gd name="adj2" fmla="val 0"/>
            <a:gd name="adj3" fmla="val 463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E431AF-D0C8-41FE-90C8-08C9E4482B8C}">
      <dsp:nvSpPr>
        <dsp:cNvPr id="0" name=""/>
        <dsp:cNvSpPr/>
      </dsp:nvSpPr>
      <dsp:spPr>
        <a:xfrm>
          <a:off x="1446698" y="1330753"/>
          <a:ext cx="1457320" cy="14573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Connecting Care / Primary Care Network Integration Model 2022</a:t>
          </a:r>
        </a:p>
      </dsp:txBody>
      <dsp:txXfrm>
        <a:off x="1660118" y="1544173"/>
        <a:ext cx="1030480" cy="1030480"/>
      </dsp:txXfrm>
    </dsp:sp>
    <dsp:sp modelId="{5FA9274F-6525-49D1-A98E-BFBCCFD0C55E}">
      <dsp:nvSpPr>
        <dsp:cNvPr id="0" name=""/>
        <dsp:cNvSpPr/>
      </dsp:nvSpPr>
      <dsp:spPr>
        <a:xfrm>
          <a:off x="1665296" y="874"/>
          <a:ext cx="1020124" cy="10201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Ageing Well Programmes</a:t>
          </a:r>
        </a:p>
      </dsp:txBody>
      <dsp:txXfrm>
        <a:off x="1814690" y="150268"/>
        <a:ext cx="721336" cy="721336"/>
      </dsp:txXfrm>
    </dsp:sp>
    <dsp:sp modelId="{F4E39028-7695-4EE8-BDF5-23621504C3C1}">
      <dsp:nvSpPr>
        <dsp:cNvPr id="0" name=""/>
        <dsp:cNvSpPr/>
      </dsp:nvSpPr>
      <dsp:spPr>
        <a:xfrm>
          <a:off x="3213774" y="1549351"/>
          <a:ext cx="1020124" cy="10201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Enablers </a:t>
          </a:r>
        </a:p>
      </dsp:txBody>
      <dsp:txXfrm>
        <a:off x="3363168" y="1698745"/>
        <a:ext cx="721336" cy="721336"/>
      </dsp:txXfrm>
    </dsp:sp>
    <dsp:sp modelId="{B4FFA675-993E-4565-AB5F-878EAB654700}">
      <dsp:nvSpPr>
        <dsp:cNvPr id="0" name=""/>
        <dsp:cNvSpPr/>
      </dsp:nvSpPr>
      <dsp:spPr>
        <a:xfrm>
          <a:off x="1665296" y="3097829"/>
          <a:ext cx="1020124" cy="10201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End of Life Programme </a:t>
          </a:r>
        </a:p>
      </dsp:txBody>
      <dsp:txXfrm>
        <a:off x="1814690" y="3247223"/>
        <a:ext cx="721336" cy="721336"/>
      </dsp:txXfrm>
    </dsp:sp>
    <dsp:sp modelId="{56659B9E-260B-460F-862F-BBDE33B6035F}">
      <dsp:nvSpPr>
        <dsp:cNvPr id="0" name=""/>
        <dsp:cNvSpPr/>
      </dsp:nvSpPr>
      <dsp:spPr>
        <a:xfrm>
          <a:off x="116818" y="1549351"/>
          <a:ext cx="1020124" cy="102012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Virtual Wards </a:t>
          </a:r>
        </a:p>
      </dsp:txBody>
      <dsp:txXfrm>
        <a:off x="266212" y="1698745"/>
        <a:ext cx="721336" cy="7213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E1FB8-4D4E-4367-A20A-A3D9DA2D3704}">
      <dsp:nvSpPr>
        <dsp:cNvPr id="0" name=""/>
        <dsp:cNvSpPr/>
      </dsp:nvSpPr>
      <dsp:spPr>
        <a:xfrm>
          <a:off x="0" y="0"/>
          <a:ext cx="10325380" cy="5784849"/>
        </a:xfrm>
        <a:prstGeom prst="roundRect">
          <a:avLst>
            <a:gd name="adj" fmla="val 8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4489686" numCol="1" spcCol="1270" anchor="t" anchorCtr="0">
          <a:noAutofit/>
        </a:bodyPr>
        <a:lstStyle/>
        <a:p>
          <a:pPr marL="0" lvl="0" indent="0" algn="l" defTabSz="1422400">
            <a:lnSpc>
              <a:spcPct val="90000"/>
            </a:lnSpc>
            <a:spcBef>
              <a:spcPct val="0"/>
            </a:spcBef>
            <a:spcAft>
              <a:spcPct val="35000"/>
            </a:spcAft>
            <a:buNone/>
          </a:pPr>
          <a:r>
            <a:rPr lang="en-GB" sz="3200" b="1" kern="1200" dirty="0"/>
            <a:t>Unplanned Care Programme </a:t>
          </a:r>
        </a:p>
      </dsp:txBody>
      <dsp:txXfrm>
        <a:off x="144018" y="144018"/>
        <a:ext cx="10037344" cy="5496813"/>
      </dsp:txXfrm>
    </dsp:sp>
    <dsp:sp modelId="{B5378539-325E-45F7-8876-173C97675AF7}">
      <dsp:nvSpPr>
        <dsp:cNvPr id="0" name=""/>
        <dsp:cNvSpPr/>
      </dsp:nvSpPr>
      <dsp:spPr>
        <a:xfrm>
          <a:off x="258134" y="1256032"/>
          <a:ext cx="1548807" cy="4045101"/>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Aim:</a:t>
          </a:r>
        </a:p>
        <a:p>
          <a:pPr marL="0" lvl="0" indent="0" algn="ctr" defTabSz="711200">
            <a:lnSpc>
              <a:spcPct val="90000"/>
            </a:lnSpc>
            <a:spcBef>
              <a:spcPct val="0"/>
            </a:spcBef>
            <a:spcAft>
              <a:spcPct val="35000"/>
            </a:spcAft>
            <a:buNone/>
          </a:pPr>
          <a:r>
            <a:rPr lang="en-GB" sz="1600" kern="1200" dirty="0"/>
            <a:t>We want to make sure our population can easily access the care they require in the safest way possible when they need it   </a:t>
          </a:r>
        </a:p>
      </dsp:txBody>
      <dsp:txXfrm>
        <a:off x="305765" y="1303663"/>
        <a:ext cx="1453545" cy="3949839"/>
      </dsp:txXfrm>
    </dsp:sp>
    <dsp:sp modelId="{A75C344F-7D52-494A-9B05-D4D435125053}">
      <dsp:nvSpPr>
        <dsp:cNvPr id="0" name=""/>
        <dsp:cNvSpPr/>
      </dsp:nvSpPr>
      <dsp:spPr>
        <a:xfrm>
          <a:off x="2080360" y="871218"/>
          <a:ext cx="8002169" cy="4665996"/>
        </a:xfrm>
        <a:prstGeom prst="roundRect">
          <a:avLst>
            <a:gd name="adj" fmla="val 10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2571366" numCol="1" spcCol="1270" anchor="t" anchorCtr="0">
          <a:noAutofit/>
        </a:bodyPr>
        <a:lstStyle/>
        <a:p>
          <a:pPr marL="0" lvl="0" indent="0" algn="l" defTabSz="1422400">
            <a:lnSpc>
              <a:spcPct val="90000"/>
            </a:lnSpc>
            <a:spcBef>
              <a:spcPct val="0"/>
            </a:spcBef>
            <a:spcAft>
              <a:spcPct val="35000"/>
            </a:spcAft>
            <a:buNone/>
          </a:pPr>
          <a:r>
            <a:rPr lang="en-GB" sz="3200" kern="1200" dirty="0"/>
            <a:t>Programmes of work</a:t>
          </a:r>
        </a:p>
      </dsp:txBody>
      <dsp:txXfrm>
        <a:off x="2223855" y="1014713"/>
        <a:ext cx="7715179" cy="4379006"/>
      </dsp:txXfrm>
    </dsp:sp>
    <dsp:sp modelId="{A07936DC-18E8-4684-B223-065351B2BBC2}">
      <dsp:nvSpPr>
        <dsp:cNvPr id="0" name=""/>
        <dsp:cNvSpPr/>
      </dsp:nvSpPr>
      <dsp:spPr>
        <a:xfrm>
          <a:off x="2265786" y="2226689"/>
          <a:ext cx="1600433" cy="742405"/>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Managing your need in your home</a:t>
          </a:r>
        </a:p>
      </dsp:txBody>
      <dsp:txXfrm>
        <a:off x="2288618" y="2249521"/>
        <a:ext cx="1554769" cy="696741"/>
      </dsp:txXfrm>
    </dsp:sp>
    <dsp:sp modelId="{149AD3A8-7002-45C7-BE8E-BA9ABA0D38BC}">
      <dsp:nvSpPr>
        <dsp:cNvPr id="0" name=""/>
        <dsp:cNvSpPr/>
      </dsp:nvSpPr>
      <dsp:spPr>
        <a:xfrm>
          <a:off x="2240659" y="3238994"/>
          <a:ext cx="1600433" cy="742405"/>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Managing your need when you need to leave home </a:t>
          </a:r>
        </a:p>
      </dsp:txBody>
      <dsp:txXfrm>
        <a:off x="2263491" y="3261826"/>
        <a:ext cx="1554769" cy="696741"/>
      </dsp:txXfrm>
    </dsp:sp>
    <dsp:sp modelId="{B3C1394A-C60C-4DF5-BA06-6985C1C6A3B5}">
      <dsp:nvSpPr>
        <dsp:cNvPr id="0" name=""/>
        <dsp:cNvSpPr/>
      </dsp:nvSpPr>
      <dsp:spPr>
        <a:xfrm>
          <a:off x="2216188" y="4360530"/>
          <a:ext cx="1600433" cy="742405"/>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Managing your ongoing needs in the place best for you</a:t>
          </a:r>
        </a:p>
      </dsp:txBody>
      <dsp:txXfrm>
        <a:off x="2239020" y="4383362"/>
        <a:ext cx="1554769" cy="696741"/>
      </dsp:txXfrm>
    </dsp:sp>
    <dsp:sp modelId="{B4F3A639-2C18-43CE-B9AB-9192C6D30426}">
      <dsp:nvSpPr>
        <dsp:cNvPr id="0" name=""/>
        <dsp:cNvSpPr/>
      </dsp:nvSpPr>
      <dsp:spPr>
        <a:xfrm>
          <a:off x="3915747" y="1734645"/>
          <a:ext cx="6016370" cy="3623352"/>
        </a:xfrm>
        <a:prstGeom prst="roundRect">
          <a:avLst>
            <a:gd name="adj" fmla="val 10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1306091" numCol="1" spcCol="1270" anchor="t" anchorCtr="0">
          <a:noAutofit/>
        </a:bodyPr>
        <a:lstStyle/>
        <a:p>
          <a:pPr marL="0" lvl="0" indent="0" algn="l" defTabSz="711200">
            <a:lnSpc>
              <a:spcPct val="90000"/>
            </a:lnSpc>
            <a:spcBef>
              <a:spcPct val="0"/>
            </a:spcBef>
            <a:spcAft>
              <a:spcPct val="35000"/>
            </a:spcAft>
            <a:buNone/>
          </a:pPr>
          <a:r>
            <a:rPr lang="en-GB" sz="1600" kern="1200" dirty="0"/>
            <a:t>Key deliverables in 22/23</a:t>
          </a:r>
        </a:p>
      </dsp:txBody>
      <dsp:txXfrm>
        <a:off x="4027178" y="1846076"/>
        <a:ext cx="5793508" cy="3400490"/>
      </dsp:txXfrm>
    </dsp:sp>
    <dsp:sp modelId="{A6766F2C-1C25-4151-877A-0AB9DF0E3FDC}">
      <dsp:nvSpPr>
        <dsp:cNvPr id="0" name=""/>
        <dsp:cNvSpPr/>
      </dsp:nvSpPr>
      <dsp:spPr>
        <a:xfrm>
          <a:off x="4934683" y="2260580"/>
          <a:ext cx="1743497" cy="810526"/>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r>
            <a:rPr lang="en-GB" sz="700" kern="1200" dirty="0">
              <a:solidFill>
                <a:schemeClr val="tx1"/>
              </a:solidFill>
            </a:rPr>
            <a:t>A robust understanding of the alternative care pathways aligned with new models of service delivery </a:t>
          </a:r>
        </a:p>
      </dsp:txBody>
      <dsp:txXfrm>
        <a:off x="4959609" y="2285506"/>
        <a:ext cx="1693645" cy="760674"/>
      </dsp:txXfrm>
    </dsp:sp>
    <dsp:sp modelId="{AC89F026-10A0-4979-897E-84F7D3AD0BC5}">
      <dsp:nvSpPr>
        <dsp:cNvPr id="0" name=""/>
        <dsp:cNvSpPr/>
      </dsp:nvSpPr>
      <dsp:spPr>
        <a:xfrm>
          <a:off x="4912419" y="3271521"/>
          <a:ext cx="1801662" cy="905532"/>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r>
            <a:rPr lang="en-GB" sz="700" kern="1200" dirty="0">
              <a:solidFill>
                <a:schemeClr val="tx1"/>
              </a:solidFill>
            </a:rPr>
            <a:t>A new model for delivery of urgent care </a:t>
          </a:r>
        </a:p>
        <a:p>
          <a:pPr marL="0" lvl="0" indent="0" algn="l" defTabSz="311150">
            <a:lnSpc>
              <a:spcPct val="90000"/>
            </a:lnSpc>
            <a:spcBef>
              <a:spcPct val="0"/>
            </a:spcBef>
            <a:spcAft>
              <a:spcPct val="35000"/>
            </a:spcAft>
            <a:buFont typeface="Arial" panose="020B0604020202020204" pitchFamily="34" charset="0"/>
            <a:buNone/>
          </a:pPr>
          <a:r>
            <a:rPr lang="en-GB" sz="700" kern="1200" dirty="0">
              <a:solidFill>
                <a:schemeClr val="tx1"/>
              </a:solidFill>
            </a:rPr>
            <a:t>A primary care access line that supports simple and easy access to same day emergency care services</a:t>
          </a:r>
        </a:p>
        <a:p>
          <a:pPr marL="0" lvl="0" indent="0" algn="l" defTabSz="311150">
            <a:lnSpc>
              <a:spcPct val="90000"/>
            </a:lnSpc>
            <a:spcBef>
              <a:spcPct val="0"/>
            </a:spcBef>
            <a:spcAft>
              <a:spcPct val="35000"/>
            </a:spcAft>
            <a:buFont typeface="Arial" panose="020B0604020202020204" pitchFamily="34" charset="0"/>
            <a:buNone/>
          </a:pPr>
          <a:r>
            <a:rPr lang="en-GB" sz="700" kern="1200" dirty="0">
              <a:solidFill>
                <a:schemeClr val="tx1"/>
              </a:solidFill>
            </a:rPr>
            <a:t>A same day emergency care infrastructure that responds quickly </a:t>
          </a:r>
        </a:p>
      </dsp:txBody>
      <dsp:txXfrm>
        <a:off x="4940267" y="3299369"/>
        <a:ext cx="1745966" cy="849836"/>
      </dsp:txXfrm>
    </dsp:sp>
    <dsp:sp modelId="{42D927D7-ED4A-4E67-B294-6FF6D3928ECE}">
      <dsp:nvSpPr>
        <dsp:cNvPr id="0" name=""/>
        <dsp:cNvSpPr/>
      </dsp:nvSpPr>
      <dsp:spPr>
        <a:xfrm>
          <a:off x="4931201" y="4326440"/>
          <a:ext cx="1839667" cy="985075"/>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r>
            <a:rPr lang="en-GB" sz="700" kern="1200" dirty="0">
              <a:solidFill>
                <a:schemeClr val="tx1"/>
              </a:solidFill>
            </a:rPr>
            <a:t>A robust discharge to assess (D2A) model of screening and assessment </a:t>
          </a:r>
        </a:p>
        <a:p>
          <a:pPr marL="0" lvl="0" indent="0" algn="l" defTabSz="311150">
            <a:lnSpc>
              <a:spcPct val="90000"/>
            </a:lnSpc>
            <a:spcBef>
              <a:spcPct val="0"/>
            </a:spcBef>
            <a:spcAft>
              <a:spcPct val="35000"/>
            </a:spcAft>
            <a:buFont typeface="Arial" panose="020B0604020202020204" pitchFamily="34" charset="0"/>
            <a:buNone/>
          </a:pPr>
          <a:r>
            <a:rPr lang="en-GB" sz="700" kern="1200" dirty="0">
              <a:solidFill>
                <a:schemeClr val="tx1"/>
              </a:solidFill>
            </a:rPr>
            <a:t>Embedded true system integrated transfer of care hub </a:t>
          </a:r>
        </a:p>
        <a:p>
          <a:pPr marL="0" lvl="0" indent="0" algn="l" defTabSz="311150">
            <a:lnSpc>
              <a:spcPct val="90000"/>
            </a:lnSpc>
            <a:spcBef>
              <a:spcPct val="0"/>
            </a:spcBef>
            <a:spcAft>
              <a:spcPct val="35000"/>
            </a:spcAft>
            <a:buFont typeface="Arial" panose="020B0604020202020204" pitchFamily="34" charset="0"/>
            <a:buNone/>
          </a:pPr>
          <a:r>
            <a:rPr lang="en-GB" sz="700" kern="1200" dirty="0">
              <a:solidFill>
                <a:schemeClr val="tx1"/>
              </a:solidFill>
            </a:rPr>
            <a:t>Aligned capacity and demand within Intermediate care team (ICT) and reablement</a:t>
          </a:r>
        </a:p>
        <a:p>
          <a:pPr marL="0" lvl="0" indent="0" algn="l" defTabSz="311150">
            <a:lnSpc>
              <a:spcPct val="90000"/>
            </a:lnSpc>
            <a:spcBef>
              <a:spcPct val="0"/>
            </a:spcBef>
            <a:spcAft>
              <a:spcPct val="35000"/>
            </a:spcAft>
            <a:buFont typeface="Arial" panose="020B0604020202020204" pitchFamily="34" charset="0"/>
            <a:buNone/>
          </a:pPr>
          <a:r>
            <a:rPr lang="en-GB" sz="700" kern="1200" dirty="0">
              <a:solidFill>
                <a:schemeClr val="tx1"/>
              </a:solidFill>
            </a:rPr>
            <a:t>Revised models of care to support dementia patients </a:t>
          </a:r>
        </a:p>
      </dsp:txBody>
      <dsp:txXfrm>
        <a:off x="4961495" y="4356734"/>
        <a:ext cx="1779079" cy="9244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A937C-BB9C-40B2-A8DD-04F1D53D04E9}" type="datetimeFigureOut">
              <a:rPr lang="en-GB" smtClean="0"/>
              <a:t>19/07/2022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FD942B-51FA-42AC-89D7-14945B6B16F0}" type="slidenum">
              <a:rPr lang="en-GB" smtClean="0"/>
              <a:t>‹#›</a:t>
            </a:fld>
            <a:endParaRPr lang="en-GB"/>
          </a:p>
        </p:txBody>
      </p:sp>
    </p:spTree>
    <p:extLst>
      <p:ext uri="{BB962C8B-B14F-4D97-AF65-F5344CB8AC3E}">
        <p14:creationId xmlns:p14="http://schemas.microsoft.com/office/powerpoint/2010/main" val="633113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FD942B-51FA-42AC-89D7-14945B6B16F0}" type="slidenum">
              <a:rPr lang="en-GB" smtClean="0"/>
              <a:t>1</a:t>
            </a:fld>
            <a:endParaRPr lang="en-GB"/>
          </a:p>
        </p:txBody>
      </p:sp>
    </p:spTree>
    <p:extLst>
      <p:ext uri="{BB962C8B-B14F-4D97-AF65-F5344CB8AC3E}">
        <p14:creationId xmlns:p14="http://schemas.microsoft.com/office/powerpoint/2010/main" val="2558499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On 10</a:t>
            </a:r>
            <a:r>
              <a:rPr lang="en-GB" sz="1200" baseline="30000" dirty="0"/>
              <a:t>th</a:t>
            </a:r>
            <a:r>
              <a:rPr lang="en-GB" sz="1200" dirty="0"/>
              <a:t> May 2022 a ‘World Café’ event took place with over 100 colleagues from </a:t>
            </a:r>
            <a:r>
              <a:rPr lang="en-GB" sz="1200"/>
              <a:t>across WDHCP </a:t>
            </a:r>
            <a:r>
              <a:rPr lang="en-GB" sz="1200" dirty="0"/>
              <a:t>in attendance. Two detailed sets of breakout discussions took place on the themes of children and older adults. The discussions asked what care would look and feel like for people in those two populations if we were to achieve our vision. Subject specialists were asked to summarise and collate the discussions and to feedback the key priorities and actions. There was a high degree of congruence between the two sets of discussions. This is summarised in the slide. </a:t>
            </a:r>
          </a:p>
          <a:p>
            <a:endParaRPr lang="en-GB" dirty="0"/>
          </a:p>
        </p:txBody>
      </p:sp>
      <p:sp>
        <p:nvSpPr>
          <p:cNvPr id="4" name="Slide Number Placeholder 3"/>
          <p:cNvSpPr>
            <a:spLocks noGrp="1"/>
          </p:cNvSpPr>
          <p:nvPr>
            <p:ph type="sldNum" sz="quarter" idx="5"/>
          </p:nvPr>
        </p:nvSpPr>
        <p:spPr/>
        <p:txBody>
          <a:bodyPr/>
          <a:lstStyle/>
          <a:p>
            <a:fld id="{DCFD942B-51FA-42AC-89D7-14945B6B16F0}" type="slidenum">
              <a:rPr lang="en-GB" smtClean="0"/>
              <a:t>13</a:t>
            </a:fld>
            <a:endParaRPr lang="en-GB"/>
          </a:p>
        </p:txBody>
      </p:sp>
    </p:spTree>
    <p:extLst>
      <p:ext uri="{BB962C8B-B14F-4D97-AF65-F5344CB8AC3E}">
        <p14:creationId xmlns:p14="http://schemas.microsoft.com/office/powerpoint/2010/main" val="2342545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see this as a working document. Priorities will be updated as we continue our development journey, confirm our purpose and reflect on how we achieve our key aims and objectives. </a:t>
            </a:r>
          </a:p>
          <a:p>
            <a:endParaRPr lang="en-GB" dirty="0"/>
          </a:p>
        </p:txBody>
      </p:sp>
      <p:sp>
        <p:nvSpPr>
          <p:cNvPr id="4" name="Slide Number Placeholder 3"/>
          <p:cNvSpPr>
            <a:spLocks noGrp="1"/>
          </p:cNvSpPr>
          <p:nvPr>
            <p:ph type="sldNum" sz="quarter" idx="5"/>
          </p:nvPr>
        </p:nvSpPr>
        <p:spPr/>
        <p:txBody>
          <a:bodyPr/>
          <a:lstStyle/>
          <a:p>
            <a:fld id="{DCFD942B-51FA-42AC-89D7-14945B6B16F0}" type="slidenum">
              <a:rPr lang="en-GB" smtClean="0"/>
              <a:t>14</a:t>
            </a:fld>
            <a:endParaRPr lang="en-GB"/>
          </a:p>
        </p:txBody>
      </p:sp>
    </p:spTree>
    <p:extLst>
      <p:ext uri="{BB962C8B-B14F-4D97-AF65-F5344CB8AC3E}">
        <p14:creationId xmlns:p14="http://schemas.microsoft.com/office/powerpoint/2010/main" val="1693851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Inputs – heavily focused on form rather than function</a:t>
            </a:r>
          </a:p>
          <a:p>
            <a:r>
              <a:rPr lang="en-GB" dirty="0"/>
              <a:t>More explicit reference to prevention in priorities</a:t>
            </a:r>
          </a:p>
          <a:p>
            <a:r>
              <a:rPr lang="en-GB" dirty="0"/>
              <a:t>What are we doing to address inequalities that lead to poor health</a:t>
            </a:r>
          </a:p>
          <a:p>
            <a:endParaRPr lang="en-GB" dirty="0"/>
          </a:p>
        </p:txBody>
      </p:sp>
      <p:sp>
        <p:nvSpPr>
          <p:cNvPr id="4" name="Slide Number Placeholder 3"/>
          <p:cNvSpPr>
            <a:spLocks noGrp="1"/>
          </p:cNvSpPr>
          <p:nvPr>
            <p:ph type="sldNum" sz="quarter" idx="5"/>
          </p:nvPr>
        </p:nvSpPr>
        <p:spPr/>
        <p:txBody>
          <a:bodyPr/>
          <a:lstStyle/>
          <a:p>
            <a:fld id="{DCFD942B-51FA-42AC-89D7-14945B6B16F0}" type="slidenum">
              <a:rPr lang="en-GB" smtClean="0"/>
              <a:t>15</a:t>
            </a:fld>
            <a:endParaRPr lang="en-GB"/>
          </a:p>
        </p:txBody>
      </p:sp>
    </p:spTree>
    <p:extLst>
      <p:ext uri="{BB962C8B-B14F-4D97-AF65-F5344CB8AC3E}">
        <p14:creationId xmlns:p14="http://schemas.microsoft.com/office/powerpoint/2010/main" val="4155139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FD942B-51FA-42AC-89D7-14945B6B16F0}" type="slidenum">
              <a:rPr lang="en-GB" smtClean="0"/>
              <a:t>16</a:t>
            </a:fld>
            <a:endParaRPr lang="en-GB"/>
          </a:p>
        </p:txBody>
      </p:sp>
    </p:spTree>
    <p:extLst>
      <p:ext uri="{BB962C8B-B14F-4D97-AF65-F5344CB8AC3E}">
        <p14:creationId xmlns:p14="http://schemas.microsoft.com/office/powerpoint/2010/main" val="3283870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FD942B-51FA-42AC-89D7-14945B6B16F0}" type="slidenum">
              <a:rPr lang="en-GB" smtClean="0"/>
              <a:t>18</a:t>
            </a:fld>
            <a:endParaRPr lang="en-GB"/>
          </a:p>
        </p:txBody>
      </p:sp>
    </p:spTree>
    <p:extLst>
      <p:ext uri="{BB962C8B-B14F-4D97-AF65-F5344CB8AC3E}">
        <p14:creationId xmlns:p14="http://schemas.microsoft.com/office/powerpoint/2010/main" val="3698988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6AB063-36F4-4599-8F28-725BA32E957A}" type="slidenum">
              <a:rPr lang="en-GB" smtClean="0"/>
              <a:t>19</a:t>
            </a:fld>
            <a:endParaRPr lang="en-GB" dirty="0"/>
          </a:p>
        </p:txBody>
      </p:sp>
    </p:spTree>
    <p:extLst>
      <p:ext uri="{BB962C8B-B14F-4D97-AF65-F5344CB8AC3E}">
        <p14:creationId xmlns:p14="http://schemas.microsoft.com/office/powerpoint/2010/main" val="3612679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F25FD6-2532-E64B-9C29-C82E3E8E77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7059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FD942B-51FA-42AC-89D7-14945B6B16F0}" type="slidenum">
              <a:rPr lang="en-GB" smtClean="0"/>
              <a:t>21</a:t>
            </a:fld>
            <a:endParaRPr lang="en-GB"/>
          </a:p>
        </p:txBody>
      </p:sp>
    </p:spTree>
    <p:extLst>
      <p:ext uri="{BB962C8B-B14F-4D97-AF65-F5344CB8AC3E}">
        <p14:creationId xmlns:p14="http://schemas.microsoft.com/office/powerpoint/2010/main" val="315985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60FAAC-9AD0-4A96-86E8-8817F7052632}" type="slidenum">
              <a:rPr lang="en-GB" smtClean="0"/>
              <a:t>23</a:t>
            </a:fld>
            <a:endParaRPr lang="en-GB"/>
          </a:p>
        </p:txBody>
      </p:sp>
    </p:spTree>
    <p:extLst>
      <p:ext uri="{BB962C8B-B14F-4D97-AF65-F5344CB8AC3E}">
        <p14:creationId xmlns:p14="http://schemas.microsoft.com/office/powerpoint/2010/main" val="2314497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FD942B-51FA-42AC-89D7-14945B6B16F0}" type="slidenum">
              <a:rPr lang="en-GB" smtClean="0"/>
              <a:t>24</a:t>
            </a:fld>
            <a:endParaRPr lang="en-GB"/>
          </a:p>
        </p:txBody>
      </p:sp>
    </p:spTree>
    <p:extLst>
      <p:ext uri="{BB962C8B-B14F-4D97-AF65-F5344CB8AC3E}">
        <p14:creationId xmlns:p14="http://schemas.microsoft.com/office/powerpoint/2010/main" val="98480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FD942B-51FA-42AC-89D7-14945B6B16F0}" type="slidenum">
              <a:rPr lang="en-GB" smtClean="0"/>
              <a:t>2</a:t>
            </a:fld>
            <a:endParaRPr lang="en-GB"/>
          </a:p>
        </p:txBody>
      </p:sp>
    </p:spTree>
    <p:extLst>
      <p:ext uri="{BB962C8B-B14F-4D97-AF65-F5344CB8AC3E}">
        <p14:creationId xmlns:p14="http://schemas.microsoft.com/office/powerpoint/2010/main" val="3516052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FD942B-51FA-42AC-89D7-14945B6B16F0}" type="slidenum">
              <a:rPr lang="en-GB" smtClean="0"/>
              <a:t>31</a:t>
            </a:fld>
            <a:endParaRPr lang="en-GB"/>
          </a:p>
        </p:txBody>
      </p:sp>
    </p:spTree>
    <p:extLst>
      <p:ext uri="{BB962C8B-B14F-4D97-AF65-F5344CB8AC3E}">
        <p14:creationId xmlns:p14="http://schemas.microsoft.com/office/powerpoint/2010/main" val="3500231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FD942B-51FA-42AC-89D7-14945B6B16F0}" type="slidenum">
              <a:rPr lang="en-GB" smtClean="0"/>
              <a:t>3</a:t>
            </a:fld>
            <a:endParaRPr lang="en-GB"/>
          </a:p>
        </p:txBody>
      </p:sp>
    </p:spTree>
    <p:extLst>
      <p:ext uri="{BB962C8B-B14F-4D97-AF65-F5344CB8AC3E}">
        <p14:creationId xmlns:p14="http://schemas.microsoft.com/office/powerpoint/2010/main" val="3516052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Purpose statement and strapline are as a result of the survey carried out after 24</a:t>
            </a:r>
            <a:r>
              <a:rPr lang="en-GB" baseline="30000" dirty="0"/>
              <a:t>th</a:t>
            </a:r>
            <a:r>
              <a:rPr lang="en-GB" dirty="0"/>
              <a:t> March event</a:t>
            </a:r>
          </a:p>
        </p:txBody>
      </p:sp>
      <p:sp>
        <p:nvSpPr>
          <p:cNvPr id="4" name="Slide Number Placeholder 3"/>
          <p:cNvSpPr>
            <a:spLocks noGrp="1"/>
          </p:cNvSpPr>
          <p:nvPr>
            <p:ph type="sldNum" sz="quarter" idx="5"/>
          </p:nvPr>
        </p:nvSpPr>
        <p:spPr/>
        <p:txBody>
          <a:bodyPr/>
          <a:lstStyle/>
          <a:p>
            <a:fld id="{5090FB07-380B-4C5A-857C-EC71369156C1}" type="slidenum">
              <a:rPr lang="en-GB" smtClean="0"/>
              <a:t>4</a:t>
            </a:fld>
            <a:endParaRPr lang="en-GB"/>
          </a:p>
        </p:txBody>
      </p:sp>
    </p:spTree>
    <p:extLst>
      <p:ext uri="{BB962C8B-B14F-4D97-AF65-F5344CB8AC3E}">
        <p14:creationId xmlns:p14="http://schemas.microsoft.com/office/powerpoint/2010/main" val="1417900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Update references to legislation</a:t>
            </a:r>
          </a:p>
        </p:txBody>
      </p:sp>
      <p:sp>
        <p:nvSpPr>
          <p:cNvPr id="4" name="Slide Number Placeholder 3"/>
          <p:cNvSpPr>
            <a:spLocks noGrp="1"/>
          </p:cNvSpPr>
          <p:nvPr>
            <p:ph type="sldNum" sz="quarter" idx="5"/>
          </p:nvPr>
        </p:nvSpPr>
        <p:spPr/>
        <p:txBody>
          <a:bodyPr/>
          <a:lstStyle/>
          <a:p>
            <a:fld id="{DCFD942B-51FA-42AC-89D7-14945B6B16F0}" type="slidenum">
              <a:rPr lang="en-GB" smtClean="0"/>
              <a:t>7</a:t>
            </a:fld>
            <a:endParaRPr lang="en-GB"/>
          </a:p>
        </p:txBody>
      </p:sp>
    </p:spTree>
    <p:extLst>
      <p:ext uri="{BB962C8B-B14F-4D97-AF65-F5344CB8AC3E}">
        <p14:creationId xmlns:p14="http://schemas.microsoft.com/office/powerpoint/2010/main" val="3745742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FD942B-51FA-42AC-89D7-14945B6B16F0}" type="slidenum">
              <a:rPr lang="en-GB" smtClean="0"/>
              <a:t>9</a:t>
            </a:fld>
            <a:endParaRPr lang="en-GB"/>
          </a:p>
        </p:txBody>
      </p:sp>
    </p:spTree>
    <p:extLst>
      <p:ext uri="{BB962C8B-B14F-4D97-AF65-F5344CB8AC3E}">
        <p14:creationId xmlns:p14="http://schemas.microsoft.com/office/powerpoint/2010/main" val="3744670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FD942B-51FA-42AC-89D7-14945B6B16F0}" type="slidenum">
              <a:rPr lang="en-GB" smtClean="0"/>
              <a:t>10</a:t>
            </a:fld>
            <a:endParaRPr lang="en-GB"/>
          </a:p>
        </p:txBody>
      </p:sp>
    </p:spTree>
    <p:extLst>
      <p:ext uri="{BB962C8B-B14F-4D97-AF65-F5344CB8AC3E}">
        <p14:creationId xmlns:p14="http://schemas.microsoft.com/office/powerpoint/2010/main" val="703929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FD942B-51FA-42AC-89D7-14945B6B16F0}" type="slidenum">
              <a:rPr lang="en-GB" smtClean="0"/>
              <a:t>11</a:t>
            </a:fld>
            <a:endParaRPr lang="en-GB"/>
          </a:p>
        </p:txBody>
      </p:sp>
    </p:spTree>
    <p:extLst>
      <p:ext uri="{BB962C8B-B14F-4D97-AF65-F5344CB8AC3E}">
        <p14:creationId xmlns:p14="http://schemas.microsoft.com/office/powerpoint/2010/main" val="3822756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FD942B-51FA-42AC-89D7-14945B6B16F0}" type="slidenum">
              <a:rPr lang="en-GB" smtClean="0"/>
              <a:t>12</a:t>
            </a:fld>
            <a:endParaRPr lang="en-GB"/>
          </a:p>
        </p:txBody>
      </p:sp>
    </p:spTree>
    <p:extLst>
      <p:ext uri="{BB962C8B-B14F-4D97-AF65-F5344CB8AC3E}">
        <p14:creationId xmlns:p14="http://schemas.microsoft.com/office/powerpoint/2010/main" val="2966115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Wakefield District Health &amp; Care Partnership logo">
            <a:extLst>
              <a:ext uri="{FF2B5EF4-FFF2-40B4-BE49-F238E27FC236}">
                <a16:creationId xmlns:a16="http://schemas.microsoft.com/office/drawing/2014/main" id="{D08291AE-9E1E-464B-84AC-05D667331741}"/>
              </a:ext>
            </a:extLst>
          </p:cNvPr>
          <p:cNvPicPr>
            <a:picLocks noChangeAspect="1"/>
          </p:cNvPicPr>
          <p:nvPr userDrawn="1"/>
        </p:nvPicPr>
        <p:blipFill>
          <a:blip r:embed="rId2"/>
          <a:stretch>
            <a:fillRect/>
          </a:stretch>
        </p:blipFill>
        <p:spPr>
          <a:xfrm>
            <a:off x="548639" y="545275"/>
            <a:ext cx="3355162" cy="867065"/>
          </a:xfrm>
          <a:prstGeom prst="rect">
            <a:avLst/>
          </a:prstGeom>
        </p:spPr>
      </p:pic>
      <p:sp>
        <p:nvSpPr>
          <p:cNvPr id="2" name="Title 1">
            <a:extLst>
              <a:ext uri="{FF2B5EF4-FFF2-40B4-BE49-F238E27FC236}">
                <a16:creationId xmlns:a16="http://schemas.microsoft.com/office/drawing/2014/main" id="{54D4B560-4D0E-F940-B55D-9B69379020C1}"/>
              </a:ext>
            </a:extLst>
          </p:cNvPr>
          <p:cNvSpPr>
            <a:spLocks noGrp="1"/>
          </p:cNvSpPr>
          <p:nvPr>
            <p:ph type="ctrTitle"/>
          </p:nvPr>
        </p:nvSpPr>
        <p:spPr>
          <a:xfrm>
            <a:off x="0" y="1604644"/>
            <a:ext cx="8428776" cy="2411587"/>
          </a:xfrm>
          <a:noFill/>
        </p:spPr>
        <p:txBody>
          <a:bodyPr wrap="square" lIns="548640" tIns="0" rIns="0" bIns="274320" anchor="b" anchorCtr="0">
            <a:noAutofit/>
          </a:bodyPr>
          <a:lstStyle>
            <a:lvl1pPr algn="l">
              <a:defRPr sz="2800">
                <a:solidFill>
                  <a:srgbClr val="330072"/>
                </a:solidFill>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21CD2B15-F595-5A4D-8C41-068AB4A76B1F}"/>
              </a:ext>
            </a:extLst>
          </p:cNvPr>
          <p:cNvCxnSpPr>
            <a:cxnSpLocks/>
          </p:cNvCxnSpPr>
          <p:nvPr userDrawn="1"/>
        </p:nvCxnSpPr>
        <p:spPr>
          <a:xfrm>
            <a:off x="548639" y="4016232"/>
            <a:ext cx="7900493" cy="0"/>
          </a:xfrm>
          <a:prstGeom prst="line">
            <a:avLst/>
          </a:prstGeom>
          <a:ln w="19050">
            <a:solidFill>
              <a:srgbClr val="00674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46F0D4B-A5F2-D147-972B-A244F2594A2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109277" y="2065225"/>
            <a:ext cx="3082722" cy="4020942"/>
          </a:xfrm>
          <a:prstGeom prst="rect">
            <a:avLst/>
          </a:prstGeom>
        </p:spPr>
      </p:pic>
      <p:sp>
        <p:nvSpPr>
          <p:cNvPr id="18" name="Subtitle 2">
            <a:extLst>
              <a:ext uri="{FF2B5EF4-FFF2-40B4-BE49-F238E27FC236}">
                <a16:creationId xmlns:a16="http://schemas.microsoft.com/office/drawing/2014/main" id="{64FCB322-3C39-F14A-82BE-2ECAC04EAE4D}"/>
              </a:ext>
            </a:extLst>
          </p:cNvPr>
          <p:cNvSpPr>
            <a:spLocks noGrp="1"/>
          </p:cNvSpPr>
          <p:nvPr>
            <p:ph type="subTitle" idx="1"/>
          </p:nvPr>
        </p:nvSpPr>
        <p:spPr>
          <a:xfrm>
            <a:off x="0" y="4016230"/>
            <a:ext cx="8449132" cy="1072392"/>
          </a:xfrm>
        </p:spPr>
        <p:txBody>
          <a:bodyPr lIns="548640" tIns="274320" rIns="0" bIns="0">
            <a:normAutofit/>
          </a:bodyPr>
          <a:lstStyle>
            <a:lvl1pPr marL="0" indent="0" algn="l">
              <a:buNone/>
              <a:defRPr sz="2000">
                <a:solidFill>
                  <a:srgbClr val="00674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Subtitle 2">
            <a:extLst>
              <a:ext uri="{FF2B5EF4-FFF2-40B4-BE49-F238E27FC236}">
                <a16:creationId xmlns:a16="http://schemas.microsoft.com/office/drawing/2014/main" id="{BEDC9326-0687-9740-9789-7CDFAACEF67E}"/>
              </a:ext>
            </a:extLst>
          </p:cNvPr>
          <p:cNvSpPr txBox="1">
            <a:spLocks noChangeAspect="1"/>
          </p:cNvSpPr>
          <p:nvPr userDrawn="1"/>
        </p:nvSpPr>
        <p:spPr>
          <a:xfrm>
            <a:off x="1" y="6524799"/>
            <a:ext cx="6453554" cy="193899"/>
          </a:xfrm>
          <a:prstGeom prst="rect">
            <a:avLst/>
          </a:prstGeom>
        </p:spPr>
        <p:txBody>
          <a:bodyPr vert="horz" wrap="square" lIns="548640" tIns="0" rIns="0" bIns="0" rtlCol="0" anchor="b" anchorCtr="0">
            <a:sp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rgbClr val="006747"/>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dirty="0">
                <a:solidFill>
                  <a:srgbClr val="0072CE"/>
                </a:solidFill>
              </a:rPr>
              <a:t>Proud to be part of West Yorkshire Health and Care Partnership </a:t>
            </a:r>
          </a:p>
        </p:txBody>
      </p:sp>
      <p:sp>
        <p:nvSpPr>
          <p:cNvPr id="7" name="Text Placeholder 6">
            <a:extLst>
              <a:ext uri="{FF2B5EF4-FFF2-40B4-BE49-F238E27FC236}">
                <a16:creationId xmlns:a16="http://schemas.microsoft.com/office/drawing/2014/main" id="{C458D786-5CF4-C846-8BC7-080D3B2E4382}"/>
              </a:ext>
            </a:extLst>
          </p:cNvPr>
          <p:cNvSpPr>
            <a:spLocks noGrp="1"/>
          </p:cNvSpPr>
          <p:nvPr>
            <p:ph type="body" sz="quarter" idx="10" hasCustomPrompt="1"/>
          </p:nvPr>
        </p:nvSpPr>
        <p:spPr>
          <a:xfrm>
            <a:off x="0" y="5166257"/>
            <a:ext cx="8449132" cy="396000"/>
          </a:xfrm>
        </p:spPr>
        <p:txBody>
          <a:bodyPr lIns="548640" tIns="0" rIns="0" bIns="0" anchor="ctr" anchorCtr="0">
            <a:noAutofit/>
          </a:bodyPr>
          <a:lstStyle>
            <a:lvl1pPr marL="0" indent="0">
              <a:lnSpc>
                <a:spcPct val="100000"/>
              </a:lnSpc>
              <a:buNone/>
              <a:defRPr sz="1600" b="1">
                <a:solidFill>
                  <a:srgbClr val="330072"/>
                </a:solidFill>
              </a:defRPr>
            </a:lvl1pPr>
          </a:lstStyle>
          <a:p>
            <a:pPr lvl="0"/>
            <a:r>
              <a:rPr lang="en-US" dirty="0"/>
              <a:t>Name, Job Title</a:t>
            </a:r>
          </a:p>
        </p:txBody>
      </p:sp>
      <p:sp>
        <p:nvSpPr>
          <p:cNvPr id="16" name="Text Placeholder 6">
            <a:extLst>
              <a:ext uri="{FF2B5EF4-FFF2-40B4-BE49-F238E27FC236}">
                <a16:creationId xmlns:a16="http://schemas.microsoft.com/office/drawing/2014/main" id="{F5265A8C-FB67-804C-8F41-2C475885D989}"/>
              </a:ext>
            </a:extLst>
          </p:cNvPr>
          <p:cNvSpPr>
            <a:spLocks noGrp="1"/>
          </p:cNvSpPr>
          <p:nvPr>
            <p:ph type="body" sz="quarter" idx="11" hasCustomPrompt="1"/>
          </p:nvPr>
        </p:nvSpPr>
        <p:spPr>
          <a:xfrm>
            <a:off x="0" y="5681267"/>
            <a:ext cx="8449132" cy="250086"/>
          </a:xfrm>
        </p:spPr>
        <p:txBody>
          <a:bodyPr lIns="548640" tIns="0" rIns="0" bIns="0">
            <a:normAutofit/>
          </a:bodyPr>
          <a:lstStyle>
            <a:lvl1pPr marL="0" indent="0">
              <a:lnSpc>
                <a:spcPct val="100000"/>
              </a:lnSpc>
              <a:buNone/>
              <a:defRPr sz="1600" b="0">
                <a:solidFill>
                  <a:srgbClr val="330072"/>
                </a:solidFill>
              </a:defRPr>
            </a:lvl1pPr>
          </a:lstStyle>
          <a:p>
            <a:pPr lvl="0"/>
            <a:r>
              <a:rPr lang="en-US" dirty="0"/>
              <a:t>Date</a:t>
            </a:r>
          </a:p>
        </p:txBody>
      </p:sp>
    </p:spTree>
    <p:extLst>
      <p:ext uri="{BB962C8B-B14F-4D97-AF65-F5344CB8AC3E}">
        <p14:creationId xmlns:p14="http://schemas.microsoft.com/office/powerpoint/2010/main" val="2679025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5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D3EEE2-4247-5943-8406-F7263E06E900}"/>
              </a:ext>
            </a:extLst>
          </p:cNvPr>
          <p:cNvSpPr>
            <a:spLocks noGrp="1"/>
          </p:cNvSpPr>
          <p:nvPr>
            <p:ph idx="1"/>
          </p:nvPr>
        </p:nvSpPr>
        <p:spPr>
          <a:xfrm>
            <a:off x="548640" y="1672680"/>
            <a:ext cx="7610622" cy="4309603"/>
          </a:xfrm>
        </p:spPr>
        <p:txBody>
          <a:bodyPr lIns="0" tIns="457200" rIns="0" bIns="27432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8" name="Picture 27">
            <a:extLst>
              <a:ext uri="{FF2B5EF4-FFF2-40B4-BE49-F238E27FC236}">
                <a16:creationId xmlns:a16="http://schemas.microsoft.com/office/drawing/2014/main" id="{38CD20EF-B589-0348-B823-915F84AAD7B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flipH="1">
            <a:off x="8362880" y="3024553"/>
            <a:ext cx="3833447" cy="3833447"/>
          </a:xfrm>
          <a:prstGeom prst="rect">
            <a:avLst/>
          </a:prstGeom>
        </p:spPr>
      </p:pic>
      <p:cxnSp>
        <p:nvCxnSpPr>
          <p:cNvPr id="9" name="Straight Connector 8">
            <a:extLst>
              <a:ext uri="{FF2B5EF4-FFF2-40B4-BE49-F238E27FC236}">
                <a16:creationId xmlns:a16="http://schemas.microsoft.com/office/drawing/2014/main" id="{B4688CBF-80CC-EE4F-AB40-D16C598060DD}"/>
              </a:ext>
            </a:extLst>
          </p:cNvPr>
          <p:cNvCxnSpPr>
            <a:cxnSpLocks/>
          </p:cNvCxnSpPr>
          <p:nvPr userDrawn="1"/>
        </p:nvCxnSpPr>
        <p:spPr>
          <a:xfrm>
            <a:off x="548640" y="1687778"/>
            <a:ext cx="11094718" cy="0"/>
          </a:xfrm>
          <a:prstGeom prst="line">
            <a:avLst/>
          </a:prstGeom>
          <a:ln w="19050">
            <a:solidFill>
              <a:srgbClr val="0072CE"/>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97885513-D785-6644-BA63-FEE044888DF4}"/>
              </a:ext>
            </a:extLst>
          </p:cNvPr>
          <p:cNvSpPr>
            <a:spLocks noGrp="1"/>
          </p:cNvSpPr>
          <p:nvPr>
            <p:ph type="title"/>
          </p:nvPr>
        </p:nvSpPr>
        <p:spPr>
          <a:xfrm>
            <a:off x="1" y="548640"/>
            <a:ext cx="11643357" cy="1124040"/>
          </a:xfrm>
        </p:spPr>
        <p:txBody>
          <a:bodyPr lIns="548640" tIns="0" rIns="0" bIns="274320" anchor="b" anchorCtr="0">
            <a:noAutofit/>
          </a:bodyPr>
          <a:lstStyle>
            <a:lvl1pPr>
              <a:defRPr sz="2800">
                <a:solidFill>
                  <a:srgbClr val="330072"/>
                </a:solidFill>
              </a:defRPr>
            </a:lvl1pPr>
          </a:lstStyle>
          <a:p>
            <a:r>
              <a:rPr lang="en-US" dirty="0"/>
              <a:t>Click to edit Master title style</a:t>
            </a:r>
          </a:p>
        </p:txBody>
      </p:sp>
      <p:pic>
        <p:nvPicPr>
          <p:cNvPr id="8" name="Picture 7" descr="Wakefield District Health &amp; Care Partnership logo">
            <a:extLst>
              <a:ext uri="{FF2B5EF4-FFF2-40B4-BE49-F238E27FC236}">
                <a16:creationId xmlns:a16="http://schemas.microsoft.com/office/drawing/2014/main" id="{BB2975CB-8FA7-4F16-B31A-B5A74D8F62A7}"/>
              </a:ext>
            </a:extLst>
          </p:cNvPr>
          <p:cNvPicPr>
            <a:picLocks noChangeAspect="1"/>
          </p:cNvPicPr>
          <p:nvPr userDrawn="1"/>
        </p:nvPicPr>
        <p:blipFill>
          <a:blip r:embed="rId3"/>
          <a:stretch>
            <a:fillRect/>
          </a:stretch>
        </p:blipFill>
        <p:spPr>
          <a:xfrm>
            <a:off x="548638" y="6102898"/>
            <a:ext cx="2159393" cy="558046"/>
          </a:xfrm>
          <a:prstGeom prst="rect">
            <a:avLst/>
          </a:prstGeom>
        </p:spPr>
      </p:pic>
    </p:spTree>
    <p:extLst>
      <p:ext uri="{BB962C8B-B14F-4D97-AF65-F5344CB8AC3E}">
        <p14:creationId xmlns:p14="http://schemas.microsoft.com/office/powerpoint/2010/main" val="3601607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5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D3EEE2-4247-5943-8406-F7263E06E900}"/>
              </a:ext>
            </a:extLst>
          </p:cNvPr>
          <p:cNvSpPr>
            <a:spLocks noGrp="1"/>
          </p:cNvSpPr>
          <p:nvPr>
            <p:ph idx="1"/>
          </p:nvPr>
        </p:nvSpPr>
        <p:spPr>
          <a:xfrm>
            <a:off x="548639" y="1672680"/>
            <a:ext cx="7645791" cy="4309603"/>
          </a:xfrm>
        </p:spPr>
        <p:txBody>
          <a:bodyPr lIns="0" tIns="457200" rIns="0" bIns="27432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8" name="Picture 27">
            <a:extLst>
              <a:ext uri="{FF2B5EF4-FFF2-40B4-BE49-F238E27FC236}">
                <a16:creationId xmlns:a16="http://schemas.microsoft.com/office/drawing/2014/main" id="{38CD20EF-B589-0348-B823-915F84AAD7B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flipH="1">
            <a:off x="8362880" y="3024553"/>
            <a:ext cx="3833447" cy="3833447"/>
          </a:xfrm>
          <a:prstGeom prst="rect">
            <a:avLst/>
          </a:prstGeom>
        </p:spPr>
      </p:pic>
      <p:cxnSp>
        <p:nvCxnSpPr>
          <p:cNvPr id="9" name="Straight Connector 8">
            <a:extLst>
              <a:ext uri="{FF2B5EF4-FFF2-40B4-BE49-F238E27FC236}">
                <a16:creationId xmlns:a16="http://schemas.microsoft.com/office/drawing/2014/main" id="{65846BBC-5F58-1848-ACB8-9872C38A4027}"/>
              </a:ext>
            </a:extLst>
          </p:cNvPr>
          <p:cNvCxnSpPr>
            <a:cxnSpLocks/>
          </p:cNvCxnSpPr>
          <p:nvPr userDrawn="1"/>
        </p:nvCxnSpPr>
        <p:spPr>
          <a:xfrm>
            <a:off x="548640" y="1687778"/>
            <a:ext cx="11094718" cy="0"/>
          </a:xfrm>
          <a:prstGeom prst="line">
            <a:avLst/>
          </a:prstGeom>
          <a:ln w="19050">
            <a:solidFill>
              <a:srgbClr val="0072CE"/>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CC436621-AB54-674A-8B4F-5930A71058DF}"/>
              </a:ext>
            </a:extLst>
          </p:cNvPr>
          <p:cNvSpPr>
            <a:spLocks noGrp="1"/>
          </p:cNvSpPr>
          <p:nvPr>
            <p:ph type="title"/>
          </p:nvPr>
        </p:nvSpPr>
        <p:spPr>
          <a:xfrm>
            <a:off x="1" y="548640"/>
            <a:ext cx="11643357" cy="1124040"/>
          </a:xfrm>
        </p:spPr>
        <p:txBody>
          <a:bodyPr lIns="548640" tIns="0" rIns="0" bIns="274320" anchor="b" anchorCtr="0">
            <a:noAutofit/>
          </a:bodyPr>
          <a:lstStyle>
            <a:lvl1pPr>
              <a:defRPr sz="2800">
                <a:solidFill>
                  <a:srgbClr val="330072"/>
                </a:solidFill>
              </a:defRPr>
            </a:lvl1pPr>
          </a:lstStyle>
          <a:p>
            <a:r>
              <a:rPr lang="en-US" dirty="0"/>
              <a:t>Click to edit Master title style</a:t>
            </a:r>
          </a:p>
        </p:txBody>
      </p:sp>
      <p:pic>
        <p:nvPicPr>
          <p:cNvPr id="8" name="Picture 7" descr="Wakefield District Health &amp; Care Partnership logo">
            <a:extLst>
              <a:ext uri="{FF2B5EF4-FFF2-40B4-BE49-F238E27FC236}">
                <a16:creationId xmlns:a16="http://schemas.microsoft.com/office/drawing/2014/main" id="{E34A9191-71FF-42BD-8E4D-510C5C4424A7}"/>
              </a:ext>
            </a:extLst>
          </p:cNvPr>
          <p:cNvPicPr>
            <a:picLocks noChangeAspect="1"/>
          </p:cNvPicPr>
          <p:nvPr userDrawn="1"/>
        </p:nvPicPr>
        <p:blipFill>
          <a:blip r:embed="rId3"/>
          <a:stretch>
            <a:fillRect/>
          </a:stretch>
        </p:blipFill>
        <p:spPr>
          <a:xfrm>
            <a:off x="548638" y="6102898"/>
            <a:ext cx="2159393" cy="558046"/>
          </a:xfrm>
          <a:prstGeom prst="rect">
            <a:avLst/>
          </a:prstGeom>
        </p:spPr>
      </p:pic>
    </p:spTree>
    <p:extLst>
      <p:ext uri="{BB962C8B-B14F-4D97-AF65-F5344CB8AC3E}">
        <p14:creationId xmlns:p14="http://schemas.microsoft.com/office/powerpoint/2010/main" val="1289157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5f">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D3EEE2-4247-5943-8406-F7263E06E900}"/>
              </a:ext>
            </a:extLst>
          </p:cNvPr>
          <p:cNvSpPr>
            <a:spLocks noGrp="1"/>
          </p:cNvSpPr>
          <p:nvPr>
            <p:ph idx="1"/>
          </p:nvPr>
        </p:nvSpPr>
        <p:spPr>
          <a:xfrm>
            <a:off x="548640" y="1672680"/>
            <a:ext cx="7663375" cy="4309603"/>
          </a:xfrm>
        </p:spPr>
        <p:txBody>
          <a:bodyPr lIns="0" tIns="457200" rIns="0" bIns="27432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8" name="Picture 27">
            <a:extLst>
              <a:ext uri="{FF2B5EF4-FFF2-40B4-BE49-F238E27FC236}">
                <a16:creationId xmlns:a16="http://schemas.microsoft.com/office/drawing/2014/main" id="{38CD20EF-B589-0348-B823-915F84AAD7B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flipH="1">
            <a:off x="8362880" y="3024553"/>
            <a:ext cx="3833447" cy="3833447"/>
          </a:xfrm>
          <a:prstGeom prst="rect">
            <a:avLst/>
          </a:prstGeom>
        </p:spPr>
      </p:pic>
      <p:cxnSp>
        <p:nvCxnSpPr>
          <p:cNvPr id="9" name="Straight Connector 8">
            <a:extLst>
              <a:ext uri="{FF2B5EF4-FFF2-40B4-BE49-F238E27FC236}">
                <a16:creationId xmlns:a16="http://schemas.microsoft.com/office/drawing/2014/main" id="{AE879ABA-0C6F-C64F-86EA-65E3559093B4}"/>
              </a:ext>
            </a:extLst>
          </p:cNvPr>
          <p:cNvCxnSpPr>
            <a:cxnSpLocks/>
          </p:cNvCxnSpPr>
          <p:nvPr userDrawn="1"/>
        </p:nvCxnSpPr>
        <p:spPr>
          <a:xfrm>
            <a:off x="548640" y="1687778"/>
            <a:ext cx="11094718" cy="0"/>
          </a:xfrm>
          <a:prstGeom prst="line">
            <a:avLst/>
          </a:prstGeom>
          <a:ln w="19050">
            <a:solidFill>
              <a:srgbClr val="0072CE"/>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C7218C07-3910-314E-90D8-352F82E217EF}"/>
              </a:ext>
            </a:extLst>
          </p:cNvPr>
          <p:cNvSpPr>
            <a:spLocks noGrp="1"/>
          </p:cNvSpPr>
          <p:nvPr>
            <p:ph type="title"/>
          </p:nvPr>
        </p:nvSpPr>
        <p:spPr>
          <a:xfrm>
            <a:off x="1" y="548640"/>
            <a:ext cx="11643357" cy="1124040"/>
          </a:xfrm>
        </p:spPr>
        <p:txBody>
          <a:bodyPr lIns="548640" tIns="0" rIns="0" bIns="274320" anchor="b" anchorCtr="0">
            <a:noAutofit/>
          </a:bodyPr>
          <a:lstStyle>
            <a:lvl1pPr>
              <a:defRPr sz="2800">
                <a:solidFill>
                  <a:srgbClr val="330072"/>
                </a:solidFill>
              </a:defRPr>
            </a:lvl1pPr>
          </a:lstStyle>
          <a:p>
            <a:r>
              <a:rPr lang="en-US" dirty="0"/>
              <a:t>Click to edit Master title style</a:t>
            </a:r>
          </a:p>
        </p:txBody>
      </p:sp>
      <p:pic>
        <p:nvPicPr>
          <p:cNvPr id="8" name="Picture 7" descr="Wakefield District Health &amp; Care Partnership logo">
            <a:extLst>
              <a:ext uri="{FF2B5EF4-FFF2-40B4-BE49-F238E27FC236}">
                <a16:creationId xmlns:a16="http://schemas.microsoft.com/office/drawing/2014/main" id="{5B71491B-7EE2-4163-87F9-170F1293A3F1}"/>
              </a:ext>
            </a:extLst>
          </p:cNvPr>
          <p:cNvPicPr>
            <a:picLocks noChangeAspect="1"/>
          </p:cNvPicPr>
          <p:nvPr userDrawn="1"/>
        </p:nvPicPr>
        <p:blipFill>
          <a:blip r:embed="rId3"/>
          <a:stretch>
            <a:fillRect/>
          </a:stretch>
        </p:blipFill>
        <p:spPr>
          <a:xfrm>
            <a:off x="548638" y="6102898"/>
            <a:ext cx="2159393" cy="558046"/>
          </a:xfrm>
          <a:prstGeom prst="rect">
            <a:avLst/>
          </a:prstGeom>
        </p:spPr>
      </p:pic>
    </p:spTree>
    <p:extLst>
      <p:ext uri="{BB962C8B-B14F-4D97-AF65-F5344CB8AC3E}">
        <p14:creationId xmlns:p14="http://schemas.microsoft.com/office/powerpoint/2010/main" val="2732774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5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D3EEE2-4247-5943-8406-F7263E06E900}"/>
              </a:ext>
            </a:extLst>
          </p:cNvPr>
          <p:cNvSpPr>
            <a:spLocks noGrp="1"/>
          </p:cNvSpPr>
          <p:nvPr>
            <p:ph idx="1"/>
          </p:nvPr>
        </p:nvSpPr>
        <p:spPr>
          <a:xfrm>
            <a:off x="548639" y="1672680"/>
            <a:ext cx="7645791" cy="4309601"/>
          </a:xfrm>
        </p:spPr>
        <p:txBody>
          <a:bodyPr lIns="0" tIns="457200" rIns="0" bIns="27432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8" name="Picture 27">
            <a:extLst>
              <a:ext uri="{FF2B5EF4-FFF2-40B4-BE49-F238E27FC236}">
                <a16:creationId xmlns:a16="http://schemas.microsoft.com/office/drawing/2014/main" id="{38CD20EF-B589-0348-B823-915F84AAD7B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flipH="1">
            <a:off x="8362880" y="3024553"/>
            <a:ext cx="3833447" cy="3833447"/>
          </a:xfrm>
          <a:prstGeom prst="rect">
            <a:avLst/>
          </a:prstGeom>
        </p:spPr>
      </p:pic>
      <p:cxnSp>
        <p:nvCxnSpPr>
          <p:cNvPr id="9" name="Straight Connector 8">
            <a:extLst>
              <a:ext uri="{FF2B5EF4-FFF2-40B4-BE49-F238E27FC236}">
                <a16:creationId xmlns:a16="http://schemas.microsoft.com/office/drawing/2014/main" id="{F32CC1F6-193B-7D44-8AB4-38406CF3AA6A}"/>
              </a:ext>
            </a:extLst>
          </p:cNvPr>
          <p:cNvCxnSpPr>
            <a:cxnSpLocks/>
          </p:cNvCxnSpPr>
          <p:nvPr userDrawn="1"/>
        </p:nvCxnSpPr>
        <p:spPr>
          <a:xfrm>
            <a:off x="548640" y="1687778"/>
            <a:ext cx="11094718" cy="0"/>
          </a:xfrm>
          <a:prstGeom prst="line">
            <a:avLst/>
          </a:prstGeom>
          <a:ln w="19050">
            <a:solidFill>
              <a:srgbClr val="0072CE"/>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E415149-29F5-A941-91D0-97D98230CE4E}"/>
              </a:ext>
            </a:extLst>
          </p:cNvPr>
          <p:cNvSpPr>
            <a:spLocks noGrp="1"/>
          </p:cNvSpPr>
          <p:nvPr>
            <p:ph type="title"/>
          </p:nvPr>
        </p:nvSpPr>
        <p:spPr>
          <a:xfrm>
            <a:off x="1" y="548640"/>
            <a:ext cx="11643357" cy="1124040"/>
          </a:xfrm>
        </p:spPr>
        <p:txBody>
          <a:bodyPr lIns="548640" tIns="0" rIns="0" bIns="274320" anchor="b" anchorCtr="0">
            <a:noAutofit/>
          </a:bodyPr>
          <a:lstStyle>
            <a:lvl1pPr>
              <a:defRPr sz="2800">
                <a:solidFill>
                  <a:srgbClr val="330072"/>
                </a:solidFill>
              </a:defRPr>
            </a:lvl1pPr>
          </a:lstStyle>
          <a:p>
            <a:r>
              <a:rPr lang="en-US" dirty="0"/>
              <a:t>Click to edit Master title style</a:t>
            </a:r>
          </a:p>
        </p:txBody>
      </p:sp>
      <p:pic>
        <p:nvPicPr>
          <p:cNvPr id="8" name="Picture 7" descr="Wakefield District Health &amp; Care Partnership logo">
            <a:extLst>
              <a:ext uri="{FF2B5EF4-FFF2-40B4-BE49-F238E27FC236}">
                <a16:creationId xmlns:a16="http://schemas.microsoft.com/office/drawing/2014/main" id="{15900914-190E-41F7-8972-5A686C36B895}"/>
              </a:ext>
            </a:extLst>
          </p:cNvPr>
          <p:cNvPicPr>
            <a:picLocks noChangeAspect="1"/>
          </p:cNvPicPr>
          <p:nvPr userDrawn="1"/>
        </p:nvPicPr>
        <p:blipFill>
          <a:blip r:embed="rId3"/>
          <a:stretch>
            <a:fillRect/>
          </a:stretch>
        </p:blipFill>
        <p:spPr>
          <a:xfrm>
            <a:off x="548638" y="6138068"/>
            <a:ext cx="2159393" cy="558046"/>
          </a:xfrm>
          <a:prstGeom prst="rect">
            <a:avLst/>
          </a:prstGeom>
        </p:spPr>
      </p:pic>
    </p:spTree>
    <p:extLst>
      <p:ext uri="{BB962C8B-B14F-4D97-AF65-F5344CB8AC3E}">
        <p14:creationId xmlns:p14="http://schemas.microsoft.com/office/powerpoint/2010/main" val="520210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5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D3EEE2-4247-5943-8406-F7263E06E900}"/>
              </a:ext>
            </a:extLst>
          </p:cNvPr>
          <p:cNvSpPr>
            <a:spLocks noGrp="1"/>
          </p:cNvSpPr>
          <p:nvPr>
            <p:ph idx="1"/>
          </p:nvPr>
        </p:nvSpPr>
        <p:spPr>
          <a:xfrm>
            <a:off x="548639" y="1672680"/>
            <a:ext cx="7593037" cy="4309607"/>
          </a:xfrm>
        </p:spPr>
        <p:txBody>
          <a:bodyPr lIns="0" tIns="457200" rIns="0" bIns="27432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8" name="Picture 27">
            <a:extLst>
              <a:ext uri="{FF2B5EF4-FFF2-40B4-BE49-F238E27FC236}">
                <a16:creationId xmlns:a16="http://schemas.microsoft.com/office/drawing/2014/main" id="{38CD20EF-B589-0348-B823-915F84AAD7B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flipH="1">
            <a:off x="8362880" y="3024553"/>
            <a:ext cx="3833447" cy="3833447"/>
          </a:xfrm>
          <a:prstGeom prst="rect">
            <a:avLst/>
          </a:prstGeom>
        </p:spPr>
      </p:pic>
      <p:cxnSp>
        <p:nvCxnSpPr>
          <p:cNvPr id="9" name="Straight Connector 8">
            <a:extLst>
              <a:ext uri="{FF2B5EF4-FFF2-40B4-BE49-F238E27FC236}">
                <a16:creationId xmlns:a16="http://schemas.microsoft.com/office/drawing/2014/main" id="{F32CC1F6-193B-7D44-8AB4-38406CF3AA6A}"/>
              </a:ext>
            </a:extLst>
          </p:cNvPr>
          <p:cNvCxnSpPr>
            <a:cxnSpLocks/>
          </p:cNvCxnSpPr>
          <p:nvPr userDrawn="1"/>
        </p:nvCxnSpPr>
        <p:spPr>
          <a:xfrm>
            <a:off x="548640" y="1687778"/>
            <a:ext cx="11094718" cy="0"/>
          </a:xfrm>
          <a:prstGeom prst="line">
            <a:avLst/>
          </a:prstGeom>
          <a:ln w="19050">
            <a:solidFill>
              <a:srgbClr val="0072CE"/>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E415149-29F5-A941-91D0-97D98230CE4E}"/>
              </a:ext>
            </a:extLst>
          </p:cNvPr>
          <p:cNvSpPr>
            <a:spLocks noGrp="1"/>
          </p:cNvSpPr>
          <p:nvPr>
            <p:ph type="title"/>
          </p:nvPr>
        </p:nvSpPr>
        <p:spPr>
          <a:xfrm>
            <a:off x="1" y="548640"/>
            <a:ext cx="11643357" cy="1124040"/>
          </a:xfrm>
        </p:spPr>
        <p:txBody>
          <a:bodyPr lIns="548640" tIns="0" rIns="0" bIns="274320" anchor="b" anchorCtr="0">
            <a:noAutofit/>
          </a:bodyPr>
          <a:lstStyle>
            <a:lvl1pPr>
              <a:defRPr sz="2800">
                <a:solidFill>
                  <a:srgbClr val="330072"/>
                </a:solidFill>
              </a:defRPr>
            </a:lvl1pPr>
          </a:lstStyle>
          <a:p>
            <a:r>
              <a:rPr lang="en-US" dirty="0"/>
              <a:t>Click to edit Master title style</a:t>
            </a:r>
          </a:p>
        </p:txBody>
      </p:sp>
      <p:pic>
        <p:nvPicPr>
          <p:cNvPr id="8" name="Picture 7" descr="Wakefield District Health &amp; Care Partnership logo">
            <a:extLst>
              <a:ext uri="{FF2B5EF4-FFF2-40B4-BE49-F238E27FC236}">
                <a16:creationId xmlns:a16="http://schemas.microsoft.com/office/drawing/2014/main" id="{CC772222-B37C-4B4E-8185-A13E8675D81D}"/>
              </a:ext>
            </a:extLst>
          </p:cNvPr>
          <p:cNvPicPr>
            <a:picLocks noChangeAspect="1"/>
          </p:cNvPicPr>
          <p:nvPr userDrawn="1"/>
        </p:nvPicPr>
        <p:blipFill>
          <a:blip r:embed="rId3"/>
          <a:stretch>
            <a:fillRect/>
          </a:stretch>
        </p:blipFill>
        <p:spPr>
          <a:xfrm>
            <a:off x="548638" y="6102898"/>
            <a:ext cx="2159393" cy="558046"/>
          </a:xfrm>
          <a:prstGeom prst="rect">
            <a:avLst/>
          </a:prstGeom>
        </p:spPr>
      </p:pic>
    </p:spTree>
    <p:extLst>
      <p:ext uri="{BB962C8B-B14F-4D97-AF65-F5344CB8AC3E}">
        <p14:creationId xmlns:p14="http://schemas.microsoft.com/office/powerpoint/2010/main" val="1683961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8C0B2D-0CBC-4A37-A2AC-E68795B56CFB}" type="datetimeFigureOut">
              <a:rPr lang="en-GB" smtClean="0"/>
              <a:t>19/07/2022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D9F2F5-FE34-4DD3-8347-24BB98ECBAC7}" type="slidenum">
              <a:rPr lang="en-GB" smtClean="0"/>
              <a:t>‹#›</a:t>
            </a:fld>
            <a:endParaRPr lang="en-GB"/>
          </a:p>
        </p:txBody>
      </p:sp>
    </p:spTree>
    <p:extLst>
      <p:ext uri="{BB962C8B-B14F-4D97-AF65-F5344CB8AC3E}">
        <p14:creationId xmlns:p14="http://schemas.microsoft.com/office/powerpoint/2010/main" val="333385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9B60C66-9CF7-B949-8F18-1E8516E2D3F0}" type="datetimeFigureOut">
              <a:rPr lang="en-US" smtClean="0"/>
              <a:t>7/19/2022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484B2A-9734-354C-B404-0D7A494FA9D5}" type="slidenum">
              <a:rPr lang="en-US" smtClean="0"/>
              <a:t>‹#›</a:t>
            </a:fld>
            <a:endParaRPr lang="en-US" dirty="0"/>
          </a:p>
        </p:txBody>
      </p:sp>
    </p:spTree>
    <p:extLst>
      <p:ext uri="{BB962C8B-B14F-4D97-AF65-F5344CB8AC3E}">
        <p14:creationId xmlns:p14="http://schemas.microsoft.com/office/powerpoint/2010/main" val="1890658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9B60C66-9CF7-B949-8F18-1E8516E2D3F0}" type="datetimeFigureOut">
              <a:rPr lang="en-US" smtClean="0"/>
              <a:t>7/19/2022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484B2A-9734-354C-B404-0D7A494FA9D5}" type="slidenum">
              <a:rPr lang="en-US" smtClean="0"/>
              <a:t>‹#›</a:t>
            </a:fld>
            <a:endParaRPr lang="en-US" dirty="0"/>
          </a:p>
        </p:txBody>
      </p:sp>
    </p:spTree>
    <p:extLst>
      <p:ext uri="{BB962C8B-B14F-4D97-AF65-F5344CB8AC3E}">
        <p14:creationId xmlns:p14="http://schemas.microsoft.com/office/powerpoint/2010/main" val="829535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9B60C66-9CF7-B949-8F18-1E8516E2D3F0}" type="datetimeFigureOut">
              <a:rPr lang="en-US" smtClean="0"/>
              <a:t>7/19/2022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484B2A-9734-354C-B404-0D7A494FA9D5}" type="slidenum">
              <a:rPr lang="en-US" smtClean="0"/>
              <a:t>‹#›</a:t>
            </a:fld>
            <a:endParaRPr lang="en-US" dirty="0"/>
          </a:p>
        </p:txBody>
      </p:sp>
    </p:spTree>
    <p:extLst>
      <p:ext uri="{BB962C8B-B14F-4D97-AF65-F5344CB8AC3E}">
        <p14:creationId xmlns:p14="http://schemas.microsoft.com/office/powerpoint/2010/main" val="1918819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9B60C66-9CF7-B949-8F18-1E8516E2D3F0}" type="datetimeFigureOut">
              <a:rPr lang="en-US" smtClean="0"/>
              <a:t>7/19/2022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484B2A-9734-354C-B404-0D7A494FA9D5}" type="slidenum">
              <a:rPr lang="en-US" smtClean="0"/>
              <a:t>‹#›</a:t>
            </a:fld>
            <a:endParaRPr lang="en-US" dirty="0"/>
          </a:p>
        </p:txBody>
      </p:sp>
    </p:spTree>
    <p:extLst>
      <p:ext uri="{BB962C8B-B14F-4D97-AF65-F5344CB8AC3E}">
        <p14:creationId xmlns:p14="http://schemas.microsoft.com/office/powerpoint/2010/main" val="322932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ing">
    <p:bg>
      <p:bgPr>
        <a:solidFill>
          <a:srgbClr val="33007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96160EA-7D1D-0047-9B54-F6E2888154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247116" y="2988526"/>
            <a:ext cx="3944883" cy="3320833"/>
          </a:xfrm>
          <a:prstGeom prst="rect">
            <a:avLst/>
          </a:prstGeom>
        </p:spPr>
      </p:pic>
      <p:pic>
        <p:nvPicPr>
          <p:cNvPr id="6" name="Picture 5" descr="Wakefield District Health &amp; Care Partnership logo">
            <a:extLst>
              <a:ext uri="{FF2B5EF4-FFF2-40B4-BE49-F238E27FC236}">
                <a16:creationId xmlns:a16="http://schemas.microsoft.com/office/drawing/2014/main" id="{BCD08786-943E-FA4B-A5EA-737DB148A158}"/>
              </a:ext>
            </a:extLst>
          </p:cNvPr>
          <p:cNvPicPr>
            <a:picLocks noChangeAspect="1"/>
          </p:cNvPicPr>
          <p:nvPr userDrawn="1"/>
        </p:nvPicPr>
        <p:blipFill>
          <a:blip r:embed="rId3"/>
          <a:srcRect/>
          <a:stretch/>
        </p:blipFill>
        <p:spPr>
          <a:xfrm>
            <a:off x="125666" y="111511"/>
            <a:ext cx="4211104" cy="1728439"/>
          </a:xfrm>
          <a:prstGeom prst="rect">
            <a:avLst/>
          </a:prstGeom>
        </p:spPr>
      </p:pic>
      <p:sp>
        <p:nvSpPr>
          <p:cNvPr id="7" name="Title 1">
            <a:extLst>
              <a:ext uri="{FF2B5EF4-FFF2-40B4-BE49-F238E27FC236}">
                <a16:creationId xmlns:a16="http://schemas.microsoft.com/office/drawing/2014/main" id="{22149D90-1448-0942-8DB1-BC85A099EE2D}"/>
              </a:ext>
            </a:extLst>
          </p:cNvPr>
          <p:cNvSpPr>
            <a:spLocks noGrp="1"/>
          </p:cNvSpPr>
          <p:nvPr>
            <p:ph type="ctrTitle"/>
          </p:nvPr>
        </p:nvSpPr>
        <p:spPr>
          <a:xfrm>
            <a:off x="0" y="1604644"/>
            <a:ext cx="7571678" cy="2411587"/>
          </a:xfrm>
          <a:noFill/>
        </p:spPr>
        <p:txBody>
          <a:bodyPr wrap="square" lIns="548640" tIns="0" rIns="0" bIns="274320" anchor="b" anchorCtr="0">
            <a:noAutofit/>
          </a:bodyPr>
          <a:lstStyle>
            <a:lvl1pPr algn="l">
              <a:defRPr sz="2800">
                <a:solidFill>
                  <a:schemeClr val="bg1"/>
                </a:solidFill>
              </a:defRPr>
            </a:lvl1pPr>
          </a:lstStyle>
          <a:p>
            <a:r>
              <a:rPr lang="en-US" dirty="0"/>
              <a:t>Click to edit Master title style</a:t>
            </a:r>
          </a:p>
        </p:txBody>
      </p:sp>
      <p:sp>
        <p:nvSpPr>
          <p:cNvPr id="9" name="Subtitle 2">
            <a:extLst>
              <a:ext uri="{FF2B5EF4-FFF2-40B4-BE49-F238E27FC236}">
                <a16:creationId xmlns:a16="http://schemas.microsoft.com/office/drawing/2014/main" id="{95B5854F-E9F4-7742-90BC-12F1EDBE117B}"/>
              </a:ext>
            </a:extLst>
          </p:cNvPr>
          <p:cNvSpPr>
            <a:spLocks noGrp="1"/>
          </p:cNvSpPr>
          <p:nvPr>
            <p:ph type="subTitle" idx="1"/>
          </p:nvPr>
        </p:nvSpPr>
        <p:spPr>
          <a:xfrm>
            <a:off x="0" y="4016230"/>
            <a:ext cx="7571678" cy="1072392"/>
          </a:xfrm>
        </p:spPr>
        <p:txBody>
          <a:bodyPr lIns="548640" tIns="274320" rIns="0" bIns="0">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Subtitle 2">
            <a:extLst>
              <a:ext uri="{FF2B5EF4-FFF2-40B4-BE49-F238E27FC236}">
                <a16:creationId xmlns:a16="http://schemas.microsoft.com/office/drawing/2014/main" id="{6CC88B51-888F-F04F-81CE-C20159FB6681}"/>
              </a:ext>
            </a:extLst>
          </p:cNvPr>
          <p:cNvSpPr txBox="1">
            <a:spLocks/>
          </p:cNvSpPr>
          <p:nvPr userDrawn="1"/>
        </p:nvSpPr>
        <p:spPr>
          <a:xfrm>
            <a:off x="0" y="6300618"/>
            <a:ext cx="7257327" cy="193899"/>
          </a:xfrm>
          <a:prstGeom prst="rect">
            <a:avLst/>
          </a:prstGeom>
        </p:spPr>
        <p:txBody>
          <a:bodyPr vert="horz" wrap="square" lIns="548640" tIns="0" rIns="0" bIns="0" rtlCol="0" anchor="b" anchorCtr="0">
            <a:sp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rgbClr val="006747"/>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solidFill>
                  <a:schemeClr val="bg1"/>
                </a:solidFill>
              </a:rPr>
              <a:t>Proud to be part of West Yorkshire Health and Care Partnership </a:t>
            </a:r>
          </a:p>
        </p:txBody>
      </p:sp>
    </p:spTree>
    <p:extLst>
      <p:ext uri="{BB962C8B-B14F-4D97-AF65-F5344CB8AC3E}">
        <p14:creationId xmlns:p14="http://schemas.microsoft.com/office/powerpoint/2010/main" val="458071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9B60C66-9CF7-B949-8F18-1E8516E2D3F0}" type="datetimeFigureOut">
              <a:rPr lang="en-US" smtClean="0"/>
              <a:t>7/19/2022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484B2A-9734-354C-B404-0D7A494FA9D5}" type="slidenum">
              <a:rPr lang="en-US" smtClean="0"/>
              <a:t>‹#›</a:t>
            </a:fld>
            <a:endParaRPr lang="en-US" dirty="0"/>
          </a:p>
        </p:txBody>
      </p:sp>
    </p:spTree>
    <p:extLst>
      <p:ext uri="{BB962C8B-B14F-4D97-AF65-F5344CB8AC3E}">
        <p14:creationId xmlns:p14="http://schemas.microsoft.com/office/powerpoint/2010/main" val="1289876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9B60C66-9CF7-B949-8F18-1E8516E2D3F0}" type="datetimeFigureOut">
              <a:rPr lang="en-US" smtClean="0"/>
              <a:t>7/19/2022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484B2A-9734-354C-B404-0D7A494FA9D5}" type="slidenum">
              <a:rPr lang="en-US" smtClean="0"/>
              <a:t>‹#›</a:t>
            </a:fld>
            <a:endParaRPr lang="en-US" dirty="0"/>
          </a:p>
        </p:txBody>
      </p:sp>
    </p:spTree>
    <p:extLst>
      <p:ext uri="{BB962C8B-B14F-4D97-AF65-F5344CB8AC3E}">
        <p14:creationId xmlns:p14="http://schemas.microsoft.com/office/powerpoint/2010/main" val="2697737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60C66-9CF7-B949-8F18-1E8516E2D3F0}" type="datetimeFigureOut">
              <a:rPr lang="en-US" smtClean="0"/>
              <a:t>7/19/2022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484B2A-9734-354C-B404-0D7A494FA9D5}" type="slidenum">
              <a:rPr lang="en-US" smtClean="0"/>
              <a:t>‹#›</a:t>
            </a:fld>
            <a:endParaRPr lang="en-US" dirty="0"/>
          </a:p>
        </p:txBody>
      </p:sp>
    </p:spTree>
    <p:extLst>
      <p:ext uri="{BB962C8B-B14F-4D97-AF65-F5344CB8AC3E}">
        <p14:creationId xmlns:p14="http://schemas.microsoft.com/office/powerpoint/2010/main" val="1204025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9B60C66-9CF7-B949-8F18-1E8516E2D3F0}" type="datetimeFigureOut">
              <a:rPr lang="en-US" smtClean="0"/>
              <a:t>7/19/2022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484B2A-9734-354C-B404-0D7A494FA9D5}" type="slidenum">
              <a:rPr lang="en-US" smtClean="0"/>
              <a:t>‹#›</a:t>
            </a:fld>
            <a:endParaRPr lang="en-US" dirty="0"/>
          </a:p>
        </p:txBody>
      </p:sp>
    </p:spTree>
    <p:extLst>
      <p:ext uri="{BB962C8B-B14F-4D97-AF65-F5344CB8AC3E}">
        <p14:creationId xmlns:p14="http://schemas.microsoft.com/office/powerpoint/2010/main" val="757039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9B60C66-9CF7-B949-8F18-1E8516E2D3F0}" type="datetimeFigureOut">
              <a:rPr lang="en-US" smtClean="0"/>
              <a:t>7/19/2022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484B2A-9734-354C-B404-0D7A494FA9D5}" type="slidenum">
              <a:rPr lang="en-US" smtClean="0"/>
              <a:t>‹#›</a:t>
            </a:fld>
            <a:endParaRPr lang="en-US" dirty="0"/>
          </a:p>
        </p:txBody>
      </p:sp>
    </p:spTree>
    <p:extLst>
      <p:ext uri="{BB962C8B-B14F-4D97-AF65-F5344CB8AC3E}">
        <p14:creationId xmlns:p14="http://schemas.microsoft.com/office/powerpoint/2010/main" val="834972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9B60C66-9CF7-B949-8F18-1E8516E2D3F0}" type="datetimeFigureOut">
              <a:rPr lang="en-US" smtClean="0"/>
              <a:t>7/19/2022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484B2A-9734-354C-B404-0D7A494FA9D5}" type="slidenum">
              <a:rPr lang="en-US" smtClean="0"/>
              <a:t>‹#›</a:t>
            </a:fld>
            <a:endParaRPr lang="en-US" dirty="0"/>
          </a:p>
        </p:txBody>
      </p:sp>
    </p:spTree>
    <p:extLst>
      <p:ext uri="{BB962C8B-B14F-4D97-AF65-F5344CB8AC3E}">
        <p14:creationId xmlns:p14="http://schemas.microsoft.com/office/powerpoint/2010/main" val="2728794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9B60C66-9CF7-B949-8F18-1E8516E2D3F0}" type="datetimeFigureOut">
              <a:rPr lang="en-US" smtClean="0"/>
              <a:t>7/19/2022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484B2A-9734-354C-B404-0D7A494FA9D5}" type="slidenum">
              <a:rPr lang="en-US" smtClean="0"/>
              <a:t>‹#›</a:t>
            </a:fld>
            <a:endParaRPr lang="en-US" dirty="0"/>
          </a:p>
        </p:txBody>
      </p:sp>
    </p:spTree>
    <p:extLst>
      <p:ext uri="{BB962C8B-B14F-4D97-AF65-F5344CB8AC3E}">
        <p14:creationId xmlns:p14="http://schemas.microsoft.com/office/powerpoint/2010/main" val="303804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D3EEE2-4247-5943-8406-F7263E06E900}"/>
              </a:ext>
            </a:extLst>
          </p:cNvPr>
          <p:cNvSpPr>
            <a:spLocks noGrp="1"/>
          </p:cNvSpPr>
          <p:nvPr>
            <p:ph idx="1"/>
          </p:nvPr>
        </p:nvSpPr>
        <p:spPr>
          <a:xfrm>
            <a:off x="548638" y="1702876"/>
            <a:ext cx="8349177" cy="4279409"/>
          </a:xfrm>
        </p:spPr>
        <p:txBody>
          <a:bodyPr lIns="0" tIns="457200" rIns="0" bIns="27432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2548A171-E3CE-5E41-9F1E-C2F6D7E0414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505301" y="3729656"/>
            <a:ext cx="2686698" cy="2261683"/>
          </a:xfrm>
          <a:prstGeom prst="rect">
            <a:avLst/>
          </a:prstGeom>
        </p:spPr>
      </p:pic>
      <p:cxnSp>
        <p:nvCxnSpPr>
          <p:cNvPr id="12" name="Straight Connector 11">
            <a:extLst>
              <a:ext uri="{FF2B5EF4-FFF2-40B4-BE49-F238E27FC236}">
                <a16:creationId xmlns:a16="http://schemas.microsoft.com/office/drawing/2014/main" id="{2217E0A9-0D1F-554F-BF6E-977729F1B51B}"/>
              </a:ext>
            </a:extLst>
          </p:cNvPr>
          <p:cNvCxnSpPr>
            <a:cxnSpLocks/>
          </p:cNvCxnSpPr>
          <p:nvPr userDrawn="1"/>
        </p:nvCxnSpPr>
        <p:spPr>
          <a:xfrm>
            <a:off x="548640" y="1687778"/>
            <a:ext cx="11094718" cy="0"/>
          </a:xfrm>
          <a:prstGeom prst="line">
            <a:avLst/>
          </a:prstGeom>
          <a:ln w="19050">
            <a:solidFill>
              <a:srgbClr val="0072CE"/>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719ABE0-9091-9844-A27A-754C3C0EABDE}"/>
              </a:ext>
            </a:extLst>
          </p:cNvPr>
          <p:cNvSpPr>
            <a:spLocks noGrp="1"/>
          </p:cNvSpPr>
          <p:nvPr>
            <p:ph type="title"/>
          </p:nvPr>
        </p:nvSpPr>
        <p:spPr>
          <a:xfrm>
            <a:off x="1" y="548640"/>
            <a:ext cx="11643357" cy="1124040"/>
          </a:xfrm>
        </p:spPr>
        <p:txBody>
          <a:bodyPr lIns="548640" tIns="0" rIns="0" bIns="274320" anchor="b" anchorCtr="0">
            <a:noAutofit/>
          </a:bodyPr>
          <a:lstStyle>
            <a:lvl1pPr>
              <a:defRPr sz="2800">
                <a:solidFill>
                  <a:srgbClr val="330072"/>
                </a:solidFill>
              </a:defRPr>
            </a:lvl1pPr>
          </a:lstStyle>
          <a:p>
            <a:r>
              <a:rPr lang="en-US" dirty="0"/>
              <a:t>Click to edit Master title style</a:t>
            </a:r>
          </a:p>
        </p:txBody>
      </p:sp>
      <p:pic>
        <p:nvPicPr>
          <p:cNvPr id="16" name="Picture 15" descr="Wakefield District Health &amp; Care Partnership logo">
            <a:extLst>
              <a:ext uri="{FF2B5EF4-FFF2-40B4-BE49-F238E27FC236}">
                <a16:creationId xmlns:a16="http://schemas.microsoft.com/office/drawing/2014/main" id="{13A2BB01-0BE1-8E4C-940A-F638898FA9AC}"/>
              </a:ext>
            </a:extLst>
          </p:cNvPr>
          <p:cNvPicPr>
            <a:picLocks noChangeAspect="1"/>
          </p:cNvPicPr>
          <p:nvPr userDrawn="1"/>
        </p:nvPicPr>
        <p:blipFill>
          <a:blip r:embed="rId3"/>
          <a:stretch>
            <a:fillRect/>
          </a:stretch>
        </p:blipFill>
        <p:spPr>
          <a:xfrm>
            <a:off x="548638" y="6102898"/>
            <a:ext cx="2159393" cy="558046"/>
          </a:xfrm>
          <a:prstGeom prst="rect">
            <a:avLst/>
          </a:prstGeom>
        </p:spPr>
      </p:pic>
    </p:spTree>
    <p:extLst>
      <p:ext uri="{BB962C8B-B14F-4D97-AF65-F5344CB8AC3E}">
        <p14:creationId xmlns:p14="http://schemas.microsoft.com/office/powerpoint/2010/main" val="2377333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D3EEE2-4247-5943-8406-F7263E06E900}"/>
              </a:ext>
            </a:extLst>
          </p:cNvPr>
          <p:cNvSpPr>
            <a:spLocks noGrp="1"/>
          </p:cNvSpPr>
          <p:nvPr>
            <p:ph idx="1"/>
          </p:nvPr>
        </p:nvSpPr>
        <p:spPr>
          <a:xfrm>
            <a:off x="548638" y="1672680"/>
            <a:ext cx="11094719" cy="4235751"/>
          </a:xfrm>
        </p:spPr>
        <p:txBody>
          <a:bodyPr lIns="0" tIns="457200" rIns="0" bIns="27432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3956C6FE-F7D8-BE42-BEFF-99499A37CAA3}"/>
              </a:ext>
            </a:extLst>
          </p:cNvPr>
          <p:cNvCxnSpPr>
            <a:cxnSpLocks/>
          </p:cNvCxnSpPr>
          <p:nvPr userDrawn="1"/>
        </p:nvCxnSpPr>
        <p:spPr>
          <a:xfrm>
            <a:off x="548640" y="1687778"/>
            <a:ext cx="6590708" cy="0"/>
          </a:xfrm>
          <a:prstGeom prst="line">
            <a:avLst/>
          </a:prstGeom>
          <a:ln w="19050">
            <a:solidFill>
              <a:srgbClr val="0072CE"/>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71634F3F-E589-AA4E-949A-5EE5A253DEE2}"/>
              </a:ext>
            </a:extLst>
          </p:cNvPr>
          <p:cNvSpPr>
            <a:spLocks noGrp="1"/>
          </p:cNvSpPr>
          <p:nvPr>
            <p:ph type="title"/>
          </p:nvPr>
        </p:nvSpPr>
        <p:spPr>
          <a:xfrm>
            <a:off x="1" y="548640"/>
            <a:ext cx="11643357" cy="1124040"/>
          </a:xfrm>
        </p:spPr>
        <p:txBody>
          <a:bodyPr lIns="548640" tIns="0" rIns="0" bIns="274320" anchor="b" anchorCtr="0">
            <a:noAutofit/>
          </a:bodyPr>
          <a:lstStyle>
            <a:lvl1pPr>
              <a:defRPr sz="2800">
                <a:solidFill>
                  <a:srgbClr val="330072"/>
                </a:solidFill>
              </a:defRPr>
            </a:lvl1pPr>
          </a:lstStyle>
          <a:p>
            <a:r>
              <a:rPr lang="en-US" dirty="0"/>
              <a:t>Click to edit Master title style</a:t>
            </a:r>
          </a:p>
        </p:txBody>
      </p:sp>
      <p:cxnSp>
        <p:nvCxnSpPr>
          <p:cNvPr id="12" name="Straight Connector 11">
            <a:extLst>
              <a:ext uri="{FF2B5EF4-FFF2-40B4-BE49-F238E27FC236}">
                <a16:creationId xmlns:a16="http://schemas.microsoft.com/office/drawing/2014/main" id="{467462EF-3140-9648-9EB6-F3B63FA63716}"/>
              </a:ext>
            </a:extLst>
          </p:cNvPr>
          <p:cNvCxnSpPr>
            <a:cxnSpLocks/>
          </p:cNvCxnSpPr>
          <p:nvPr userDrawn="1"/>
        </p:nvCxnSpPr>
        <p:spPr>
          <a:xfrm>
            <a:off x="548640" y="1687778"/>
            <a:ext cx="11094718" cy="0"/>
          </a:xfrm>
          <a:prstGeom prst="line">
            <a:avLst/>
          </a:prstGeom>
          <a:ln w="19050">
            <a:solidFill>
              <a:srgbClr val="0072CE"/>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4428EE9-A330-4E46-AA21-362EC524B16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232490" y="5980013"/>
            <a:ext cx="2959507" cy="877987"/>
          </a:xfrm>
          <a:prstGeom prst="rect">
            <a:avLst/>
          </a:prstGeom>
        </p:spPr>
      </p:pic>
      <p:pic>
        <p:nvPicPr>
          <p:cNvPr id="11" name="Picture 10" descr="Wakefield District Health &amp; Care Partnership logo">
            <a:extLst>
              <a:ext uri="{FF2B5EF4-FFF2-40B4-BE49-F238E27FC236}">
                <a16:creationId xmlns:a16="http://schemas.microsoft.com/office/drawing/2014/main" id="{8863E4C2-F5C3-405E-AF90-0FD0362C2F00}"/>
              </a:ext>
            </a:extLst>
          </p:cNvPr>
          <p:cNvPicPr>
            <a:picLocks noChangeAspect="1"/>
          </p:cNvPicPr>
          <p:nvPr userDrawn="1"/>
        </p:nvPicPr>
        <p:blipFill>
          <a:blip r:embed="rId3"/>
          <a:stretch>
            <a:fillRect/>
          </a:stretch>
        </p:blipFill>
        <p:spPr>
          <a:xfrm>
            <a:off x="548638" y="6120483"/>
            <a:ext cx="2159393" cy="558046"/>
          </a:xfrm>
          <a:prstGeom prst="rect">
            <a:avLst/>
          </a:prstGeom>
        </p:spPr>
      </p:pic>
    </p:spTree>
    <p:extLst>
      <p:ext uri="{BB962C8B-B14F-4D97-AF65-F5344CB8AC3E}">
        <p14:creationId xmlns:p14="http://schemas.microsoft.com/office/powerpoint/2010/main" val="59616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3 - no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D3EEE2-4247-5943-8406-F7263E06E900}"/>
              </a:ext>
            </a:extLst>
          </p:cNvPr>
          <p:cNvSpPr>
            <a:spLocks noGrp="1"/>
          </p:cNvSpPr>
          <p:nvPr>
            <p:ph idx="1"/>
          </p:nvPr>
        </p:nvSpPr>
        <p:spPr>
          <a:xfrm>
            <a:off x="548638" y="612475"/>
            <a:ext cx="11094719" cy="5295956"/>
          </a:xfrm>
        </p:spPr>
        <p:txBody>
          <a:bodyPr lIns="0" tIns="457200" rIns="0" bIns="27432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A4428EE9-A330-4E46-AA21-362EC524B16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232490" y="5980013"/>
            <a:ext cx="2959507" cy="877987"/>
          </a:xfrm>
          <a:prstGeom prst="rect">
            <a:avLst/>
          </a:prstGeom>
        </p:spPr>
      </p:pic>
      <p:pic>
        <p:nvPicPr>
          <p:cNvPr id="11" name="Picture 10" descr="Wakefield District Health &amp; Care Partnership logo">
            <a:extLst>
              <a:ext uri="{FF2B5EF4-FFF2-40B4-BE49-F238E27FC236}">
                <a16:creationId xmlns:a16="http://schemas.microsoft.com/office/drawing/2014/main" id="{8863E4C2-F5C3-405E-AF90-0FD0362C2F00}"/>
              </a:ext>
            </a:extLst>
          </p:cNvPr>
          <p:cNvPicPr>
            <a:picLocks noChangeAspect="1"/>
          </p:cNvPicPr>
          <p:nvPr userDrawn="1"/>
        </p:nvPicPr>
        <p:blipFill>
          <a:blip r:embed="rId3"/>
          <a:stretch>
            <a:fillRect/>
          </a:stretch>
        </p:blipFill>
        <p:spPr>
          <a:xfrm>
            <a:off x="548638" y="6102898"/>
            <a:ext cx="2159393" cy="558046"/>
          </a:xfrm>
          <a:prstGeom prst="rect">
            <a:avLst/>
          </a:prstGeom>
        </p:spPr>
      </p:pic>
    </p:spTree>
    <p:extLst>
      <p:ext uri="{BB962C8B-B14F-4D97-AF65-F5344CB8AC3E}">
        <p14:creationId xmlns:p14="http://schemas.microsoft.com/office/powerpoint/2010/main" val="1881535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4 - with sub 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9AD577-C942-3947-82D8-8F7CCBE518C8}"/>
              </a:ext>
            </a:extLst>
          </p:cNvPr>
          <p:cNvSpPr>
            <a:spLocks noGrp="1"/>
          </p:cNvSpPr>
          <p:nvPr>
            <p:ph type="body" idx="1"/>
          </p:nvPr>
        </p:nvSpPr>
        <p:spPr>
          <a:xfrm>
            <a:off x="548640" y="1687778"/>
            <a:ext cx="11094718" cy="634636"/>
          </a:xfrm>
        </p:spPr>
        <p:txBody>
          <a:bodyPr lIns="0" tIns="365760" rIns="0" bIns="0" anchor="t" anchorCtr="0">
            <a:noAutofit/>
          </a:bodyPr>
          <a:lstStyle>
            <a:lvl1pPr marL="0" indent="0">
              <a:buNone/>
              <a:defRPr sz="2600" b="1">
                <a:solidFill>
                  <a:srgbClr val="00674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2">
            <a:extLst>
              <a:ext uri="{FF2B5EF4-FFF2-40B4-BE49-F238E27FC236}">
                <a16:creationId xmlns:a16="http://schemas.microsoft.com/office/drawing/2014/main" id="{D85036A7-5A0E-734D-8730-2C402253644D}"/>
              </a:ext>
            </a:extLst>
          </p:cNvPr>
          <p:cNvSpPr>
            <a:spLocks noGrp="1"/>
          </p:cNvSpPr>
          <p:nvPr>
            <p:ph sz="half" idx="10"/>
          </p:nvPr>
        </p:nvSpPr>
        <p:spPr>
          <a:xfrm>
            <a:off x="548640" y="2329328"/>
            <a:ext cx="11094718" cy="3473595"/>
          </a:xfrm>
        </p:spPr>
        <p:txBody>
          <a:bodyPr lIns="0" tIns="365760" rIns="0" bIns="27432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041A99A2-F49A-734E-80C1-AE04C5D56182}"/>
              </a:ext>
            </a:extLst>
          </p:cNvPr>
          <p:cNvCxnSpPr>
            <a:cxnSpLocks/>
          </p:cNvCxnSpPr>
          <p:nvPr userDrawn="1"/>
        </p:nvCxnSpPr>
        <p:spPr>
          <a:xfrm>
            <a:off x="548640" y="1687778"/>
            <a:ext cx="11094718" cy="0"/>
          </a:xfrm>
          <a:prstGeom prst="line">
            <a:avLst/>
          </a:prstGeom>
          <a:ln w="19050">
            <a:solidFill>
              <a:srgbClr val="0072CE"/>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2FF5F93E-F222-9343-980C-0C2681608679}"/>
              </a:ext>
            </a:extLst>
          </p:cNvPr>
          <p:cNvSpPr>
            <a:spLocks noGrp="1"/>
          </p:cNvSpPr>
          <p:nvPr>
            <p:ph type="title"/>
          </p:nvPr>
        </p:nvSpPr>
        <p:spPr>
          <a:xfrm>
            <a:off x="1" y="548640"/>
            <a:ext cx="11643357" cy="1124040"/>
          </a:xfrm>
        </p:spPr>
        <p:txBody>
          <a:bodyPr lIns="548640" tIns="0" rIns="0" bIns="274320" anchor="b" anchorCtr="0">
            <a:noAutofit/>
          </a:bodyPr>
          <a:lstStyle>
            <a:lvl1pPr>
              <a:defRPr sz="1800">
                <a:solidFill>
                  <a:srgbClr val="330072"/>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6701EC49-C24D-E344-86F5-0C8F39E86A2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813404" y="5855685"/>
            <a:ext cx="3378594" cy="1002316"/>
          </a:xfrm>
          <a:prstGeom prst="rect">
            <a:avLst/>
          </a:prstGeom>
        </p:spPr>
      </p:pic>
      <p:pic>
        <p:nvPicPr>
          <p:cNvPr id="8" name="Picture 7" descr="Wakefield District Health &amp; Care Partnership logo">
            <a:extLst>
              <a:ext uri="{FF2B5EF4-FFF2-40B4-BE49-F238E27FC236}">
                <a16:creationId xmlns:a16="http://schemas.microsoft.com/office/drawing/2014/main" id="{E904911B-3265-4D15-9517-D8B2F45C1019}"/>
              </a:ext>
            </a:extLst>
          </p:cNvPr>
          <p:cNvPicPr>
            <a:picLocks noChangeAspect="1"/>
          </p:cNvPicPr>
          <p:nvPr userDrawn="1"/>
        </p:nvPicPr>
        <p:blipFill>
          <a:blip r:embed="rId3"/>
          <a:stretch>
            <a:fillRect/>
          </a:stretch>
        </p:blipFill>
        <p:spPr>
          <a:xfrm>
            <a:off x="548638" y="6102898"/>
            <a:ext cx="2159393" cy="558046"/>
          </a:xfrm>
          <a:prstGeom prst="rect">
            <a:avLst/>
          </a:prstGeom>
        </p:spPr>
      </p:pic>
    </p:spTree>
    <p:extLst>
      <p:ext uri="{BB962C8B-B14F-4D97-AF65-F5344CB8AC3E}">
        <p14:creationId xmlns:p14="http://schemas.microsoft.com/office/powerpoint/2010/main" val="17284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5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D3EEE2-4247-5943-8406-F7263E06E900}"/>
              </a:ext>
            </a:extLst>
          </p:cNvPr>
          <p:cNvSpPr>
            <a:spLocks noGrp="1"/>
          </p:cNvSpPr>
          <p:nvPr>
            <p:ph idx="1"/>
          </p:nvPr>
        </p:nvSpPr>
        <p:spPr>
          <a:xfrm>
            <a:off x="548638" y="1687778"/>
            <a:ext cx="7663377" cy="4309603"/>
          </a:xfrm>
        </p:spPr>
        <p:txBody>
          <a:bodyPr lIns="0" tIns="457200" rIns="0" bIns="27432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8" name="Picture 27">
            <a:extLst>
              <a:ext uri="{FF2B5EF4-FFF2-40B4-BE49-F238E27FC236}">
                <a16:creationId xmlns:a16="http://schemas.microsoft.com/office/drawing/2014/main" id="{38CD20EF-B589-0348-B823-915F84AAD7B2}"/>
              </a:ext>
            </a:extLst>
          </p:cNvPr>
          <p:cNvPicPr>
            <a:picLocks noChangeAspect="1"/>
          </p:cNvPicPr>
          <p:nvPr userDrawn="1"/>
        </p:nvPicPr>
        <p:blipFill>
          <a:blip r:embed="rId2"/>
          <a:srcRect/>
          <a:stretch/>
        </p:blipFill>
        <p:spPr>
          <a:xfrm flipH="1">
            <a:off x="8362880" y="3024553"/>
            <a:ext cx="3833447" cy="3833447"/>
          </a:xfrm>
          <a:prstGeom prst="rect">
            <a:avLst/>
          </a:prstGeom>
        </p:spPr>
      </p:pic>
      <p:cxnSp>
        <p:nvCxnSpPr>
          <p:cNvPr id="12" name="Straight Connector 11">
            <a:extLst>
              <a:ext uri="{FF2B5EF4-FFF2-40B4-BE49-F238E27FC236}">
                <a16:creationId xmlns:a16="http://schemas.microsoft.com/office/drawing/2014/main" id="{4DC15B1A-ABB3-5D47-B8BF-F1119B3CD8C7}"/>
              </a:ext>
            </a:extLst>
          </p:cNvPr>
          <p:cNvCxnSpPr>
            <a:cxnSpLocks/>
          </p:cNvCxnSpPr>
          <p:nvPr userDrawn="1"/>
        </p:nvCxnSpPr>
        <p:spPr>
          <a:xfrm>
            <a:off x="548640" y="1687778"/>
            <a:ext cx="11094718" cy="0"/>
          </a:xfrm>
          <a:prstGeom prst="line">
            <a:avLst/>
          </a:prstGeom>
          <a:ln w="19050">
            <a:solidFill>
              <a:srgbClr val="0072CE"/>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4F81553-2114-154E-8098-B3EE66C18175}"/>
              </a:ext>
            </a:extLst>
          </p:cNvPr>
          <p:cNvSpPr>
            <a:spLocks noGrp="1"/>
          </p:cNvSpPr>
          <p:nvPr>
            <p:ph type="title"/>
          </p:nvPr>
        </p:nvSpPr>
        <p:spPr>
          <a:xfrm>
            <a:off x="1" y="548640"/>
            <a:ext cx="11643357" cy="1124040"/>
          </a:xfrm>
        </p:spPr>
        <p:txBody>
          <a:bodyPr lIns="548640" tIns="0" rIns="0" bIns="274320" anchor="b" anchorCtr="0">
            <a:noAutofit/>
          </a:bodyPr>
          <a:lstStyle>
            <a:lvl1pPr>
              <a:defRPr sz="2800">
                <a:solidFill>
                  <a:srgbClr val="330072"/>
                </a:solidFill>
              </a:defRPr>
            </a:lvl1pPr>
          </a:lstStyle>
          <a:p>
            <a:r>
              <a:rPr lang="en-US" dirty="0"/>
              <a:t>Click to edit Master title style</a:t>
            </a:r>
          </a:p>
        </p:txBody>
      </p:sp>
      <p:pic>
        <p:nvPicPr>
          <p:cNvPr id="8" name="Picture 7" descr="Wakefield District Health &amp; Care Partnership logo">
            <a:extLst>
              <a:ext uri="{FF2B5EF4-FFF2-40B4-BE49-F238E27FC236}">
                <a16:creationId xmlns:a16="http://schemas.microsoft.com/office/drawing/2014/main" id="{C68AA07E-187C-44FD-A457-993102773AE7}"/>
              </a:ext>
            </a:extLst>
          </p:cNvPr>
          <p:cNvPicPr>
            <a:picLocks noChangeAspect="1"/>
          </p:cNvPicPr>
          <p:nvPr userDrawn="1"/>
        </p:nvPicPr>
        <p:blipFill>
          <a:blip r:embed="rId3"/>
          <a:stretch>
            <a:fillRect/>
          </a:stretch>
        </p:blipFill>
        <p:spPr>
          <a:xfrm>
            <a:off x="548638" y="6102898"/>
            <a:ext cx="2159393" cy="558046"/>
          </a:xfrm>
          <a:prstGeom prst="rect">
            <a:avLst/>
          </a:prstGeom>
        </p:spPr>
      </p:pic>
    </p:spTree>
    <p:extLst>
      <p:ext uri="{BB962C8B-B14F-4D97-AF65-F5344CB8AC3E}">
        <p14:creationId xmlns:p14="http://schemas.microsoft.com/office/powerpoint/2010/main" val="2580571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5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D3EEE2-4247-5943-8406-F7263E06E900}"/>
              </a:ext>
            </a:extLst>
          </p:cNvPr>
          <p:cNvSpPr>
            <a:spLocks noGrp="1"/>
          </p:cNvSpPr>
          <p:nvPr>
            <p:ph idx="1"/>
          </p:nvPr>
        </p:nvSpPr>
        <p:spPr>
          <a:xfrm>
            <a:off x="548640" y="1672680"/>
            <a:ext cx="7628206" cy="4324707"/>
          </a:xfrm>
        </p:spPr>
        <p:txBody>
          <a:bodyPr lIns="0" tIns="457200" rIns="0" bIns="27432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8" name="Picture 27">
            <a:extLst>
              <a:ext uri="{FF2B5EF4-FFF2-40B4-BE49-F238E27FC236}">
                <a16:creationId xmlns:a16="http://schemas.microsoft.com/office/drawing/2014/main" id="{38CD20EF-B589-0348-B823-915F84AAD7B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flipH="1">
            <a:off x="8362880" y="3024553"/>
            <a:ext cx="3833447" cy="3833447"/>
          </a:xfrm>
          <a:prstGeom prst="rect">
            <a:avLst/>
          </a:prstGeom>
        </p:spPr>
      </p:pic>
      <p:cxnSp>
        <p:nvCxnSpPr>
          <p:cNvPr id="9" name="Straight Connector 8">
            <a:extLst>
              <a:ext uri="{FF2B5EF4-FFF2-40B4-BE49-F238E27FC236}">
                <a16:creationId xmlns:a16="http://schemas.microsoft.com/office/drawing/2014/main" id="{DD79983E-1AA4-2249-9C06-9AD3D268967C}"/>
              </a:ext>
            </a:extLst>
          </p:cNvPr>
          <p:cNvCxnSpPr>
            <a:cxnSpLocks/>
          </p:cNvCxnSpPr>
          <p:nvPr userDrawn="1"/>
        </p:nvCxnSpPr>
        <p:spPr>
          <a:xfrm>
            <a:off x="548640" y="1687778"/>
            <a:ext cx="11094718" cy="0"/>
          </a:xfrm>
          <a:prstGeom prst="line">
            <a:avLst/>
          </a:prstGeom>
          <a:ln w="19050">
            <a:solidFill>
              <a:srgbClr val="0072CE"/>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C27714A0-66BA-0C48-975F-D4878D24EDED}"/>
              </a:ext>
            </a:extLst>
          </p:cNvPr>
          <p:cNvSpPr>
            <a:spLocks noGrp="1"/>
          </p:cNvSpPr>
          <p:nvPr>
            <p:ph type="title"/>
          </p:nvPr>
        </p:nvSpPr>
        <p:spPr>
          <a:xfrm>
            <a:off x="1" y="548640"/>
            <a:ext cx="11643357" cy="1124040"/>
          </a:xfrm>
        </p:spPr>
        <p:txBody>
          <a:bodyPr lIns="548640" tIns="0" rIns="0" bIns="274320" anchor="b" anchorCtr="0">
            <a:noAutofit/>
          </a:bodyPr>
          <a:lstStyle>
            <a:lvl1pPr>
              <a:defRPr sz="2800">
                <a:solidFill>
                  <a:srgbClr val="330072"/>
                </a:solidFill>
              </a:defRPr>
            </a:lvl1pPr>
          </a:lstStyle>
          <a:p>
            <a:r>
              <a:rPr lang="en-US" dirty="0"/>
              <a:t>Click to edit Master title style</a:t>
            </a:r>
          </a:p>
        </p:txBody>
      </p:sp>
      <p:pic>
        <p:nvPicPr>
          <p:cNvPr id="8" name="Picture 7" descr="Wakefield District Health &amp; Care Partnership logo">
            <a:extLst>
              <a:ext uri="{FF2B5EF4-FFF2-40B4-BE49-F238E27FC236}">
                <a16:creationId xmlns:a16="http://schemas.microsoft.com/office/drawing/2014/main" id="{6CEA4EE8-F39B-4B03-AF0A-0D4012F85D0B}"/>
              </a:ext>
            </a:extLst>
          </p:cNvPr>
          <p:cNvPicPr>
            <a:picLocks noChangeAspect="1"/>
          </p:cNvPicPr>
          <p:nvPr userDrawn="1"/>
        </p:nvPicPr>
        <p:blipFill>
          <a:blip r:embed="rId3"/>
          <a:stretch>
            <a:fillRect/>
          </a:stretch>
        </p:blipFill>
        <p:spPr>
          <a:xfrm>
            <a:off x="548638" y="6102898"/>
            <a:ext cx="2159393" cy="558046"/>
          </a:xfrm>
          <a:prstGeom prst="rect">
            <a:avLst/>
          </a:prstGeom>
        </p:spPr>
      </p:pic>
    </p:spTree>
    <p:extLst>
      <p:ext uri="{BB962C8B-B14F-4D97-AF65-F5344CB8AC3E}">
        <p14:creationId xmlns:p14="http://schemas.microsoft.com/office/powerpoint/2010/main" val="2464612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5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D3EEE2-4247-5943-8406-F7263E06E900}"/>
              </a:ext>
            </a:extLst>
          </p:cNvPr>
          <p:cNvSpPr>
            <a:spLocks noGrp="1"/>
          </p:cNvSpPr>
          <p:nvPr>
            <p:ph idx="1"/>
          </p:nvPr>
        </p:nvSpPr>
        <p:spPr>
          <a:xfrm>
            <a:off x="548640" y="1672680"/>
            <a:ext cx="7610622" cy="4309601"/>
          </a:xfrm>
        </p:spPr>
        <p:txBody>
          <a:bodyPr lIns="0" tIns="457200" rIns="0" bIns="27432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8" name="Picture 27">
            <a:extLst>
              <a:ext uri="{FF2B5EF4-FFF2-40B4-BE49-F238E27FC236}">
                <a16:creationId xmlns:a16="http://schemas.microsoft.com/office/drawing/2014/main" id="{38CD20EF-B589-0348-B823-915F84AAD7B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flipH="1">
            <a:off x="8362880" y="3024553"/>
            <a:ext cx="3833447" cy="3833447"/>
          </a:xfrm>
          <a:prstGeom prst="rect">
            <a:avLst/>
          </a:prstGeom>
        </p:spPr>
      </p:pic>
      <p:cxnSp>
        <p:nvCxnSpPr>
          <p:cNvPr id="9" name="Straight Connector 8">
            <a:extLst>
              <a:ext uri="{FF2B5EF4-FFF2-40B4-BE49-F238E27FC236}">
                <a16:creationId xmlns:a16="http://schemas.microsoft.com/office/drawing/2014/main" id="{EBDCFBBB-845E-C040-A891-805D8A4C7367}"/>
              </a:ext>
            </a:extLst>
          </p:cNvPr>
          <p:cNvCxnSpPr>
            <a:cxnSpLocks/>
          </p:cNvCxnSpPr>
          <p:nvPr userDrawn="1"/>
        </p:nvCxnSpPr>
        <p:spPr>
          <a:xfrm>
            <a:off x="548640" y="1687778"/>
            <a:ext cx="11094718" cy="0"/>
          </a:xfrm>
          <a:prstGeom prst="line">
            <a:avLst/>
          </a:prstGeom>
          <a:ln w="19050">
            <a:solidFill>
              <a:srgbClr val="0072CE"/>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757AF5FF-3AC2-E64B-A052-BCE1E8FB8798}"/>
              </a:ext>
            </a:extLst>
          </p:cNvPr>
          <p:cNvSpPr>
            <a:spLocks noGrp="1"/>
          </p:cNvSpPr>
          <p:nvPr>
            <p:ph type="title"/>
          </p:nvPr>
        </p:nvSpPr>
        <p:spPr>
          <a:xfrm>
            <a:off x="1" y="548640"/>
            <a:ext cx="11643357" cy="1124040"/>
          </a:xfrm>
        </p:spPr>
        <p:txBody>
          <a:bodyPr lIns="548640" tIns="0" rIns="0" bIns="274320" anchor="b" anchorCtr="0">
            <a:noAutofit/>
          </a:bodyPr>
          <a:lstStyle>
            <a:lvl1pPr>
              <a:defRPr sz="2800">
                <a:solidFill>
                  <a:srgbClr val="330072"/>
                </a:solidFill>
              </a:defRPr>
            </a:lvl1pPr>
          </a:lstStyle>
          <a:p>
            <a:r>
              <a:rPr lang="en-US" dirty="0"/>
              <a:t>Click to edit Master title style</a:t>
            </a:r>
          </a:p>
        </p:txBody>
      </p:sp>
      <p:pic>
        <p:nvPicPr>
          <p:cNvPr id="8" name="Picture 7" descr="Wakefield District Health &amp; Care Partnership logo">
            <a:extLst>
              <a:ext uri="{FF2B5EF4-FFF2-40B4-BE49-F238E27FC236}">
                <a16:creationId xmlns:a16="http://schemas.microsoft.com/office/drawing/2014/main" id="{C2243302-9E1E-4353-B93D-DD57C3C40B01}"/>
              </a:ext>
            </a:extLst>
          </p:cNvPr>
          <p:cNvPicPr>
            <a:picLocks noChangeAspect="1"/>
          </p:cNvPicPr>
          <p:nvPr userDrawn="1"/>
        </p:nvPicPr>
        <p:blipFill>
          <a:blip r:embed="rId3"/>
          <a:stretch>
            <a:fillRect/>
          </a:stretch>
        </p:blipFill>
        <p:spPr>
          <a:xfrm>
            <a:off x="548638" y="6102898"/>
            <a:ext cx="2159393" cy="558046"/>
          </a:xfrm>
          <a:prstGeom prst="rect">
            <a:avLst/>
          </a:prstGeom>
        </p:spPr>
      </p:pic>
    </p:spTree>
    <p:extLst>
      <p:ext uri="{BB962C8B-B14F-4D97-AF65-F5344CB8AC3E}">
        <p14:creationId xmlns:p14="http://schemas.microsoft.com/office/powerpoint/2010/main" val="4633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6.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6BB334-414C-C548-BD95-E70D7AA2EA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9BAF3FF-C01A-8045-86D3-61311B82B4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0FBBF2-6CCA-BF4F-A400-E14346FB75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93D23-2D51-124C-B6BF-CE7898C5F419}" type="datetimeFigureOut">
              <a:rPr lang="en-US" smtClean="0"/>
              <a:t>7/19/2022</a:t>
            </a:fld>
            <a:endParaRPr lang="en-US"/>
          </a:p>
        </p:txBody>
      </p:sp>
      <p:sp>
        <p:nvSpPr>
          <p:cNvPr id="5" name="Footer Placeholder 4">
            <a:extLst>
              <a:ext uri="{FF2B5EF4-FFF2-40B4-BE49-F238E27FC236}">
                <a16:creationId xmlns:a16="http://schemas.microsoft.com/office/drawing/2014/main" id="{2D493BF6-4253-A94D-B30B-C45308D0E2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AC151F-16D2-6640-AA3C-11613382D0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CDDBC-D35A-AF45-A261-A6A21B27D441}" type="slidenum">
              <a:rPr lang="en-US" smtClean="0"/>
              <a:t>‹#›</a:t>
            </a:fld>
            <a:endParaRPr lang="en-US"/>
          </a:p>
        </p:txBody>
      </p:sp>
    </p:spTree>
    <p:extLst>
      <p:ext uri="{BB962C8B-B14F-4D97-AF65-F5344CB8AC3E}">
        <p14:creationId xmlns:p14="http://schemas.microsoft.com/office/powerpoint/2010/main" val="561599060"/>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0" r:id="rId3"/>
    <p:sldLayoutId id="2147483662" r:id="rId4"/>
    <p:sldLayoutId id="2147483682" r:id="rId5"/>
    <p:sldLayoutId id="2147483653" r:id="rId6"/>
    <p:sldLayoutId id="2147483650" r:id="rId7"/>
    <p:sldLayoutId id="2147483675" r:id="rId8"/>
    <p:sldLayoutId id="2147483676" r:id="rId9"/>
    <p:sldLayoutId id="2147483677" r:id="rId10"/>
    <p:sldLayoutId id="2147483678" r:id="rId11"/>
    <p:sldLayoutId id="2147483679" r:id="rId12"/>
    <p:sldLayoutId id="2147483681" r:id="rId13"/>
    <p:sldLayoutId id="2147483680" r:id="rId14"/>
    <p:sldLayoutId id="2147483695" r:id="rId15"/>
  </p:sldLayoutIdLst>
  <p:txStyles>
    <p:titleStyle>
      <a:lvl1pPr algn="l" defTabSz="914400" rtl="0" eaLnBrk="1" latinLnBrk="0" hangingPunct="1">
        <a:lnSpc>
          <a:spcPct val="100000"/>
        </a:lnSpc>
        <a:spcBef>
          <a:spcPct val="0"/>
        </a:spcBef>
        <a:buNone/>
        <a:defRPr sz="4400" b="1" kern="1200">
          <a:solidFill>
            <a:srgbClr val="33007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Tx/>
        <a:buBlip>
          <a:blip r:embed="rId17"/>
        </a:buBlip>
        <a:defRPr sz="240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800100" indent="-342900" algn="l" defTabSz="914400" rtl="0" eaLnBrk="1" latinLnBrk="0" hangingPunct="1">
        <a:lnSpc>
          <a:spcPct val="90000"/>
        </a:lnSpc>
        <a:spcBef>
          <a:spcPts val="500"/>
        </a:spcBef>
        <a:buFont typeface="Arial" panose="020B0604020202020204" pitchFamily="34" charset="0"/>
        <a:buChar char="•"/>
        <a:defRPr sz="2200" kern="1200">
          <a:solidFill>
            <a:srgbClr val="006747"/>
          </a:solidFill>
          <a:latin typeface="Arial" panose="020B0604020202020204" pitchFamily="34" charset="0"/>
          <a:ea typeface="Verdana" panose="020B0604030504040204" pitchFamily="34" charset="0"/>
          <a:cs typeface="Arial" panose="020B0604020202020204" pitchFamily="34" charset="0"/>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Arial" panose="020B0604020202020204" pitchFamily="34" charset="0"/>
          <a:ea typeface="Verdana" panose="020B0604030504040204" pitchFamily="34" charset="0"/>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rgbClr val="0072CE"/>
          </a:solidFill>
          <a:latin typeface="Arial" panose="020B0604020202020204" pitchFamily="34" charset="0"/>
          <a:ea typeface="Verdana" panose="020B0604030504040204" pitchFamily="34" charset="0"/>
          <a:cs typeface="Arial" panose="020B0604020202020204" pitchFamily="34" charset="0"/>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60C66-9CF7-B949-8F18-1E8516E2D3F0}" type="datetimeFigureOut">
              <a:rPr lang="en-US" smtClean="0"/>
              <a:t>7/19/2022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84B2A-9734-354C-B404-0D7A494FA9D5}" type="slidenum">
              <a:rPr lang="en-US" smtClean="0"/>
              <a:t>‹#›</a:t>
            </a:fld>
            <a:endParaRPr lang="en-US" dirty="0"/>
          </a:p>
        </p:txBody>
      </p:sp>
      <p:pic>
        <p:nvPicPr>
          <p:cNvPr id="9" name="Picture 8" descr="Powerpoint presentation template 2017.ai"/>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4667" y="0"/>
            <a:ext cx="12011456" cy="6858000"/>
          </a:xfrm>
          <a:prstGeom prst="rect">
            <a:avLst/>
          </a:prstGeom>
        </p:spPr>
      </p:pic>
    </p:spTree>
    <p:extLst>
      <p:ext uri="{BB962C8B-B14F-4D97-AF65-F5344CB8AC3E}">
        <p14:creationId xmlns:p14="http://schemas.microsoft.com/office/powerpoint/2010/main" val="193066551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457200" rtl="0" eaLnBrk="1" latinLnBrk="0" hangingPunct="1">
        <a:spcBef>
          <a:spcPct val="0"/>
        </a:spcBef>
        <a:buNone/>
        <a:defRPr sz="4400" kern="1200">
          <a:solidFill>
            <a:srgbClr val="44C8F5"/>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2.png"/><Relationship Id="rId7"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s://www.england.nhs.uk/about/equality/equality-hub/national-healthcare-inequalities-improvement-programme/core20plus5"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wypartnership.co.uk/get-involved/involvement-framework"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5B8AD-AB49-A74D-9C85-EC73A2CFD2DC}"/>
              </a:ext>
            </a:extLst>
          </p:cNvPr>
          <p:cNvSpPr>
            <a:spLocks noGrp="1"/>
          </p:cNvSpPr>
          <p:nvPr>
            <p:ph type="ctrTitle"/>
          </p:nvPr>
        </p:nvSpPr>
        <p:spPr/>
        <p:txBody>
          <a:bodyPr/>
          <a:lstStyle/>
          <a:p>
            <a:r>
              <a:rPr lang="en-US" dirty="0"/>
              <a:t>OUR PLAN 2022/23</a:t>
            </a:r>
          </a:p>
        </p:txBody>
      </p:sp>
      <p:sp>
        <p:nvSpPr>
          <p:cNvPr id="5" name="Text Placeholder 4">
            <a:extLst>
              <a:ext uri="{FF2B5EF4-FFF2-40B4-BE49-F238E27FC236}">
                <a16:creationId xmlns:a16="http://schemas.microsoft.com/office/drawing/2014/main" id="{666B985E-8E13-794A-B7A9-5635315E22A5}"/>
              </a:ext>
            </a:extLst>
          </p:cNvPr>
          <p:cNvSpPr>
            <a:spLocks noGrp="1"/>
          </p:cNvSpPr>
          <p:nvPr>
            <p:ph type="body" sz="quarter" idx="11"/>
          </p:nvPr>
        </p:nvSpPr>
        <p:spPr/>
        <p:txBody>
          <a:bodyPr/>
          <a:lstStyle/>
          <a:p>
            <a:r>
              <a:rPr lang="en-US" dirty="0"/>
              <a:t>July 2022</a:t>
            </a:r>
          </a:p>
        </p:txBody>
      </p:sp>
      <p:sp>
        <p:nvSpPr>
          <p:cNvPr id="4" name="Text Box 3">
            <a:extLst>
              <a:ext uri="{FF2B5EF4-FFF2-40B4-BE49-F238E27FC236}">
                <a16:creationId xmlns:a16="http://schemas.microsoft.com/office/drawing/2014/main" id="{AE36DCF0-0026-47E0-9CAA-64D73F4119EA}"/>
              </a:ext>
            </a:extLst>
          </p:cNvPr>
          <p:cNvSpPr txBox="1"/>
          <p:nvPr/>
        </p:nvSpPr>
        <p:spPr>
          <a:xfrm>
            <a:off x="10994727" y="257680"/>
            <a:ext cx="1082040" cy="2590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60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Agenda item 10</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8646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DC4B1B-C353-4030-B2E3-6F93B5092091}"/>
              </a:ext>
            </a:extLst>
          </p:cNvPr>
          <p:cNvSpPr>
            <a:spLocks noGrp="1"/>
          </p:cNvSpPr>
          <p:nvPr>
            <p:ph type="title"/>
          </p:nvPr>
        </p:nvSpPr>
        <p:spPr/>
        <p:txBody>
          <a:bodyPr/>
          <a:lstStyle/>
          <a:p>
            <a:r>
              <a:rPr lang="en-GB" dirty="0"/>
              <a:t>West Yorkshire Health and Care Partnership– 10 Big Ambitions</a:t>
            </a:r>
          </a:p>
        </p:txBody>
      </p:sp>
      <p:sp>
        <p:nvSpPr>
          <p:cNvPr id="5" name="Content Placeholder 4">
            <a:extLst>
              <a:ext uri="{FF2B5EF4-FFF2-40B4-BE49-F238E27FC236}">
                <a16:creationId xmlns:a16="http://schemas.microsoft.com/office/drawing/2014/main" id="{D4A64811-8189-4148-AD8D-289BE05C08AC}"/>
              </a:ext>
            </a:extLst>
          </p:cNvPr>
          <p:cNvSpPr>
            <a:spLocks noGrp="1"/>
          </p:cNvSpPr>
          <p:nvPr>
            <p:ph idx="1"/>
          </p:nvPr>
        </p:nvSpPr>
        <p:spPr>
          <a:xfrm>
            <a:off x="548639" y="1311124"/>
            <a:ext cx="11094719" cy="4235751"/>
          </a:xfrm>
        </p:spPr>
        <p:txBody>
          <a:bodyPr>
            <a:noAutofit/>
          </a:bodyPr>
          <a:lstStyle/>
          <a:p>
            <a:pPr algn="just"/>
            <a:r>
              <a:rPr lang="en-GB" sz="1400" dirty="0">
                <a:effectLst/>
                <a:latin typeface="Calibri" panose="020F0502020204030204" pitchFamily="34" charset="0"/>
                <a:ea typeface="Calibri" panose="020F0502020204030204" pitchFamily="34" charset="0"/>
              </a:rPr>
              <a:t>The </a:t>
            </a:r>
            <a:r>
              <a:rPr lang="en-GB" sz="1400" dirty="0">
                <a:latin typeface="Calibri" panose="020F0502020204030204" pitchFamily="34" charset="0"/>
                <a:ea typeface="Calibri" panose="020F0502020204030204" pitchFamily="34" charset="0"/>
              </a:rPr>
              <a:t>West Yorkshire Health and Care Partnership </a:t>
            </a:r>
            <a:r>
              <a:rPr lang="en-GB" sz="1400" dirty="0">
                <a:effectLst/>
                <a:latin typeface="Calibri" panose="020F0502020204030204" pitchFamily="34" charset="0"/>
                <a:ea typeface="Calibri" panose="020F0502020204030204" pitchFamily="34" charset="0"/>
              </a:rPr>
              <a:t>has a Five Year Plan that includes </a:t>
            </a:r>
            <a:r>
              <a:rPr lang="en-GB" sz="1400" b="1" dirty="0">
                <a:effectLst/>
                <a:latin typeface="Calibri" panose="020F0502020204030204" pitchFamily="34" charset="0"/>
                <a:ea typeface="Times New Roman" panose="02020603050405020304" pitchFamily="18" charset="0"/>
              </a:rPr>
              <a:t>10 </a:t>
            </a:r>
            <a:r>
              <a:rPr lang="en-GB" sz="1400" b="1" dirty="0">
                <a:solidFill>
                  <a:srgbClr val="000000"/>
                </a:solidFill>
                <a:effectLst/>
                <a:latin typeface="Calibri" panose="020F0502020204030204" pitchFamily="34" charset="0"/>
                <a:ea typeface="Times New Roman" panose="02020603050405020304" pitchFamily="18" charset="0"/>
              </a:rPr>
              <a:t>big ambitions</a:t>
            </a:r>
            <a:r>
              <a:rPr lang="en-GB" sz="1400" dirty="0">
                <a:solidFill>
                  <a:srgbClr val="000000"/>
                </a:solidFill>
                <a:effectLst/>
                <a:latin typeface="Calibri" panose="020F0502020204030204" pitchFamily="34" charset="0"/>
                <a:ea typeface="Times New Roman" panose="02020603050405020304" pitchFamily="18" charset="0"/>
              </a:rPr>
              <a:t>:</a:t>
            </a:r>
            <a:endParaRPr lang="en-GB" sz="1400" dirty="0">
              <a:effectLst/>
              <a:latin typeface="Times New Roman" panose="02020603050405020304" pitchFamily="18" charset="0"/>
              <a:ea typeface="Calibri" panose="020F0502020204030204" pitchFamily="34" charset="0"/>
            </a:endParaRPr>
          </a:p>
          <a:p>
            <a:pPr marL="342900" lvl="0" indent="-342900" algn="just">
              <a:spcBef>
                <a:spcPts val="600"/>
              </a:spcBef>
              <a:spcAft>
                <a:spcPts val="600"/>
              </a:spcAft>
              <a:buFont typeface="+mj-lt"/>
              <a:buAutoNum type="arabicPeriod"/>
            </a:pPr>
            <a:r>
              <a:rPr lang="en-GB" sz="1200" dirty="0">
                <a:solidFill>
                  <a:srgbClr val="000000"/>
                </a:solidFill>
                <a:effectLst/>
                <a:latin typeface="Calibri" panose="020F0502020204030204" pitchFamily="34" charset="0"/>
                <a:ea typeface="Times New Roman" panose="02020603050405020304" pitchFamily="18" charset="0"/>
              </a:rPr>
              <a:t>We will increase the years of life that people live in good health in West Yorkshire compared to the rest of England. We will reduce the gap in life expectancy by 5% (six months of life for men and five months of life for women) between the people living in our most deprived communities compared with the least deprived communities by 2024.</a:t>
            </a:r>
            <a:endParaRPr lang="en-GB" sz="1200" dirty="0">
              <a:effectLst/>
              <a:latin typeface="Times New Roman" panose="02020603050405020304" pitchFamily="18" charset="0"/>
              <a:ea typeface="Calibri" panose="020F0502020204030204" pitchFamily="34" charset="0"/>
            </a:endParaRPr>
          </a:p>
          <a:p>
            <a:pPr marL="342900" lvl="0" indent="-342900" algn="just">
              <a:spcBef>
                <a:spcPts val="600"/>
              </a:spcBef>
              <a:spcAft>
                <a:spcPts val="600"/>
              </a:spcAft>
              <a:buFont typeface="+mj-lt"/>
              <a:buAutoNum type="arabicPeriod"/>
            </a:pPr>
            <a:r>
              <a:rPr lang="en-GB" sz="1200" dirty="0">
                <a:solidFill>
                  <a:srgbClr val="000000"/>
                </a:solidFill>
                <a:effectLst/>
                <a:latin typeface="Calibri" panose="020F0502020204030204" pitchFamily="34" charset="0"/>
                <a:ea typeface="Times New Roman" panose="02020603050405020304" pitchFamily="18" charset="0"/>
              </a:rPr>
              <a:t>We will achieve a 10% reduction in the gap in life expectancy between people with mental health conditions, learning disabilities and/or autism and the rest of the population by 2024 (</a:t>
            </a:r>
            <a:r>
              <a:rPr lang="en-GB" sz="1200" dirty="0" err="1">
                <a:solidFill>
                  <a:srgbClr val="000000"/>
                </a:solidFill>
                <a:effectLst/>
                <a:latin typeface="Calibri" panose="020F0502020204030204" pitchFamily="34" charset="0"/>
                <a:ea typeface="Times New Roman" panose="02020603050405020304" pitchFamily="18" charset="0"/>
              </a:rPr>
              <a:t>approx</a:t>
            </a:r>
            <a:r>
              <a:rPr lang="en-GB" sz="1200" dirty="0">
                <a:solidFill>
                  <a:srgbClr val="000000"/>
                </a:solidFill>
                <a:effectLst/>
                <a:latin typeface="Calibri" panose="020F0502020204030204" pitchFamily="34" charset="0"/>
                <a:ea typeface="Times New Roman" panose="02020603050405020304" pitchFamily="18" charset="0"/>
              </a:rPr>
              <a:t> 220,000 people). In doing this we will focus on early support for children and young people.</a:t>
            </a:r>
            <a:endParaRPr lang="en-GB" sz="1200" dirty="0">
              <a:effectLst/>
              <a:latin typeface="Times New Roman" panose="02020603050405020304" pitchFamily="18" charset="0"/>
              <a:ea typeface="Calibri" panose="020F0502020204030204" pitchFamily="34" charset="0"/>
            </a:endParaRPr>
          </a:p>
          <a:p>
            <a:pPr marL="342900" lvl="0" indent="-342900" algn="just">
              <a:spcBef>
                <a:spcPts val="600"/>
              </a:spcBef>
              <a:spcAft>
                <a:spcPts val="600"/>
              </a:spcAft>
              <a:buFont typeface="+mj-lt"/>
              <a:buAutoNum type="arabicPeriod"/>
            </a:pPr>
            <a:r>
              <a:rPr lang="en-GB" sz="1200" dirty="0">
                <a:solidFill>
                  <a:srgbClr val="000000"/>
                </a:solidFill>
                <a:effectLst/>
                <a:latin typeface="Calibri" panose="020F0502020204030204" pitchFamily="34" charset="0"/>
                <a:ea typeface="Times New Roman" panose="02020603050405020304" pitchFamily="18" charset="0"/>
              </a:rPr>
              <a:t>We will address the health inequality gap for children living in households with the lowest incomes. This will be central for our approach to improving outcomes by 2024. This will include halting the trend in childhood obesity, including those children living in poverty.</a:t>
            </a:r>
            <a:endParaRPr lang="en-GB" sz="1200" dirty="0">
              <a:effectLst/>
              <a:latin typeface="Times New Roman" panose="02020603050405020304" pitchFamily="18" charset="0"/>
              <a:ea typeface="Calibri" panose="020F0502020204030204" pitchFamily="34" charset="0"/>
            </a:endParaRPr>
          </a:p>
          <a:p>
            <a:pPr marL="342900" lvl="0" indent="-342900" algn="just">
              <a:spcBef>
                <a:spcPts val="600"/>
              </a:spcBef>
              <a:spcAft>
                <a:spcPts val="600"/>
              </a:spcAft>
              <a:buFont typeface="+mj-lt"/>
              <a:buAutoNum type="arabicPeriod"/>
            </a:pPr>
            <a:r>
              <a:rPr lang="en-GB" sz="1200" dirty="0">
                <a:solidFill>
                  <a:srgbClr val="000000"/>
                </a:solidFill>
                <a:effectLst/>
                <a:latin typeface="Calibri" panose="020F0502020204030204" pitchFamily="34" charset="0"/>
                <a:ea typeface="Times New Roman" panose="02020603050405020304" pitchFamily="18" charset="0"/>
              </a:rPr>
              <a:t>By 2024 we will have increased our early diagnosis rates for cancer, ensuring at least 1,000 more people will have the chance of curative treatment.</a:t>
            </a:r>
            <a:endParaRPr lang="en-GB" sz="1200" dirty="0">
              <a:effectLst/>
              <a:latin typeface="Times New Roman" panose="02020603050405020304" pitchFamily="18" charset="0"/>
              <a:ea typeface="Calibri" panose="020F0502020204030204" pitchFamily="34" charset="0"/>
            </a:endParaRPr>
          </a:p>
          <a:p>
            <a:pPr marL="342900" lvl="0" indent="-342900" algn="just">
              <a:spcBef>
                <a:spcPts val="600"/>
              </a:spcBef>
              <a:spcAft>
                <a:spcPts val="600"/>
              </a:spcAft>
              <a:buFont typeface="+mj-lt"/>
              <a:buAutoNum type="arabicPeriod"/>
            </a:pPr>
            <a:r>
              <a:rPr lang="en-GB" sz="1200" dirty="0">
                <a:solidFill>
                  <a:srgbClr val="000000"/>
                </a:solidFill>
                <a:effectLst/>
                <a:latin typeface="Calibri" panose="020F0502020204030204" pitchFamily="34" charset="0"/>
                <a:ea typeface="Times New Roman" panose="02020603050405020304" pitchFamily="18" charset="0"/>
              </a:rPr>
              <a:t>We will reduce suicide by 10% across West Yorkshire by 2020/21 and achieve a 75% reduction in targeted areas by 2022.</a:t>
            </a:r>
            <a:endParaRPr lang="en-GB" sz="1200" dirty="0">
              <a:effectLst/>
              <a:latin typeface="Times New Roman" panose="02020603050405020304" pitchFamily="18" charset="0"/>
              <a:ea typeface="Calibri" panose="020F0502020204030204" pitchFamily="34" charset="0"/>
            </a:endParaRPr>
          </a:p>
          <a:p>
            <a:pPr marL="342900" lvl="0" indent="-342900" algn="just">
              <a:spcBef>
                <a:spcPts val="600"/>
              </a:spcBef>
              <a:spcAft>
                <a:spcPts val="600"/>
              </a:spcAft>
              <a:buFont typeface="+mj-lt"/>
              <a:buAutoNum type="arabicPeriod"/>
            </a:pPr>
            <a:r>
              <a:rPr lang="en-GB" sz="1200" dirty="0">
                <a:solidFill>
                  <a:srgbClr val="000000"/>
                </a:solidFill>
                <a:effectLst/>
                <a:latin typeface="Calibri" panose="020F0502020204030204" pitchFamily="34" charset="0"/>
                <a:ea typeface="Times New Roman" panose="02020603050405020304" pitchFamily="18" charset="0"/>
              </a:rPr>
              <a:t>We will achieve at least a 10% reduction in anti-microbial resistance infections by 2024 by, for example, reducing antibiotic use by 15%.</a:t>
            </a:r>
            <a:endParaRPr lang="en-GB" sz="1200" dirty="0">
              <a:effectLst/>
              <a:latin typeface="Times New Roman" panose="02020603050405020304" pitchFamily="18" charset="0"/>
              <a:ea typeface="Calibri" panose="020F0502020204030204" pitchFamily="34" charset="0"/>
            </a:endParaRPr>
          </a:p>
          <a:p>
            <a:pPr marL="342900" lvl="0" indent="-342900" algn="just">
              <a:spcBef>
                <a:spcPts val="600"/>
              </a:spcBef>
              <a:spcAft>
                <a:spcPts val="600"/>
              </a:spcAft>
              <a:buFont typeface="+mj-lt"/>
              <a:buAutoNum type="arabicPeriod"/>
            </a:pPr>
            <a:r>
              <a:rPr lang="en-GB" sz="1200" dirty="0">
                <a:solidFill>
                  <a:srgbClr val="000000"/>
                </a:solidFill>
                <a:effectLst/>
                <a:latin typeface="Calibri" panose="020F0502020204030204" pitchFamily="34" charset="0"/>
                <a:ea typeface="Times New Roman" panose="02020603050405020304" pitchFamily="18" charset="0"/>
              </a:rPr>
              <a:t>We will achieve a 50% reduction in stillbirths, neonatal deaths, brain injuries and a reduction in maternal morbidity and mortality by 2025.</a:t>
            </a:r>
            <a:endParaRPr lang="en-GB" sz="1200" dirty="0">
              <a:effectLst/>
              <a:latin typeface="Times New Roman" panose="02020603050405020304" pitchFamily="18" charset="0"/>
              <a:ea typeface="Calibri" panose="020F0502020204030204" pitchFamily="34" charset="0"/>
            </a:endParaRPr>
          </a:p>
          <a:p>
            <a:pPr marL="342900" lvl="0" indent="-342900" algn="just">
              <a:spcBef>
                <a:spcPts val="600"/>
              </a:spcBef>
              <a:spcAft>
                <a:spcPts val="600"/>
              </a:spcAft>
              <a:buFont typeface="+mj-lt"/>
              <a:buAutoNum type="arabicPeriod"/>
            </a:pPr>
            <a:r>
              <a:rPr lang="en-GB" sz="1200" dirty="0">
                <a:solidFill>
                  <a:srgbClr val="000000"/>
                </a:solidFill>
                <a:effectLst/>
                <a:latin typeface="Calibri" panose="020F0502020204030204" pitchFamily="34" charset="0"/>
                <a:ea typeface="Times New Roman" panose="02020603050405020304" pitchFamily="18" charset="0"/>
              </a:rPr>
              <a:t>We will have a more diverse leadership that better reflects the broad range of talent in West Yorkshire, helping to ensure that the poor experiences in the workplace that are particularly high for Black, Asian and Minority Ethnic (BAME) staff will become a thing of the past.</a:t>
            </a:r>
            <a:endParaRPr lang="en-GB" sz="1200" dirty="0">
              <a:effectLst/>
              <a:latin typeface="Times New Roman" panose="02020603050405020304" pitchFamily="18" charset="0"/>
              <a:ea typeface="Calibri" panose="020F0502020204030204" pitchFamily="34" charset="0"/>
            </a:endParaRPr>
          </a:p>
          <a:p>
            <a:pPr marL="342900" lvl="0" indent="-342900" algn="just">
              <a:spcBef>
                <a:spcPts val="600"/>
              </a:spcBef>
              <a:spcAft>
                <a:spcPts val="600"/>
              </a:spcAft>
              <a:buFont typeface="+mj-lt"/>
              <a:buAutoNum type="arabicPeriod"/>
            </a:pPr>
            <a:r>
              <a:rPr lang="en-GB" sz="1200" dirty="0">
                <a:solidFill>
                  <a:srgbClr val="000000"/>
                </a:solidFill>
                <a:effectLst/>
                <a:latin typeface="Calibri" panose="020F0502020204030204" pitchFamily="34" charset="0"/>
                <a:ea typeface="Times New Roman" panose="02020603050405020304" pitchFamily="18" charset="0"/>
              </a:rPr>
              <a:t>We aspire to become a global leader in responding to the climate emergency through increased mitigation, investment and culture change throughout our system.</a:t>
            </a:r>
            <a:endParaRPr lang="en-GB" sz="1200" dirty="0">
              <a:effectLst/>
              <a:latin typeface="Times New Roman" panose="02020603050405020304" pitchFamily="18" charset="0"/>
              <a:ea typeface="Calibri" panose="020F0502020204030204" pitchFamily="34" charset="0"/>
            </a:endParaRPr>
          </a:p>
          <a:p>
            <a:pPr marL="342900" lvl="0" indent="-342900" algn="just">
              <a:spcBef>
                <a:spcPts val="600"/>
              </a:spcBef>
              <a:spcAft>
                <a:spcPts val="600"/>
              </a:spcAft>
              <a:buFont typeface="+mj-lt"/>
              <a:buAutoNum type="arabicPeriod"/>
            </a:pPr>
            <a:r>
              <a:rPr lang="en-GB" sz="1200" dirty="0">
                <a:solidFill>
                  <a:srgbClr val="000000"/>
                </a:solidFill>
                <a:effectLst/>
                <a:latin typeface="Calibri" panose="020F0502020204030204" pitchFamily="34" charset="0"/>
                <a:ea typeface="Times New Roman" panose="02020603050405020304" pitchFamily="18" charset="0"/>
              </a:rPr>
              <a:t>We will strengthen local economic growth by reducing health inequalities and improving skills, increasing productivity and the earning power of people and our region as a whole.  </a:t>
            </a:r>
            <a:endParaRPr lang="en-GB" sz="1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19881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9C7803-47BC-4B9D-B3D4-EFAE57501E13}"/>
              </a:ext>
            </a:extLst>
          </p:cNvPr>
          <p:cNvSpPr>
            <a:spLocks noGrp="1"/>
          </p:cNvSpPr>
          <p:nvPr>
            <p:ph type="title"/>
          </p:nvPr>
        </p:nvSpPr>
        <p:spPr/>
        <p:txBody>
          <a:bodyPr/>
          <a:lstStyle/>
          <a:p>
            <a:r>
              <a:rPr lang="en-GB" dirty="0"/>
              <a:t>Wakefield Health and Wellbeing Strategy</a:t>
            </a:r>
          </a:p>
        </p:txBody>
      </p:sp>
      <p:sp>
        <p:nvSpPr>
          <p:cNvPr id="4" name="Content Placeholder 1">
            <a:extLst>
              <a:ext uri="{FF2B5EF4-FFF2-40B4-BE49-F238E27FC236}">
                <a16:creationId xmlns:a16="http://schemas.microsoft.com/office/drawing/2014/main" id="{577D1090-4D09-4124-88C2-84A336F5F3BF}"/>
              </a:ext>
            </a:extLst>
          </p:cNvPr>
          <p:cNvSpPr txBox="1">
            <a:spLocks/>
          </p:cNvSpPr>
          <p:nvPr/>
        </p:nvSpPr>
        <p:spPr>
          <a:xfrm>
            <a:off x="548642" y="1672680"/>
            <a:ext cx="7728583" cy="4927873"/>
          </a:xfrm>
          <a:prstGeom prst="rect">
            <a:avLst/>
          </a:prstGeom>
        </p:spPr>
        <p:txBody>
          <a:bodyPr vert="horz" lIns="0" tIns="457200" rIns="0" bIns="274320" rtlCol="0">
            <a:normAutofit/>
          </a:bodyPr>
          <a:lstStyle>
            <a:lvl1pPr marL="228600" indent="-228600" algn="l" defTabSz="914400" rtl="0" eaLnBrk="1" latinLnBrk="0" hangingPunct="1">
              <a:lnSpc>
                <a:spcPct val="90000"/>
              </a:lnSpc>
              <a:spcBef>
                <a:spcPts val="1000"/>
              </a:spcBef>
              <a:buFontTx/>
              <a:buBlip>
                <a:blip r:embed="rId3"/>
              </a:buBlip>
              <a:defRPr sz="240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800100" indent="-342900" algn="l" defTabSz="914400" rtl="0" eaLnBrk="1" latinLnBrk="0" hangingPunct="1">
              <a:lnSpc>
                <a:spcPct val="90000"/>
              </a:lnSpc>
              <a:spcBef>
                <a:spcPts val="500"/>
              </a:spcBef>
              <a:buFont typeface="Arial" panose="020B0604020202020204" pitchFamily="34" charset="0"/>
              <a:buChar char="•"/>
              <a:defRPr sz="2200" kern="1200">
                <a:solidFill>
                  <a:srgbClr val="006747"/>
                </a:solidFill>
                <a:latin typeface="Arial" panose="020B0604020202020204" pitchFamily="34" charset="0"/>
                <a:ea typeface="Verdana" panose="020B0604030504040204" pitchFamily="34" charset="0"/>
                <a:cs typeface="Arial" panose="020B0604020202020204" pitchFamily="34" charset="0"/>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Arial" panose="020B0604020202020204" pitchFamily="34" charset="0"/>
                <a:ea typeface="Verdana" panose="020B0604030504040204" pitchFamily="34" charset="0"/>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rgbClr val="0072CE"/>
                </a:solidFill>
                <a:latin typeface="Arial" panose="020B0604020202020204" pitchFamily="34" charset="0"/>
                <a:ea typeface="Verdana" panose="020B0604030504040204" pitchFamily="34" charset="0"/>
                <a:cs typeface="Arial" panose="020B0604020202020204" pitchFamily="34" charset="0"/>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Tx/>
              <a:buNone/>
            </a:pPr>
            <a:endParaRPr lang="en-GB" sz="1800" dirty="0">
              <a:latin typeface="+mn-lt"/>
            </a:endParaRPr>
          </a:p>
          <a:p>
            <a:pPr algn="just">
              <a:spcBef>
                <a:spcPts val="0"/>
              </a:spcBef>
            </a:pPr>
            <a:r>
              <a:rPr lang="en-GB" sz="1800" dirty="0">
                <a:latin typeface="+mn-lt"/>
              </a:rPr>
              <a:t>The work and priorities of </a:t>
            </a:r>
            <a:r>
              <a:rPr lang="en-GB" sz="1800">
                <a:latin typeface="+mn-lt"/>
              </a:rPr>
              <a:t>the WDHCP </a:t>
            </a:r>
            <a:r>
              <a:rPr lang="en-GB" sz="1800" dirty="0">
                <a:latin typeface="+mn-lt"/>
              </a:rPr>
              <a:t>is closely aligned to our local  health and wellbeing strategy, which is led by the Wakefield Health and Wellbeing Board. </a:t>
            </a:r>
          </a:p>
          <a:p>
            <a:pPr marL="0" indent="0" algn="just">
              <a:spcBef>
                <a:spcPts val="0"/>
              </a:spcBef>
              <a:buFontTx/>
              <a:buNone/>
            </a:pPr>
            <a:endParaRPr lang="en-GB" sz="1800" dirty="0">
              <a:latin typeface="Calibri" panose="020F0502020204030204" pitchFamily="34" charset="0"/>
              <a:ea typeface="Calibri" panose="020F0502020204030204" pitchFamily="34" charset="0"/>
            </a:endParaRPr>
          </a:p>
          <a:p>
            <a:pPr algn="just">
              <a:spcBef>
                <a:spcPts val="0"/>
              </a:spcBef>
            </a:pPr>
            <a:r>
              <a:rPr lang="en-GB" sz="1800" dirty="0">
                <a:latin typeface="Calibri" panose="020F0502020204030204" pitchFamily="34" charset="0"/>
                <a:ea typeface="Calibri" panose="020F0502020204030204" pitchFamily="34" charset="0"/>
              </a:rPr>
              <a:t>The Wakefield Health and Wellbeing Board brings together key organisations to oversee the strategy for improving the health and wellbeing of the people in Wakefield, with a focus on </a:t>
            </a:r>
            <a:r>
              <a:rPr lang="en-GB" sz="1800" b="1" dirty="0">
                <a:latin typeface="Calibri" panose="020F0502020204030204" pitchFamily="34" charset="0"/>
                <a:ea typeface="Calibri" panose="020F0502020204030204" pitchFamily="34" charset="0"/>
              </a:rPr>
              <a:t>4 core priorities</a:t>
            </a:r>
            <a:r>
              <a:rPr lang="en-GB" sz="1800" dirty="0">
                <a:latin typeface="Calibri" panose="020F0502020204030204" pitchFamily="34" charset="0"/>
                <a:ea typeface="Calibri" panose="020F0502020204030204" pitchFamily="34" charset="0"/>
              </a:rPr>
              <a:t>: </a:t>
            </a:r>
          </a:p>
          <a:p>
            <a:pPr marL="0" indent="0" algn="just">
              <a:spcBef>
                <a:spcPts val="0"/>
              </a:spcBef>
              <a:buFontTx/>
              <a:buNone/>
            </a:pPr>
            <a:endParaRPr lang="en-GB" sz="1800" dirty="0">
              <a:latin typeface="Times New Roman" panose="02020603050405020304" pitchFamily="18" charset="0"/>
              <a:ea typeface="Calibri" panose="020F0502020204030204" pitchFamily="34" charset="0"/>
            </a:endParaRPr>
          </a:p>
          <a:p>
            <a:pPr marL="914400" lvl="1" algn="just">
              <a:spcBef>
                <a:spcPts val="0"/>
              </a:spcBef>
              <a:buFont typeface="+mj-lt"/>
              <a:buAutoNum type="arabicPeriod"/>
            </a:pPr>
            <a:r>
              <a:rPr lang="en-GB" sz="1800" dirty="0">
                <a:latin typeface="Calibri" panose="020F0502020204030204" pitchFamily="34" charset="0"/>
                <a:ea typeface="Calibri" panose="020F0502020204030204" pitchFamily="34" charset="0"/>
              </a:rPr>
              <a:t>Giving Every Child the Best Start in Life; </a:t>
            </a:r>
            <a:endParaRPr lang="en-GB" sz="1800" dirty="0">
              <a:latin typeface="Times New Roman" panose="02020603050405020304" pitchFamily="18" charset="0"/>
              <a:ea typeface="Calibri" panose="020F0502020204030204" pitchFamily="34" charset="0"/>
            </a:endParaRPr>
          </a:p>
          <a:p>
            <a:pPr marL="914400" lvl="1" algn="just">
              <a:spcBef>
                <a:spcPts val="0"/>
              </a:spcBef>
              <a:buFont typeface="+mj-lt"/>
              <a:buAutoNum type="arabicPeriod"/>
            </a:pPr>
            <a:r>
              <a:rPr lang="en-GB" sz="1800" dirty="0">
                <a:latin typeface="Calibri" panose="020F0502020204030204" pitchFamily="34" charset="0"/>
                <a:ea typeface="Calibri" panose="020F0502020204030204" pitchFamily="34" charset="0"/>
              </a:rPr>
              <a:t>Strengthening the Role and Impact of Ill Health Prevention; </a:t>
            </a:r>
            <a:endParaRPr lang="en-GB" sz="1800" dirty="0">
              <a:latin typeface="Times New Roman" panose="02020603050405020304" pitchFamily="18" charset="0"/>
              <a:ea typeface="Calibri" panose="020F0502020204030204" pitchFamily="34" charset="0"/>
            </a:endParaRPr>
          </a:p>
          <a:p>
            <a:pPr marL="914400" lvl="1" algn="just">
              <a:spcBef>
                <a:spcPts val="0"/>
              </a:spcBef>
              <a:buFont typeface="+mj-lt"/>
              <a:buAutoNum type="arabicPeriod"/>
            </a:pPr>
            <a:r>
              <a:rPr lang="en-GB" sz="1800" dirty="0">
                <a:latin typeface="Calibri" panose="020F0502020204030204" pitchFamily="34" charset="0"/>
                <a:ea typeface="Calibri" panose="020F0502020204030204" pitchFamily="34" charset="0"/>
              </a:rPr>
              <a:t>Creating and Developing Sustainable Places and Communities; and </a:t>
            </a:r>
            <a:endParaRPr lang="en-GB" sz="1800" dirty="0">
              <a:latin typeface="Times New Roman" panose="02020603050405020304" pitchFamily="18" charset="0"/>
              <a:ea typeface="Calibri" panose="020F0502020204030204" pitchFamily="34" charset="0"/>
            </a:endParaRPr>
          </a:p>
          <a:p>
            <a:pPr marL="914400" lvl="1" algn="just">
              <a:spcBef>
                <a:spcPts val="0"/>
              </a:spcBef>
              <a:buFont typeface="+mj-lt"/>
              <a:buAutoNum type="arabicPeriod"/>
            </a:pPr>
            <a:r>
              <a:rPr lang="en-GB" sz="1800" dirty="0">
                <a:latin typeface="Calibri" panose="020F0502020204030204" pitchFamily="34" charset="0"/>
                <a:ea typeface="Calibri" panose="020F0502020204030204" pitchFamily="34" charset="0"/>
              </a:rPr>
              <a:t>Ensuring a Healthy Standard of Living for All</a:t>
            </a:r>
          </a:p>
          <a:p>
            <a:pPr marL="571500" lvl="1" indent="0" algn="just">
              <a:spcBef>
                <a:spcPts val="0"/>
              </a:spcBef>
              <a:buFont typeface="Arial" panose="020B0604020202020204" pitchFamily="34" charset="0"/>
              <a:buNone/>
            </a:pPr>
            <a:endParaRPr lang="en-GB" dirty="0"/>
          </a:p>
          <a:p>
            <a:pPr>
              <a:spcBef>
                <a:spcPts val="0"/>
              </a:spcBef>
            </a:pPr>
            <a:r>
              <a:rPr lang="en-GB" sz="1800" dirty="0">
                <a:latin typeface="+mn-lt"/>
              </a:rPr>
              <a:t>The role </a:t>
            </a:r>
            <a:r>
              <a:rPr lang="en-GB" sz="1800">
                <a:latin typeface="+mn-lt"/>
              </a:rPr>
              <a:t>of WDHCP </a:t>
            </a:r>
            <a:r>
              <a:rPr lang="en-GB" sz="1800" dirty="0">
                <a:latin typeface="+mn-lt"/>
              </a:rPr>
              <a:t>is to act as a key partner to oversee and be accountable for the health and care response to delivery of the Health and Wellbeing Strategy. </a:t>
            </a:r>
            <a:endParaRPr lang="en-GB" sz="1800" b="1" dirty="0">
              <a:latin typeface="+mn-lt"/>
            </a:endParaRPr>
          </a:p>
        </p:txBody>
      </p:sp>
      <p:sp>
        <p:nvSpPr>
          <p:cNvPr id="5" name="TextBox 4">
            <a:extLst>
              <a:ext uri="{FF2B5EF4-FFF2-40B4-BE49-F238E27FC236}">
                <a16:creationId xmlns:a16="http://schemas.microsoft.com/office/drawing/2014/main" id="{65E8C8B6-7E3E-4197-B1CA-C6CE240387FD}"/>
              </a:ext>
            </a:extLst>
          </p:cNvPr>
          <p:cNvSpPr txBox="1"/>
          <p:nvPr/>
        </p:nvSpPr>
        <p:spPr>
          <a:xfrm>
            <a:off x="548641" y="1748518"/>
            <a:ext cx="10605133" cy="830997"/>
          </a:xfrm>
          <a:prstGeom prst="rect">
            <a:avLst/>
          </a:prstGeom>
          <a:noFill/>
        </p:spPr>
        <p:txBody>
          <a:bodyPr wrap="square" rtlCol="0">
            <a:spAutoFit/>
          </a:bodyPr>
          <a:lstStyle/>
          <a:p>
            <a:r>
              <a:rPr lang="en-GB" sz="2400" b="1" kern="0" dirty="0">
                <a:solidFill>
                  <a:srgbClr val="0072CE"/>
                </a:solidFill>
                <a:ea typeface="Times New Roman" panose="02020603050405020304" pitchFamily="18" charset="0"/>
                <a:cs typeface="Times New Roman" panose="02020603050405020304" pitchFamily="18" charset="0"/>
              </a:rPr>
              <a:t>Our aim is for the people of Wakefield district to live longer, healthier lives.</a:t>
            </a:r>
            <a:endParaRPr lang="en-GB" sz="2400" b="1" kern="0" dirty="0">
              <a:solidFill>
                <a:srgbClr val="330072"/>
              </a:solidFill>
              <a:latin typeface="Montserrat" panose="00000500000000000000" pitchFamily="2" charset="0"/>
              <a:ea typeface="Times New Roman" panose="02020603050405020304" pitchFamily="18" charset="0"/>
              <a:cs typeface="Times New Roman" panose="02020603050405020304" pitchFamily="18" charset="0"/>
            </a:endParaRPr>
          </a:p>
          <a:p>
            <a:endParaRPr lang="en-GB" sz="2400" dirty="0"/>
          </a:p>
        </p:txBody>
      </p:sp>
    </p:spTree>
    <p:extLst>
      <p:ext uri="{BB962C8B-B14F-4D97-AF65-F5344CB8AC3E}">
        <p14:creationId xmlns:p14="http://schemas.microsoft.com/office/powerpoint/2010/main" val="1266608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DE3E80C-EC0C-4C30-9872-4402C36C45F2}"/>
              </a:ext>
            </a:extLst>
          </p:cNvPr>
          <p:cNvSpPr txBox="1">
            <a:spLocks/>
          </p:cNvSpPr>
          <p:nvPr/>
        </p:nvSpPr>
        <p:spPr>
          <a:xfrm>
            <a:off x="274321" y="241376"/>
            <a:ext cx="11643357" cy="1124040"/>
          </a:xfrm>
          <a:prstGeom prst="rect">
            <a:avLst/>
          </a:prstGeom>
        </p:spPr>
        <p:txBody>
          <a:bodyPr/>
          <a:lstStyle>
            <a:lvl1pPr algn="l" defTabSz="914400" rtl="0" eaLnBrk="1" latinLnBrk="0" hangingPunct="1">
              <a:lnSpc>
                <a:spcPct val="100000"/>
              </a:lnSpc>
              <a:spcBef>
                <a:spcPct val="0"/>
              </a:spcBef>
              <a:buNone/>
              <a:defRPr sz="4400" b="1" kern="1200">
                <a:solidFill>
                  <a:srgbClr val="330072"/>
                </a:solidFill>
                <a:latin typeface="Verdana" panose="020B0604030504040204" pitchFamily="34" charset="0"/>
                <a:ea typeface="Verdana" panose="020B0604030504040204" pitchFamily="34" charset="0"/>
                <a:cs typeface="Verdana" panose="020B0604030504040204" pitchFamily="34" charset="0"/>
              </a:defRPr>
            </a:lvl1pPr>
          </a:lstStyle>
          <a:p>
            <a:r>
              <a:rPr lang="en-US" sz="2400" dirty="0"/>
              <a:t>Aligning our priorities</a:t>
            </a:r>
          </a:p>
        </p:txBody>
      </p:sp>
      <p:graphicFrame>
        <p:nvGraphicFramePr>
          <p:cNvPr id="10" name="Diagram 9">
            <a:extLst>
              <a:ext uri="{FF2B5EF4-FFF2-40B4-BE49-F238E27FC236}">
                <a16:creationId xmlns:a16="http://schemas.microsoft.com/office/drawing/2014/main" id="{F77F1ACC-217F-4CF8-B4B0-ED6B4DAF60C1}"/>
              </a:ext>
            </a:extLst>
          </p:cNvPr>
          <p:cNvGraphicFramePr/>
          <p:nvPr>
            <p:extLst>
              <p:ext uri="{D42A27DB-BD31-4B8C-83A1-F6EECF244321}">
                <p14:modId xmlns:p14="http://schemas.microsoft.com/office/powerpoint/2010/main" val="3583011043"/>
              </p:ext>
            </p:extLst>
          </p:nvPr>
        </p:nvGraphicFramePr>
        <p:xfrm>
          <a:off x="1468871" y="641426"/>
          <a:ext cx="9254255" cy="5830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8952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BA16FB74-60EC-4460-A61C-7BDFD49ECF8D}"/>
              </a:ext>
            </a:extLst>
          </p:cNvPr>
          <p:cNvGraphicFramePr>
            <a:graphicFrameLocks noGrp="1"/>
          </p:cNvGraphicFramePr>
          <p:nvPr>
            <p:ph idx="1"/>
            <p:extLst>
              <p:ext uri="{D42A27DB-BD31-4B8C-83A1-F6EECF244321}">
                <p14:modId xmlns:p14="http://schemas.microsoft.com/office/powerpoint/2010/main" val="2232534136"/>
              </p:ext>
            </p:extLst>
          </p:nvPr>
        </p:nvGraphicFramePr>
        <p:xfrm>
          <a:off x="549275" y="822960"/>
          <a:ext cx="11093450" cy="5212080"/>
        </p:xfrm>
        <a:graphic>
          <a:graphicData uri="http://schemas.openxmlformats.org/drawingml/2006/table">
            <a:tbl>
              <a:tblPr firstRow="1" bandRow="1">
                <a:tableStyleId>{5940675A-B579-460E-94D1-54222C63F5DA}</a:tableStyleId>
              </a:tblPr>
              <a:tblGrid>
                <a:gridCol w="11093450">
                  <a:extLst>
                    <a:ext uri="{9D8B030D-6E8A-4147-A177-3AD203B41FA5}">
                      <a16:colId xmlns:a16="http://schemas.microsoft.com/office/drawing/2014/main" val="3698313094"/>
                    </a:ext>
                  </a:extLst>
                </a:gridCol>
              </a:tblGrid>
              <a:tr h="4967438">
                <a:tc>
                  <a:txBody>
                    <a:bodyPr/>
                    <a:lstStyle/>
                    <a:p>
                      <a:pPr marL="0" indent="0">
                        <a:buFont typeface="Arial" panose="020B0604020202020204" pitchFamily="34" charset="0"/>
                        <a:buNone/>
                      </a:pPr>
                      <a:r>
                        <a:rPr lang="en-GB" sz="2400" b="1" dirty="0"/>
                        <a:t>Themes:</a:t>
                      </a:r>
                    </a:p>
                    <a:p>
                      <a:pPr marL="0" indent="0">
                        <a:buFont typeface="Arial" panose="020B0604020202020204" pitchFamily="34" charset="0"/>
                        <a:buNone/>
                      </a:pPr>
                      <a:r>
                        <a:rPr lang="en-GB" sz="2400" b="1" dirty="0"/>
                        <a:t>Care should be…</a:t>
                      </a:r>
                    </a:p>
                    <a:p>
                      <a:pPr marL="285750" indent="-285750">
                        <a:buFont typeface="Arial" panose="020B0604020202020204" pitchFamily="34" charset="0"/>
                        <a:buChar char="•"/>
                      </a:pPr>
                      <a:r>
                        <a:rPr lang="en-GB" sz="2400" dirty="0"/>
                        <a:t>Personalised and focused on ‘what matters most to me’</a:t>
                      </a:r>
                    </a:p>
                    <a:p>
                      <a:pPr marL="285750" indent="-285750">
                        <a:buFont typeface="Arial" panose="020B0604020202020204" pitchFamily="34" charset="0"/>
                        <a:buChar char="•"/>
                      </a:pPr>
                      <a:r>
                        <a:rPr lang="en-GB" sz="2400" dirty="0"/>
                        <a:t>Seamless and connected with no wrong door</a:t>
                      </a:r>
                    </a:p>
                    <a:p>
                      <a:pPr marL="285750" indent="-285750">
                        <a:buFont typeface="Arial" panose="020B0604020202020204" pitchFamily="34" charset="0"/>
                        <a:buChar char="•"/>
                      </a:pPr>
                      <a:r>
                        <a:rPr lang="en-GB" sz="2400" dirty="0"/>
                        <a:t>Efficient and effective</a:t>
                      </a:r>
                    </a:p>
                    <a:p>
                      <a:pPr marL="285750" indent="-285750">
                        <a:buFont typeface="Arial" panose="020B0604020202020204" pitchFamily="34" charset="0"/>
                        <a:buChar char="•"/>
                      </a:pPr>
                      <a:r>
                        <a:rPr lang="en-GB" sz="2400" dirty="0"/>
                        <a:t>Focused on delivering prevention and targeted anticipatory care</a:t>
                      </a:r>
                    </a:p>
                    <a:p>
                      <a:pPr marL="285750" indent="-285750">
                        <a:buFont typeface="Arial" panose="020B0604020202020204" pitchFamily="34" charset="0"/>
                        <a:buChar char="•"/>
                      </a:pPr>
                      <a:r>
                        <a:rPr lang="en-GB" sz="2400" dirty="0"/>
                        <a:t>Less of a ‘medical model’ (bio/psycho/social)</a:t>
                      </a:r>
                    </a:p>
                    <a:p>
                      <a:pPr marL="285750" indent="-285750">
                        <a:buFont typeface="Arial" panose="020B0604020202020204" pitchFamily="34" charset="0"/>
                        <a:buChar char="•"/>
                      </a:pPr>
                      <a:r>
                        <a:rPr lang="en-GB" sz="2400" dirty="0"/>
                        <a:t>Co-produced</a:t>
                      </a:r>
                    </a:p>
                    <a:p>
                      <a:pPr marL="285750" indent="-285750">
                        <a:buFont typeface="Arial" panose="020B0604020202020204" pitchFamily="34" charset="0"/>
                        <a:buChar char="•"/>
                      </a:pPr>
                      <a:r>
                        <a:rPr lang="en-GB" sz="2400" dirty="0"/>
                        <a:t>Easy to understand and navigate for services users and colleagues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t>Focused on community and where people live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1200" dirty="0">
                          <a:solidFill>
                            <a:schemeClr val="tx1"/>
                          </a:solidFill>
                          <a:latin typeface="+mn-lt"/>
                          <a:ea typeface="+mn-ea"/>
                          <a:cs typeface="+mn-cs"/>
                        </a:rPr>
                        <a:t>Delivered in a kind and compassionate way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1200" dirty="0">
                          <a:solidFill>
                            <a:schemeClr val="tx1"/>
                          </a:solidFill>
                          <a:latin typeface="+mn-lt"/>
                          <a:ea typeface="+mn-ea"/>
                          <a:cs typeface="+mn-cs"/>
                        </a:rPr>
                        <a:t>Strengths-based – ‘what’s strong, not what’s wrong’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1200" dirty="0">
                          <a:solidFill>
                            <a:schemeClr val="tx1"/>
                          </a:solidFill>
                          <a:latin typeface="+mn-lt"/>
                          <a:ea typeface="+mn-ea"/>
                          <a:cs typeface="+mn-cs"/>
                        </a:rPr>
                        <a:t>Enabled by joined up data</a:t>
                      </a:r>
                    </a:p>
                    <a:p>
                      <a:pPr marL="285750" indent="-285750">
                        <a:buFont typeface="Arial" panose="020B0604020202020204" pitchFamily="34" charset="0"/>
                        <a:buChar char="•"/>
                      </a:pPr>
                      <a:endParaRPr lang="en-GB" sz="2400" dirty="0"/>
                    </a:p>
                  </a:txBody>
                  <a:tcPr/>
                </a:tc>
                <a:extLst>
                  <a:ext uri="{0D108BD9-81ED-4DB2-BD59-A6C34878D82A}">
                    <a16:rowId xmlns:a16="http://schemas.microsoft.com/office/drawing/2014/main" val="2287304703"/>
                  </a:ext>
                </a:extLst>
              </a:tr>
            </a:tbl>
          </a:graphicData>
        </a:graphic>
      </p:graphicFrame>
      <p:sp>
        <p:nvSpPr>
          <p:cNvPr id="8" name="Title 2">
            <a:extLst>
              <a:ext uri="{FF2B5EF4-FFF2-40B4-BE49-F238E27FC236}">
                <a16:creationId xmlns:a16="http://schemas.microsoft.com/office/drawing/2014/main" id="{31F3594B-DF0A-4D00-BDB6-5BD857BED59A}"/>
              </a:ext>
            </a:extLst>
          </p:cNvPr>
          <p:cNvSpPr txBox="1">
            <a:spLocks/>
          </p:cNvSpPr>
          <p:nvPr/>
        </p:nvSpPr>
        <p:spPr>
          <a:xfrm>
            <a:off x="182881" y="149042"/>
            <a:ext cx="11643357" cy="1124040"/>
          </a:xfrm>
          <a:prstGeom prst="rect">
            <a:avLst/>
          </a:prstGeom>
        </p:spPr>
        <p:txBody>
          <a:bodyPr/>
          <a:lstStyle>
            <a:lvl1pPr algn="l" defTabSz="914400" rtl="0" eaLnBrk="1" latinLnBrk="0" hangingPunct="1">
              <a:lnSpc>
                <a:spcPct val="100000"/>
              </a:lnSpc>
              <a:spcBef>
                <a:spcPct val="0"/>
              </a:spcBef>
              <a:buNone/>
              <a:defRPr sz="4400" b="1" kern="1200">
                <a:solidFill>
                  <a:srgbClr val="330072"/>
                </a:solidFill>
                <a:latin typeface="Verdana" panose="020B0604030504040204" pitchFamily="34" charset="0"/>
                <a:ea typeface="Verdana" panose="020B0604030504040204" pitchFamily="34" charset="0"/>
                <a:cs typeface="Verdana" panose="020B0604030504040204" pitchFamily="34" charset="0"/>
              </a:defRPr>
            </a:lvl1pPr>
          </a:lstStyle>
          <a:p>
            <a:r>
              <a:rPr lang="en-GB" sz="2800" dirty="0"/>
              <a:t>What is most important to our partnership</a:t>
            </a:r>
          </a:p>
        </p:txBody>
      </p:sp>
    </p:spTree>
    <p:extLst>
      <p:ext uri="{BB962C8B-B14F-4D97-AF65-F5344CB8AC3E}">
        <p14:creationId xmlns:p14="http://schemas.microsoft.com/office/powerpoint/2010/main" val="4093379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D12161-EFE6-466E-87D6-15F5ED222895}"/>
              </a:ext>
            </a:extLst>
          </p:cNvPr>
          <p:cNvSpPr>
            <a:spLocks noGrp="1"/>
          </p:cNvSpPr>
          <p:nvPr>
            <p:ph type="body" idx="1"/>
          </p:nvPr>
        </p:nvSpPr>
        <p:spPr>
          <a:xfrm>
            <a:off x="548641" y="1376446"/>
            <a:ext cx="11094718" cy="634636"/>
          </a:xfrm>
        </p:spPr>
        <p:txBody>
          <a:bodyPr/>
          <a:lstStyle/>
          <a:p>
            <a:pPr lvl="0" algn="l"/>
            <a:r>
              <a:rPr lang="en-GB" sz="1800" b="1" dirty="0">
                <a:solidFill>
                  <a:schemeClr val="accent6">
                    <a:lumMod val="75000"/>
                  </a:schemeClr>
                </a:solidFill>
              </a:rPr>
              <a:t>Over the coming year we will work together to deliver our vision,</a:t>
            </a:r>
            <a:r>
              <a:rPr lang="en-GB" sz="1800" dirty="0">
                <a:solidFill>
                  <a:schemeClr val="accent6">
                    <a:lumMod val="75000"/>
                  </a:schemeClr>
                </a:solidFill>
              </a:rPr>
              <a:t> purpose and transformation and themes </a:t>
            </a:r>
            <a:r>
              <a:rPr lang="en-GB" sz="1800" b="1" dirty="0">
                <a:solidFill>
                  <a:schemeClr val="accent6">
                    <a:lumMod val="75000"/>
                  </a:schemeClr>
                </a:solidFill>
              </a:rPr>
              <a:t>through:</a:t>
            </a:r>
          </a:p>
          <a:p>
            <a:endParaRPr lang="en-GB" dirty="0">
              <a:solidFill>
                <a:schemeClr val="accent6">
                  <a:lumMod val="75000"/>
                </a:schemeClr>
              </a:solidFill>
            </a:endParaRPr>
          </a:p>
        </p:txBody>
      </p:sp>
      <p:sp>
        <p:nvSpPr>
          <p:cNvPr id="5" name="Title 2">
            <a:extLst>
              <a:ext uri="{FF2B5EF4-FFF2-40B4-BE49-F238E27FC236}">
                <a16:creationId xmlns:a16="http://schemas.microsoft.com/office/drawing/2014/main" id="{F4337DB6-7FB9-447B-898A-06F6A568298A}"/>
              </a:ext>
            </a:extLst>
          </p:cNvPr>
          <p:cNvSpPr txBox="1">
            <a:spLocks/>
          </p:cNvSpPr>
          <p:nvPr/>
        </p:nvSpPr>
        <p:spPr>
          <a:xfrm>
            <a:off x="1" y="693549"/>
            <a:ext cx="11643357" cy="1124040"/>
          </a:xfrm>
          <a:prstGeom prst="rect">
            <a:avLst/>
          </a:prstGeom>
        </p:spPr>
        <p:txBody>
          <a:bodyPr vert="horz" lIns="548640" tIns="0" rIns="0" bIns="274320" rtlCol="0" anchor="b" anchorCtr="0">
            <a:noAutofit/>
          </a:bodyPr>
          <a:lstStyle>
            <a:lvl1pPr algn="l" defTabSz="914400" rtl="0" eaLnBrk="1" latinLnBrk="0" hangingPunct="1">
              <a:lnSpc>
                <a:spcPct val="100000"/>
              </a:lnSpc>
              <a:spcBef>
                <a:spcPct val="0"/>
              </a:spcBef>
              <a:buNone/>
              <a:defRPr sz="1800" b="1" kern="1200">
                <a:solidFill>
                  <a:srgbClr val="330072"/>
                </a:solidFill>
                <a:latin typeface="Verdana" panose="020B0604030504040204" pitchFamily="34" charset="0"/>
                <a:ea typeface="Verdana" panose="020B0604030504040204" pitchFamily="34" charset="0"/>
                <a:cs typeface="Verdana" panose="020B0604030504040204" pitchFamily="34" charset="0"/>
              </a:defRPr>
            </a:lvl1pPr>
          </a:lstStyle>
          <a:p>
            <a:r>
              <a:rPr lang="en-GB" sz="2800" dirty="0"/>
              <a:t>Our priority work programmes for 2022/23</a:t>
            </a:r>
          </a:p>
        </p:txBody>
      </p:sp>
      <p:graphicFrame>
        <p:nvGraphicFramePr>
          <p:cNvPr id="6" name="Content Placeholder 4">
            <a:extLst>
              <a:ext uri="{FF2B5EF4-FFF2-40B4-BE49-F238E27FC236}">
                <a16:creationId xmlns:a16="http://schemas.microsoft.com/office/drawing/2014/main" id="{7E4BAAE3-FB03-46BE-BED7-4A2A6C608969}"/>
              </a:ext>
            </a:extLst>
          </p:cNvPr>
          <p:cNvGraphicFramePr>
            <a:graphicFrameLocks/>
          </p:cNvGraphicFramePr>
          <p:nvPr>
            <p:extLst>
              <p:ext uri="{D42A27DB-BD31-4B8C-83A1-F6EECF244321}">
                <p14:modId xmlns:p14="http://schemas.microsoft.com/office/powerpoint/2010/main" val="1537445470"/>
              </p:ext>
            </p:extLst>
          </p:nvPr>
        </p:nvGraphicFramePr>
        <p:xfrm>
          <a:off x="419100" y="2436332"/>
          <a:ext cx="6477000" cy="2781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Pentagon 2">
            <a:extLst>
              <a:ext uri="{FF2B5EF4-FFF2-40B4-BE49-F238E27FC236}">
                <a16:creationId xmlns:a16="http://schemas.microsoft.com/office/drawing/2014/main" id="{F2188A95-E432-499D-B14D-E7EA4C2D750A}"/>
              </a:ext>
            </a:extLst>
          </p:cNvPr>
          <p:cNvSpPr/>
          <p:nvPr/>
        </p:nvSpPr>
        <p:spPr>
          <a:xfrm rot="10800000">
            <a:off x="6353177" y="2500485"/>
            <a:ext cx="5495925" cy="2524224"/>
          </a:xfrm>
          <a:prstGeom prst="homePlat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1">
            <a:extLst>
              <a:ext uri="{FF2B5EF4-FFF2-40B4-BE49-F238E27FC236}">
                <a16:creationId xmlns:a16="http://schemas.microsoft.com/office/drawing/2014/main" id="{305181EF-53E1-489B-B618-A60865AA5A21}"/>
              </a:ext>
            </a:extLst>
          </p:cNvPr>
          <p:cNvSpPr txBox="1">
            <a:spLocks/>
          </p:cNvSpPr>
          <p:nvPr/>
        </p:nvSpPr>
        <p:spPr>
          <a:xfrm>
            <a:off x="548640" y="5266462"/>
            <a:ext cx="11094718" cy="634636"/>
          </a:xfrm>
          <a:prstGeom prst="rect">
            <a:avLst/>
          </a:prstGeom>
        </p:spPr>
        <p:txBody>
          <a:bodyPr vert="horz" lIns="0" tIns="365760" rIns="0" bIns="0" rtlCol="0" anchor="t" anchorCtr="0">
            <a:noAutofit/>
          </a:bodyPr>
          <a:lstStyle>
            <a:lvl1pPr marL="0" indent="0" algn="l" defTabSz="914400" rtl="0" eaLnBrk="1" latinLnBrk="0" hangingPunct="1">
              <a:lnSpc>
                <a:spcPct val="90000"/>
              </a:lnSpc>
              <a:spcBef>
                <a:spcPts val="1000"/>
              </a:spcBef>
              <a:buFontTx/>
              <a:buNone/>
              <a:defRPr sz="2600" b="1" kern="1200">
                <a:solidFill>
                  <a:srgbClr val="006747"/>
                </a:solidFill>
                <a:latin typeface="Arial" panose="020B0604020202020204" pitchFamily="34" charset="0"/>
                <a:ea typeface="Verdana" panose="020B060403050404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006747"/>
                </a:solidFill>
                <a:latin typeface="Arial" panose="020B0604020202020204" pitchFamily="34" charset="0"/>
                <a:ea typeface="Verdana" panose="020B0604030504040204" pitchFamily="34" charset="0"/>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000000"/>
                </a:solidFill>
                <a:latin typeface="Arial" panose="020B0604020202020204" pitchFamily="34" charset="0"/>
                <a:ea typeface="Verdana" panose="020B0604030504040204" pitchFamily="34" charset="0"/>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0072CE"/>
                </a:solidFill>
                <a:latin typeface="Arial" panose="020B0604020202020204" pitchFamily="34" charset="0"/>
                <a:ea typeface="Verdana" panose="020B0604030504040204" pitchFamily="34"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000000"/>
                </a:solidFill>
                <a:latin typeface="Arial" panose="020B0604020202020204" pitchFamily="34" charset="0"/>
                <a:ea typeface="Verdana" panose="020B0604030504040204" pitchFamily="34"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1800" b="0" i="1" dirty="0">
                <a:solidFill>
                  <a:schemeClr val="accent6">
                    <a:lumMod val="75000"/>
                  </a:schemeClr>
                </a:solidFill>
              </a:rPr>
              <a:t>This work is described in more detail over the next slides</a:t>
            </a:r>
          </a:p>
          <a:p>
            <a:endParaRPr lang="en-GB" dirty="0">
              <a:solidFill>
                <a:schemeClr val="accent6">
                  <a:lumMod val="75000"/>
                </a:schemeClr>
              </a:solidFill>
            </a:endParaRPr>
          </a:p>
        </p:txBody>
      </p:sp>
      <p:sp>
        <p:nvSpPr>
          <p:cNvPr id="4" name="TextBox 3">
            <a:extLst>
              <a:ext uri="{FF2B5EF4-FFF2-40B4-BE49-F238E27FC236}">
                <a16:creationId xmlns:a16="http://schemas.microsoft.com/office/drawing/2014/main" id="{3460C005-B0D8-4D73-82D5-76C3EBAD5C11}"/>
              </a:ext>
            </a:extLst>
          </p:cNvPr>
          <p:cNvSpPr txBox="1"/>
          <p:nvPr/>
        </p:nvSpPr>
        <p:spPr>
          <a:xfrm>
            <a:off x="7258049" y="2814355"/>
            <a:ext cx="4709159" cy="1785104"/>
          </a:xfrm>
          <a:prstGeom prst="rect">
            <a:avLst/>
          </a:prstGeom>
          <a:noFill/>
        </p:spPr>
        <p:txBody>
          <a:bodyPr wrap="square" rtlCol="0">
            <a:spAutoFit/>
          </a:bodyPr>
          <a:lstStyle/>
          <a:p>
            <a:pPr>
              <a:spcAft>
                <a:spcPts val="600"/>
              </a:spcAft>
            </a:pPr>
            <a:r>
              <a:rPr lang="en-GB" b="1" dirty="0"/>
              <a:t>Supported by enabling programmes including:</a:t>
            </a:r>
          </a:p>
          <a:p>
            <a:pPr>
              <a:spcAft>
                <a:spcPts val="600"/>
              </a:spcAft>
            </a:pPr>
            <a:r>
              <a:rPr lang="en-GB" dirty="0"/>
              <a:t>Wakefield People Plan</a:t>
            </a:r>
          </a:p>
          <a:p>
            <a:pPr>
              <a:spcAft>
                <a:spcPts val="600"/>
              </a:spcAft>
            </a:pPr>
            <a:r>
              <a:rPr lang="en-GB" dirty="0"/>
              <a:t>Digital Transformation</a:t>
            </a:r>
          </a:p>
          <a:p>
            <a:pPr>
              <a:spcAft>
                <a:spcPts val="600"/>
              </a:spcAft>
            </a:pPr>
            <a:r>
              <a:rPr lang="en-GB" dirty="0"/>
              <a:t>Quality improvement</a:t>
            </a:r>
          </a:p>
          <a:p>
            <a:pPr>
              <a:spcAft>
                <a:spcPts val="600"/>
              </a:spcAft>
            </a:pPr>
            <a:r>
              <a:rPr lang="en-GB" dirty="0"/>
              <a:t>Citizen voice</a:t>
            </a:r>
          </a:p>
        </p:txBody>
      </p:sp>
    </p:spTree>
    <p:extLst>
      <p:ext uri="{BB962C8B-B14F-4D97-AF65-F5344CB8AC3E}">
        <p14:creationId xmlns:p14="http://schemas.microsoft.com/office/powerpoint/2010/main" val="1260322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0E94CB1-B2BF-4B1B-BAA9-5DCBF21589EB}"/>
              </a:ext>
            </a:extLst>
          </p:cNvPr>
          <p:cNvSpPr/>
          <p:nvPr/>
        </p:nvSpPr>
        <p:spPr>
          <a:xfrm>
            <a:off x="4936402" y="354366"/>
            <a:ext cx="6875404" cy="821036"/>
          </a:xfrm>
          <a:prstGeom prst="roundRect">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1" dirty="0">
                <a:solidFill>
                  <a:schemeClr val="bg2"/>
                </a:solidFill>
              </a:rPr>
              <a:t>Overarching aims - F</a:t>
            </a:r>
            <a:r>
              <a:rPr lang="en-GB" sz="1400" i="1" dirty="0">
                <a:solidFill>
                  <a:schemeClr val="bg2"/>
                </a:solidFill>
                <a:effectLst/>
                <a:ea typeface="Times New Roman" panose="02020603050405020304" pitchFamily="18" charset="0"/>
              </a:rPr>
              <a:t>or children and young people to tell us they are happy, healthy and safe and thriving in communities where families and services work together to help them achieve their potential and dreams.</a:t>
            </a:r>
            <a:endParaRPr lang="en-GB" sz="1400" i="1" dirty="0">
              <a:solidFill>
                <a:schemeClr val="bg2"/>
              </a:solidFill>
            </a:endParaRPr>
          </a:p>
        </p:txBody>
      </p:sp>
      <p:sp>
        <p:nvSpPr>
          <p:cNvPr id="8" name="Speech Bubble: Rectangle 7">
            <a:extLst>
              <a:ext uri="{FF2B5EF4-FFF2-40B4-BE49-F238E27FC236}">
                <a16:creationId xmlns:a16="http://schemas.microsoft.com/office/drawing/2014/main" id="{5288D954-1584-48DA-B68B-858780CEE806}"/>
              </a:ext>
            </a:extLst>
          </p:cNvPr>
          <p:cNvSpPr/>
          <p:nvPr/>
        </p:nvSpPr>
        <p:spPr>
          <a:xfrm rot="16200000">
            <a:off x="-204141" y="1857856"/>
            <a:ext cx="3080008" cy="2261865"/>
          </a:xfrm>
          <a:prstGeom prst="wedgeRectCallou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en-GB" sz="1400" b="1" dirty="0">
                <a:solidFill>
                  <a:schemeClr val="accent6">
                    <a:lumMod val="75000"/>
                  </a:schemeClr>
                </a:solidFill>
              </a:rPr>
              <a:t>KEY PRIORITIES:</a:t>
            </a:r>
          </a:p>
          <a:p>
            <a:pPr marL="171450" indent="-171450">
              <a:buFont typeface="Arial" panose="020B0604020202020204" pitchFamily="34" charset="0"/>
              <a:buChar char="•"/>
            </a:pPr>
            <a:r>
              <a:rPr lang="en-GB" sz="1100" dirty="0">
                <a:solidFill>
                  <a:schemeClr val="accent6">
                    <a:lumMod val="75000"/>
                  </a:schemeClr>
                </a:solidFill>
              </a:rPr>
              <a:t>Development of Family/Youth Hubs</a:t>
            </a:r>
          </a:p>
          <a:p>
            <a:pPr marL="171450" indent="-171450">
              <a:buFont typeface="Arial" panose="020B0604020202020204" pitchFamily="34" charset="0"/>
              <a:buChar char="•"/>
            </a:pPr>
            <a:r>
              <a:rPr lang="en-GB" sz="1100" dirty="0">
                <a:solidFill>
                  <a:schemeClr val="accent6">
                    <a:lumMod val="75000"/>
                  </a:schemeClr>
                </a:solidFill>
              </a:rPr>
              <a:t>Understand and respond to paediatric demand for unplanned care</a:t>
            </a:r>
          </a:p>
          <a:p>
            <a:pPr marL="171450" indent="-171450">
              <a:buFont typeface="Arial" panose="020B0604020202020204" pitchFamily="34" charset="0"/>
              <a:buChar char="•"/>
            </a:pPr>
            <a:r>
              <a:rPr lang="en-GB" sz="1100" dirty="0">
                <a:solidFill>
                  <a:schemeClr val="accent6">
                    <a:lumMod val="75000"/>
                  </a:schemeClr>
                </a:solidFill>
              </a:rPr>
              <a:t>Provision of accessible, good mental health provision/support for children and the whole family</a:t>
            </a:r>
          </a:p>
          <a:p>
            <a:pPr marL="171450" indent="-171450">
              <a:buFont typeface="Arial" panose="020B0604020202020204" pitchFamily="34" charset="0"/>
              <a:buChar char="•"/>
            </a:pPr>
            <a:r>
              <a:rPr lang="en-GB" sz="1100" dirty="0">
                <a:solidFill>
                  <a:schemeClr val="accent6">
                    <a:lumMod val="75000"/>
                  </a:schemeClr>
                </a:solidFill>
              </a:rPr>
              <a:t>Strengthen response to prevention of and recovery from domestic abuse</a:t>
            </a:r>
          </a:p>
          <a:p>
            <a:pPr marL="171450" indent="-171450">
              <a:buFont typeface="Arial" panose="020B0604020202020204" pitchFamily="34" charset="0"/>
              <a:buChar char="•"/>
            </a:pPr>
            <a:r>
              <a:rPr lang="en-GB" sz="1100" dirty="0">
                <a:solidFill>
                  <a:schemeClr val="accent6">
                    <a:lumMod val="75000"/>
                  </a:schemeClr>
                </a:solidFill>
              </a:rPr>
              <a:t>Ensure right partnerships, commissioning and pathways in place to support Children and Young People (CYP) with Special Educational Needs and Disabilities (SEND)</a:t>
            </a:r>
          </a:p>
        </p:txBody>
      </p:sp>
      <p:sp>
        <p:nvSpPr>
          <p:cNvPr id="16" name="Rectangle: Rounded Corners 15">
            <a:extLst>
              <a:ext uri="{FF2B5EF4-FFF2-40B4-BE49-F238E27FC236}">
                <a16:creationId xmlns:a16="http://schemas.microsoft.com/office/drawing/2014/main" id="{56309B09-F4C8-4F3D-81E3-FD1BF597B451}"/>
              </a:ext>
            </a:extLst>
          </p:cNvPr>
          <p:cNvSpPr/>
          <p:nvPr/>
        </p:nvSpPr>
        <p:spPr>
          <a:xfrm>
            <a:off x="2752254" y="1448785"/>
            <a:ext cx="2931094" cy="301517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accent6">
                  <a:lumMod val="75000"/>
                </a:schemeClr>
              </a:solidFill>
            </a:endParaRPr>
          </a:p>
          <a:p>
            <a:r>
              <a:rPr lang="en-GB" sz="1400" b="1" dirty="0">
                <a:solidFill>
                  <a:schemeClr val="accent6">
                    <a:lumMod val="75000"/>
                  </a:schemeClr>
                </a:solidFill>
              </a:rPr>
              <a:t>PARTNERSHIP </a:t>
            </a:r>
          </a:p>
          <a:p>
            <a:r>
              <a:rPr lang="en-GB" sz="1400" b="1" dirty="0">
                <a:solidFill>
                  <a:schemeClr val="accent6">
                    <a:lumMod val="75000"/>
                  </a:schemeClr>
                </a:solidFill>
              </a:rPr>
              <a:t>INPUTS: </a:t>
            </a:r>
          </a:p>
          <a:p>
            <a:endParaRPr lang="en-GB" sz="1100" dirty="0">
              <a:solidFill>
                <a:schemeClr val="accent6">
                  <a:lumMod val="75000"/>
                </a:schemeClr>
              </a:solidFill>
            </a:endParaRPr>
          </a:p>
          <a:p>
            <a:pPr marL="171450" indent="-171450">
              <a:buFont typeface="Arial" panose="020B0604020202020204" pitchFamily="34" charset="0"/>
              <a:buChar char="•"/>
            </a:pPr>
            <a:r>
              <a:rPr lang="en-GB" sz="1100" dirty="0">
                <a:solidFill>
                  <a:schemeClr val="accent6">
                    <a:lumMod val="75000"/>
                  </a:schemeClr>
                </a:solidFill>
              </a:rPr>
              <a:t>Partnership commitment to co-location</a:t>
            </a:r>
          </a:p>
          <a:p>
            <a:pPr marL="171450" indent="-171450">
              <a:buFont typeface="Arial" panose="020B0604020202020204" pitchFamily="34" charset="0"/>
              <a:buChar char="•"/>
            </a:pPr>
            <a:r>
              <a:rPr lang="en-GB" sz="1100" dirty="0">
                <a:solidFill>
                  <a:schemeClr val="accent6">
                    <a:lumMod val="75000"/>
                  </a:schemeClr>
                </a:solidFill>
              </a:rPr>
              <a:t>Information sharing and commitment to developing a shared view of data of CYP and families</a:t>
            </a:r>
          </a:p>
          <a:p>
            <a:pPr marL="171450" indent="-171450">
              <a:buFont typeface="Arial" panose="020B0604020202020204" pitchFamily="34" charset="0"/>
              <a:buChar char="•"/>
            </a:pPr>
            <a:r>
              <a:rPr lang="en-GB" sz="1100" dirty="0">
                <a:solidFill>
                  <a:schemeClr val="accent6">
                    <a:lumMod val="75000"/>
                  </a:schemeClr>
                </a:solidFill>
              </a:rPr>
              <a:t>Supporting Children’s Alliance with joint commissioning arrangements </a:t>
            </a:r>
          </a:p>
          <a:p>
            <a:pPr marL="171450" indent="-171450">
              <a:buFont typeface="Arial" panose="020B0604020202020204" pitchFamily="34" charset="0"/>
              <a:buChar char="•"/>
            </a:pPr>
            <a:r>
              <a:rPr lang="en-GB" sz="1100" dirty="0">
                <a:solidFill>
                  <a:schemeClr val="accent6">
                    <a:lumMod val="75000"/>
                  </a:schemeClr>
                </a:solidFill>
              </a:rPr>
              <a:t>Exploring opportunities to develop pooled budgets</a:t>
            </a:r>
          </a:p>
          <a:p>
            <a:pPr algn="ctr"/>
            <a:endParaRPr lang="en-GB" sz="1000" dirty="0">
              <a:solidFill>
                <a:schemeClr val="accent6">
                  <a:lumMod val="75000"/>
                </a:schemeClr>
              </a:solidFill>
            </a:endParaRPr>
          </a:p>
        </p:txBody>
      </p:sp>
      <p:sp>
        <p:nvSpPr>
          <p:cNvPr id="18" name="Rectangle: Rounded Corners 17">
            <a:extLst>
              <a:ext uri="{FF2B5EF4-FFF2-40B4-BE49-F238E27FC236}">
                <a16:creationId xmlns:a16="http://schemas.microsoft.com/office/drawing/2014/main" id="{D80137D0-FAD8-4DC8-A9C2-4156834653CC}"/>
              </a:ext>
            </a:extLst>
          </p:cNvPr>
          <p:cNvSpPr/>
          <p:nvPr/>
        </p:nvSpPr>
        <p:spPr>
          <a:xfrm>
            <a:off x="5859252" y="1448785"/>
            <a:ext cx="2931094" cy="301517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GB" sz="1000" dirty="0">
              <a:solidFill>
                <a:schemeClr val="accent6">
                  <a:lumMod val="75000"/>
                </a:schemeClr>
              </a:solidFill>
            </a:endParaRPr>
          </a:p>
          <a:p>
            <a:r>
              <a:rPr lang="en-GB" sz="1400" b="1" dirty="0">
                <a:solidFill>
                  <a:schemeClr val="accent6">
                    <a:lumMod val="75000"/>
                  </a:schemeClr>
                </a:solidFill>
              </a:rPr>
              <a:t>OUTPUTS</a:t>
            </a:r>
          </a:p>
          <a:p>
            <a:endParaRPr lang="en-GB" sz="1400" b="1" dirty="0">
              <a:solidFill>
                <a:schemeClr val="accent6">
                  <a:lumMod val="75000"/>
                </a:schemeClr>
              </a:solidFill>
            </a:endParaRPr>
          </a:p>
          <a:p>
            <a:pPr marL="171450" indent="-171450">
              <a:buFont typeface="Arial" panose="020B0604020202020204" pitchFamily="34" charset="0"/>
              <a:buChar char="•"/>
            </a:pPr>
            <a:r>
              <a:rPr lang="en-GB" sz="1100" dirty="0">
                <a:solidFill>
                  <a:schemeClr val="accent6">
                    <a:lumMod val="75000"/>
                  </a:schemeClr>
                </a:solidFill>
              </a:rPr>
              <a:t>9 Family Hub, 3 Youth Hubs and a connected network of VCSE and stat partners are delivering a co-ordinated &amp; connected early intervention and prevention offer.</a:t>
            </a:r>
          </a:p>
          <a:p>
            <a:pPr marL="171450" indent="-171450">
              <a:buFont typeface="Arial" panose="020B0604020202020204" pitchFamily="34" charset="0"/>
              <a:buChar char="•"/>
            </a:pPr>
            <a:r>
              <a:rPr lang="en-GB" sz="1100" dirty="0">
                <a:solidFill>
                  <a:schemeClr val="accent6">
                    <a:lumMod val="75000"/>
                  </a:schemeClr>
                </a:solidFill>
              </a:rPr>
              <a:t>Unplanned Care Model in place</a:t>
            </a:r>
          </a:p>
          <a:p>
            <a:pPr marL="171450" indent="-171450">
              <a:buFont typeface="Arial" panose="020B0604020202020204" pitchFamily="34" charset="0"/>
              <a:buChar char="•"/>
            </a:pPr>
            <a:r>
              <a:rPr lang="en-GB" sz="1100" dirty="0">
                <a:solidFill>
                  <a:schemeClr val="accent6">
                    <a:lumMod val="75000"/>
                  </a:schemeClr>
                </a:solidFill>
              </a:rPr>
              <a:t>Clear pathway for emotional &amp; mental wellbeing (inc. Mental Health Support Teams in Schools)</a:t>
            </a:r>
          </a:p>
          <a:p>
            <a:pPr marL="171450" indent="-171450">
              <a:buFont typeface="Arial" panose="020B0604020202020204" pitchFamily="34" charset="0"/>
              <a:buChar char="•"/>
            </a:pPr>
            <a:r>
              <a:rPr lang="en-GB" sz="1100" dirty="0">
                <a:solidFill>
                  <a:schemeClr val="accent6">
                    <a:lumMod val="75000"/>
                  </a:schemeClr>
                </a:solidFill>
              </a:rPr>
              <a:t>System-wide Domestic Abuse pathways in place</a:t>
            </a:r>
          </a:p>
          <a:p>
            <a:pPr marL="171450" indent="-171450">
              <a:buFont typeface="Arial" panose="020B0604020202020204" pitchFamily="34" charset="0"/>
              <a:buChar char="•"/>
            </a:pPr>
            <a:r>
              <a:rPr lang="en-GB" sz="1100" dirty="0">
                <a:solidFill>
                  <a:schemeClr val="accent6">
                    <a:lumMod val="75000"/>
                  </a:schemeClr>
                </a:solidFill>
              </a:rPr>
              <a:t>SEND Action Plan is implemented in readiness for inspection</a:t>
            </a:r>
          </a:p>
          <a:p>
            <a:pPr marL="171450" indent="-171450">
              <a:buFont typeface="Arial" panose="020B0604020202020204" pitchFamily="34" charset="0"/>
              <a:buChar char="•"/>
            </a:pPr>
            <a:endParaRPr lang="en-GB" sz="1000" dirty="0">
              <a:solidFill>
                <a:schemeClr val="accent6">
                  <a:lumMod val="75000"/>
                </a:schemeClr>
              </a:solidFill>
            </a:endParaRPr>
          </a:p>
          <a:p>
            <a:pPr marL="171450" indent="-171450">
              <a:buFont typeface="Arial" panose="020B0604020202020204" pitchFamily="34" charset="0"/>
              <a:buChar char="•"/>
            </a:pPr>
            <a:endParaRPr lang="en-GB" sz="1000" dirty="0">
              <a:solidFill>
                <a:schemeClr val="accent6">
                  <a:lumMod val="75000"/>
                </a:schemeClr>
              </a:solidFill>
            </a:endParaRPr>
          </a:p>
        </p:txBody>
      </p:sp>
      <p:sp>
        <p:nvSpPr>
          <p:cNvPr id="19" name="Rectangle: Rounded Corners 18">
            <a:extLst>
              <a:ext uri="{FF2B5EF4-FFF2-40B4-BE49-F238E27FC236}">
                <a16:creationId xmlns:a16="http://schemas.microsoft.com/office/drawing/2014/main" id="{EDDBF9E9-95CD-4107-89FC-705F4DBC1713}"/>
              </a:ext>
            </a:extLst>
          </p:cNvPr>
          <p:cNvSpPr/>
          <p:nvPr/>
        </p:nvSpPr>
        <p:spPr>
          <a:xfrm>
            <a:off x="8966249" y="1438188"/>
            <a:ext cx="3079571" cy="301517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accent6">
                    <a:lumMod val="75000"/>
                  </a:schemeClr>
                </a:solidFill>
              </a:rPr>
              <a:t>OUTCOMES</a:t>
            </a:r>
          </a:p>
          <a:p>
            <a:endParaRPr lang="en-GB" sz="1100" dirty="0">
              <a:solidFill>
                <a:schemeClr val="accent6">
                  <a:lumMod val="75000"/>
                </a:schemeClr>
              </a:solidFill>
            </a:endParaRPr>
          </a:p>
          <a:p>
            <a:r>
              <a:rPr lang="en-GB" sz="1100" dirty="0">
                <a:solidFill>
                  <a:schemeClr val="accent6">
                    <a:lumMod val="75000"/>
                  </a:schemeClr>
                </a:solidFill>
              </a:rPr>
              <a:t>All children, young people &amp; families get the right help at the right place at the right time evidenced by:</a:t>
            </a:r>
          </a:p>
          <a:p>
            <a:endParaRPr lang="en-GB" sz="1100" dirty="0">
              <a:solidFill>
                <a:schemeClr val="accent6">
                  <a:lumMod val="75000"/>
                </a:schemeClr>
              </a:solidFill>
            </a:endParaRPr>
          </a:p>
          <a:p>
            <a:pPr marL="171450" indent="-171450">
              <a:buFont typeface="Arial" panose="020B0604020202020204" pitchFamily="34" charset="0"/>
              <a:buChar char="•"/>
            </a:pPr>
            <a:r>
              <a:rPr lang="en-GB" sz="1100" dirty="0">
                <a:solidFill>
                  <a:schemeClr val="accent6">
                    <a:lumMod val="75000"/>
                  </a:schemeClr>
                </a:solidFill>
              </a:rPr>
              <a:t>decrease in number of re-referrals to the Integrated Front Door</a:t>
            </a:r>
          </a:p>
          <a:p>
            <a:pPr marL="171450" indent="-171450">
              <a:buFont typeface="Arial" panose="020B0604020202020204" pitchFamily="34" charset="0"/>
              <a:buChar char="•"/>
            </a:pPr>
            <a:r>
              <a:rPr lang="en-GB" sz="1100" dirty="0">
                <a:solidFill>
                  <a:schemeClr val="accent6">
                    <a:lumMod val="75000"/>
                  </a:schemeClr>
                </a:solidFill>
              </a:rPr>
              <a:t>demand for paediatric unplanned care benchmarks appropriately with statistical neighbours</a:t>
            </a:r>
          </a:p>
          <a:p>
            <a:pPr marL="171450" indent="-171450">
              <a:buFont typeface="Arial" panose="020B0604020202020204" pitchFamily="34" charset="0"/>
              <a:buChar char="•"/>
            </a:pPr>
            <a:r>
              <a:rPr lang="en-GB" sz="1100" dirty="0">
                <a:solidFill>
                  <a:schemeClr val="accent6">
                    <a:lumMod val="75000"/>
                  </a:schemeClr>
                </a:solidFill>
              </a:rPr>
              <a:t>reduced demand for higher tier mental health services</a:t>
            </a:r>
          </a:p>
          <a:p>
            <a:pPr marL="171450" indent="-171450">
              <a:buFont typeface="Arial" panose="020B0604020202020204" pitchFamily="34" charset="0"/>
              <a:buChar char="•"/>
            </a:pPr>
            <a:r>
              <a:rPr lang="en-GB" sz="1100" dirty="0">
                <a:solidFill>
                  <a:schemeClr val="accent6">
                    <a:lumMod val="75000"/>
                  </a:schemeClr>
                </a:solidFill>
              </a:rPr>
              <a:t>waiting lists for acute health services are reduced &amp; well-managed</a:t>
            </a:r>
          </a:p>
          <a:p>
            <a:pPr marL="171450" indent="-171450">
              <a:buFont typeface="Arial" panose="020B0604020202020204" pitchFamily="34" charset="0"/>
              <a:buChar char="•"/>
            </a:pPr>
            <a:r>
              <a:rPr lang="en-GB" sz="1100" dirty="0">
                <a:solidFill>
                  <a:schemeClr val="accent6">
                    <a:lumMod val="75000"/>
                  </a:schemeClr>
                </a:solidFill>
              </a:rPr>
              <a:t>repeat domestic abuse cases are reduced</a:t>
            </a:r>
          </a:p>
          <a:p>
            <a:endParaRPr lang="en-GB" sz="1000" dirty="0">
              <a:solidFill>
                <a:schemeClr val="accent6">
                  <a:lumMod val="75000"/>
                </a:schemeClr>
              </a:solidFill>
            </a:endParaRPr>
          </a:p>
        </p:txBody>
      </p:sp>
      <p:sp>
        <p:nvSpPr>
          <p:cNvPr id="20" name="Rectangle: Rounded Corners 19">
            <a:extLst>
              <a:ext uri="{FF2B5EF4-FFF2-40B4-BE49-F238E27FC236}">
                <a16:creationId xmlns:a16="http://schemas.microsoft.com/office/drawing/2014/main" id="{FE0298F0-A643-437B-BCA9-BE62352941C6}"/>
              </a:ext>
            </a:extLst>
          </p:cNvPr>
          <p:cNvSpPr/>
          <p:nvPr/>
        </p:nvSpPr>
        <p:spPr>
          <a:xfrm>
            <a:off x="217283" y="4726745"/>
            <a:ext cx="11828537" cy="122702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100" b="1" dirty="0">
                <a:solidFill>
                  <a:schemeClr val="accent1"/>
                </a:solidFill>
                <a:latin typeface="Calibri" panose="020F0502020204030204" pitchFamily="34" charset="0"/>
                <a:ea typeface="Times New Roman" panose="02020603050405020304" pitchFamily="18" charset="0"/>
              </a:rPr>
              <a:t>Work is delivered under the ethos of Wakefield Families Together (WFT) which aligns seamlessly with all of the WDHCP transformation design principles.  There is also very close alignment with the I statements as WFT is about:</a:t>
            </a:r>
          </a:p>
          <a:p>
            <a:pPr marL="228600" lvl="0" indent="-228600">
              <a:buAutoNum type="arabicPeriod"/>
            </a:pPr>
            <a:r>
              <a:rPr lang="en-GB" sz="1100" b="1" dirty="0">
                <a:solidFill>
                  <a:schemeClr val="accent1"/>
                </a:solidFill>
                <a:effectLst/>
                <a:latin typeface="Calibri" panose="020F0502020204030204" pitchFamily="34" charset="0"/>
                <a:ea typeface="Calibri" panose="020F0502020204030204" pitchFamily="34" charset="0"/>
              </a:rPr>
              <a:t>Children and families easily accessing help and support at the earliest point</a:t>
            </a:r>
            <a:endParaRPr lang="en-GB" sz="1100" b="1" dirty="0">
              <a:solidFill>
                <a:schemeClr val="accent1"/>
              </a:solidFill>
              <a:latin typeface="Calibri" panose="020F0502020204030204" pitchFamily="34" charset="0"/>
              <a:ea typeface="Calibri" panose="020F0502020204030204" pitchFamily="34" charset="0"/>
            </a:endParaRPr>
          </a:p>
          <a:p>
            <a:pPr marL="228600" lvl="0" indent="-228600">
              <a:buAutoNum type="arabicPeriod"/>
            </a:pPr>
            <a:r>
              <a:rPr lang="en-GB" sz="1100" b="1" dirty="0">
                <a:solidFill>
                  <a:schemeClr val="accent1"/>
                </a:solidFill>
                <a:effectLst/>
                <a:latin typeface="Calibri" panose="020F0502020204030204" pitchFamily="34" charset="0"/>
                <a:ea typeface="Calibri" panose="020F0502020204030204" pitchFamily="34" charset="0"/>
              </a:rPr>
              <a:t>A co-ordinated early support, intervention and prevention offer</a:t>
            </a:r>
          </a:p>
          <a:p>
            <a:pPr marL="228600" lvl="0" indent="-228600">
              <a:buAutoNum type="arabicPeriod"/>
            </a:pPr>
            <a:r>
              <a:rPr lang="en-GB" sz="1100" b="1" dirty="0">
                <a:solidFill>
                  <a:schemeClr val="accent1"/>
                </a:solidFill>
                <a:latin typeface="Calibri" panose="020F0502020204030204" pitchFamily="34" charset="0"/>
                <a:ea typeface="Calibri" panose="020F0502020204030204" pitchFamily="34" charset="0"/>
              </a:rPr>
              <a:t>Working together as one integrated team, no matter who pays the wages.</a:t>
            </a:r>
          </a:p>
          <a:p>
            <a:pPr marL="228600" indent="-228600">
              <a:buFont typeface="+mj-lt"/>
              <a:buAutoNum type="arabicPeriod"/>
            </a:pPr>
            <a:r>
              <a:rPr lang="en-GB" sz="1100" b="1" dirty="0">
                <a:solidFill>
                  <a:schemeClr val="accent1"/>
                </a:solidFill>
              </a:rPr>
              <a:t>Engagement and co-production with children and young people &amp; families is integral to WFT. </a:t>
            </a:r>
            <a:endParaRPr lang="en-GB" sz="2400" b="1" dirty="0">
              <a:solidFill>
                <a:schemeClr val="accent1"/>
              </a:solidFill>
            </a:endParaRPr>
          </a:p>
        </p:txBody>
      </p:sp>
      <p:sp>
        <p:nvSpPr>
          <p:cNvPr id="22" name="Rectangle: Rounded Corners 21">
            <a:extLst>
              <a:ext uri="{FF2B5EF4-FFF2-40B4-BE49-F238E27FC236}">
                <a16:creationId xmlns:a16="http://schemas.microsoft.com/office/drawing/2014/main" id="{52FC0A4A-20D2-4611-9645-3226AB9CBFBD}"/>
              </a:ext>
            </a:extLst>
          </p:cNvPr>
          <p:cNvSpPr/>
          <p:nvPr/>
        </p:nvSpPr>
        <p:spPr>
          <a:xfrm>
            <a:off x="212191" y="422601"/>
            <a:ext cx="4441417" cy="752801"/>
          </a:xfrm>
          <a:prstGeom prst="roundRect">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alibri" panose="020F0502020204030204"/>
                <a:ea typeface="+mn-ea"/>
                <a:cs typeface="+mn-cs"/>
              </a:rPr>
              <a:t>Children and Young People’s Partnership Board</a:t>
            </a:r>
          </a:p>
        </p:txBody>
      </p:sp>
    </p:spTree>
    <p:extLst>
      <p:ext uri="{BB962C8B-B14F-4D97-AF65-F5344CB8AC3E}">
        <p14:creationId xmlns:p14="http://schemas.microsoft.com/office/powerpoint/2010/main" val="1693334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385259E-A464-448C-B9E0-2B6B2B8B3639}"/>
              </a:ext>
            </a:extLst>
          </p:cNvPr>
          <p:cNvGraphicFramePr>
            <a:graphicFrameLocks noGrp="1"/>
          </p:cNvGraphicFramePr>
          <p:nvPr>
            <p:ph idx="1"/>
            <p:extLst>
              <p:ext uri="{D42A27DB-BD31-4B8C-83A1-F6EECF244321}">
                <p14:modId xmlns:p14="http://schemas.microsoft.com/office/powerpoint/2010/main" val="2943050941"/>
              </p:ext>
            </p:extLst>
          </p:nvPr>
        </p:nvGraphicFramePr>
        <p:xfrm>
          <a:off x="5076845" y="2708096"/>
          <a:ext cx="4350717" cy="4118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2">
            <a:extLst>
              <a:ext uri="{FF2B5EF4-FFF2-40B4-BE49-F238E27FC236}">
                <a16:creationId xmlns:a16="http://schemas.microsoft.com/office/drawing/2014/main" id="{431F5AE0-2455-4F46-8097-26C62746B90A}"/>
              </a:ext>
            </a:extLst>
          </p:cNvPr>
          <p:cNvSpPr txBox="1">
            <a:spLocks/>
          </p:cNvSpPr>
          <p:nvPr/>
        </p:nvSpPr>
        <p:spPr bwMode="auto">
          <a:xfrm>
            <a:off x="1524000" y="95250"/>
            <a:ext cx="91440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1600" b="1" dirty="0">
                <a:latin typeface="Arial" panose="020B0604020202020204" pitchFamily="34" charset="0"/>
              </a:rPr>
              <a:t>Wakefield Primary Care &amp; Community (Connecting Care) Alliance</a:t>
            </a:r>
            <a:endParaRPr lang="en-GB" altLang="en-US" sz="1100" b="1" dirty="0">
              <a:solidFill>
                <a:srgbClr val="FF0000"/>
              </a:solidFill>
              <a:latin typeface="Arial" panose="020B0604020202020204" pitchFamily="34" charset="0"/>
            </a:endParaRPr>
          </a:p>
        </p:txBody>
      </p:sp>
      <p:sp>
        <p:nvSpPr>
          <p:cNvPr id="12" name="AutoShape 3">
            <a:extLst>
              <a:ext uri="{FF2B5EF4-FFF2-40B4-BE49-F238E27FC236}">
                <a16:creationId xmlns:a16="http://schemas.microsoft.com/office/drawing/2014/main" id="{EF8DDBD4-99B7-4B8E-8546-9BFA08C34331}"/>
              </a:ext>
            </a:extLst>
          </p:cNvPr>
          <p:cNvSpPr>
            <a:spLocks noChangeArrowheads="1"/>
          </p:cNvSpPr>
          <p:nvPr/>
        </p:nvSpPr>
        <p:spPr bwMode="auto">
          <a:xfrm>
            <a:off x="371475" y="573088"/>
            <a:ext cx="11582400" cy="489072"/>
          </a:xfrm>
          <a:prstGeom prst="roundRect">
            <a:avLst>
              <a:gd name="adj" fmla="val 22949"/>
            </a:avLst>
          </a:prstGeom>
          <a:solidFill>
            <a:schemeClr val="bg1"/>
          </a:solidFill>
          <a:ln>
            <a:headEnd/>
            <a:tailEnd/>
          </a:ln>
        </p:spPr>
        <p:style>
          <a:lnRef idx="1">
            <a:schemeClr val="accent5"/>
          </a:lnRef>
          <a:fillRef idx="2">
            <a:schemeClr val="accent5"/>
          </a:fillRef>
          <a:effectRef idx="1">
            <a:schemeClr val="accent5"/>
          </a:effectRef>
          <a:fontRef idx="minor">
            <a:schemeClr val="dk1"/>
          </a:fontRef>
        </p:style>
        <p:txBody>
          <a:bodyPr tIns="36000"/>
          <a:lstStyle/>
          <a:p>
            <a:pPr algn="ctr">
              <a:defRPr/>
            </a:pPr>
            <a:r>
              <a:rPr lang="en-GB" sz="1200" dirty="0">
                <a:latin typeface="Arial" panose="020B0604020202020204" pitchFamily="34" charset="0"/>
                <a:cs typeface="Arial" panose="020B0604020202020204" pitchFamily="34" charset="0"/>
              </a:rPr>
              <a:t>The Alliance will oversee primary care and community integration and transformation to create a connected system that supports people in their homes and communities to live healthier, happier lives.  </a:t>
            </a:r>
          </a:p>
        </p:txBody>
      </p:sp>
      <p:sp>
        <p:nvSpPr>
          <p:cNvPr id="10" name="AutoShape 4">
            <a:extLst>
              <a:ext uri="{FF2B5EF4-FFF2-40B4-BE49-F238E27FC236}">
                <a16:creationId xmlns:a16="http://schemas.microsoft.com/office/drawing/2014/main" id="{3EF9DF29-7D8D-49B7-B1E8-618579415A33}"/>
              </a:ext>
            </a:extLst>
          </p:cNvPr>
          <p:cNvSpPr>
            <a:spLocks noChangeArrowheads="1"/>
          </p:cNvSpPr>
          <p:nvPr/>
        </p:nvSpPr>
        <p:spPr bwMode="auto">
          <a:xfrm>
            <a:off x="140588" y="308622"/>
            <a:ext cx="1331912" cy="306388"/>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eaLnBrk="1" hangingPunct="1">
              <a:defRPr/>
            </a:pPr>
            <a:r>
              <a:rPr lang="en-GB" sz="1200" b="1" dirty="0">
                <a:solidFill>
                  <a:prstClr val="white"/>
                </a:solidFill>
                <a:latin typeface="Arial" panose="020B0604020202020204" pitchFamily="34" charset="0"/>
                <a:cs typeface="Arial" panose="020B0604020202020204" pitchFamily="34" charset="0"/>
              </a:rPr>
              <a:t>Purpose</a:t>
            </a:r>
            <a:endParaRPr lang="en-GB" sz="1000" b="1" dirty="0">
              <a:solidFill>
                <a:prstClr val="white"/>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2A12CB8D-698F-4BA5-9E17-71CA493E6BF6}"/>
              </a:ext>
            </a:extLst>
          </p:cNvPr>
          <p:cNvSpPr txBox="1"/>
          <p:nvPr/>
        </p:nvSpPr>
        <p:spPr>
          <a:xfrm>
            <a:off x="9662516" y="4549943"/>
            <a:ext cx="989308" cy="10156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1000" dirty="0">
                <a:latin typeface="Arial" panose="020B0604020202020204" pitchFamily="34" charset="0"/>
                <a:cs typeface="Arial" panose="020B0604020202020204" pitchFamily="34" charset="0"/>
              </a:rPr>
              <a:t>Workforce</a:t>
            </a:r>
          </a:p>
          <a:p>
            <a:pPr algn="ctr"/>
            <a:r>
              <a:rPr lang="en-GB" sz="1000" dirty="0">
                <a:latin typeface="Arial" panose="020B0604020202020204" pitchFamily="34" charset="0"/>
                <a:cs typeface="Arial" panose="020B0604020202020204" pitchFamily="34" charset="0"/>
              </a:rPr>
              <a:t> </a:t>
            </a:r>
          </a:p>
          <a:p>
            <a:pPr algn="ctr"/>
            <a:r>
              <a:rPr lang="en-GB" sz="1000" dirty="0">
                <a:latin typeface="Arial" panose="020B0604020202020204" pitchFamily="34" charset="0"/>
                <a:cs typeface="Arial" panose="020B0604020202020204" pitchFamily="34" charset="0"/>
              </a:rPr>
              <a:t>Estates</a:t>
            </a:r>
          </a:p>
          <a:p>
            <a:pPr algn="ctr"/>
            <a:endParaRPr lang="en-GB" sz="1000" dirty="0">
              <a:latin typeface="Arial" panose="020B0604020202020204" pitchFamily="34" charset="0"/>
              <a:cs typeface="Arial" panose="020B0604020202020204" pitchFamily="34" charset="0"/>
            </a:endParaRPr>
          </a:p>
          <a:p>
            <a:pPr algn="ctr"/>
            <a:r>
              <a:rPr lang="en-GB" sz="1000" dirty="0">
                <a:latin typeface="Arial" panose="020B0604020202020204" pitchFamily="34" charset="0"/>
                <a:cs typeface="Arial" panose="020B0604020202020204" pitchFamily="34" charset="0"/>
              </a:rPr>
              <a:t>Data &amp;   Digital</a:t>
            </a:r>
          </a:p>
        </p:txBody>
      </p:sp>
      <p:sp>
        <p:nvSpPr>
          <p:cNvPr id="15" name="Arrow: Right 14">
            <a:extLst>
              <a:ext uri="{FF2B5EF4-FFF2-40B4-BE49-F238E27FC236}">
                <a16:creationId xmlns:a16="http://schemas.microsoft.com/office/drawing/2014/main" id="{B264EE29-B9C1-40F1-8506-A3112AA8C554}"/>
              </a:ext>
            </a:extLst>
          </p:cNvPr>
          <p:cNvSpPr/>
          <p:nvPr/>
        </p:nvSpPr>
        <p:spPr>
          <a:xfrm>
            <a:off x="9382502" y="4674520"/>
            <a:ext cx="188564" cy="18598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16" name="AutoShape 4">
            <a:extLst>
              <a:ext uri="{FF2B5EF4-FFF2-40B4-BE49-F238E27FC236}">
                <a16:creationId xmlns:a16="http://schemas.microsoft.com/office/drawing/2014/main" id="{FD36E523-1CB8-469D-89E2-27F2BF0470EE}"/>
              </a:ext>
            </a:extLst>
          </p:cNvPr>
          <p:cNvSpPr>
            <a:spLocks noChangeArrowheads="1"/>
          </p:cNvSpPr>
          <p:nvPr/>
        </p:nvSpPr>
        <p:spPr bwMode="auto">
          <a:xfrm>
            <a:off x="6162675" y="2337933"/>
            <a:ext cx="2184198" cy="28892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1" hangingPunct="1">
              <a:defRPr/>
            </a:pPr>
            <a:r>
              <a:rPr lang="en-GB" sz="1200" b="1" dirty="0">
                <a:solidFill>
                  <a:prstClr val="white"/>
                </a:solidFill>
                <a:latin typeface="Arial" panose="020B0604020202020204" pitchFamily="34" charset="0"/>
                <a:cs typeface="Arial" panose="020B0604020202020204" pitchFamily="34" charset="0"/>
              </a:rPr>
              <a:t>Initial Priorities</a:t>
            </a:r>
            <a:endParaRPr lang="en-GB" sz="1000" b="1" dirty="0">
              <a:solidFill>
                <a:prstClr val="white"/>
              </a:solidFill>
              <a:latin typeface="Arial" panose="020B0604020202020204" pitchFamily="34" charset="0"/>
              <a:cs typeface="Arial" panose="020B0604020202020204" pitchFamily="34" charset="0"/>
            </a:endParaRPr>
          </a:p>
        </p:txBody>
      </p:sp>
      <p:sp>
        <p:nvSpPr>
          <p:cNvPr id="17" name="AutoShape 7">
            <a:extLst>
              <a:ext uri="{FF2B5EF4-FFF2-40B4-BE49-F238E27FC236}">
                <a16:creationId xmlns:a16="http://schemas.microsoft.com/office/drawing/2014/main" id="{B44084BD-F47D-430A-928F-C562394327EE}"/>
              </a:ext>
            </a:extLst>
          </p:cNvPr>
          <p:cNvSpPr>
            <a:spLocks noChangeArrowheads="1"/>
          </p:cNvSpPr>
          <p:nvPr/>
        </p:nvSpPr>
        <p:spPr bwMode="auto">
          <a:xfrm>
            <a:off x="315913" y="1477963"/>
            <a:ext cx="4662487" cy="3001047"/>
          </a:xfrm>
          <a:prstGeom prst="roundRect">
            <a:avLst>
              <a:gd name="adj" fmla="val 6361"/>
            </a:avLst>
          </a:prstGeom>
          <a:solidFill>
            <a:schemeClr val="bg1"/>
          </a:solidFill>
          <a:ln>
            <a:headEnd/>
            <a:tailEnd/>
          </a:ln>
        </p:spPr>
        <p:style>
          <a:lnRef idx="1">
            <a:schemeClr val="accent5"/>
          </a:lnRef>
          <a:fillRef idx="2">
            <a:schemeClr val="accent5"/>
          </a:fillRef>
          <a:effectRef idx="1">
            <a:schemeClr val="accent5"/>
          </a:effectRef>
          <a:fontRef idx="minor">
            <a:schemeClr val="dk1"/>
          </a:fontRef>
        </p:style>
        <p:txBody>
          <a:bodyPr lIns="36000" tIns="72000" rIns="36000"/>
          <a:lstStyle/>
          <a:p>
            <a:pPr marL="171450" indent="-171450">
              <a:buFont typeface="Arial" panose="020B0604020202020204" pitchFamily="34" charset="0"/>
              <a:buChar char="•"/>
              <a:defRPr/>
            </a:pPr>
            <a:r>
              <a:rPr lang="en-GB" sz="1100" dirty="0">
                <a:latin typeface="Arial" panose="020B0604020202020204" pitchFamily="34" charset="0"/>
                <a:cs typeface="Arial" panose="020B0604020202020204" pitchFamily="34" charset="0"/>
              </a:rPr>
              <a:t>The Alliance will be a key force in bring local stakeholders together to shape and take forwards the next steps in our integration agenda across </a:t>
            </a:r>
            <a:r>
              <a:rPr lang="en-GB" sz="1100" dirty="0">
                <a:solidFill>
                  <a:schemeClr val="tx1"/>
                </a:solidFill>
                <a:latin typeface="Arial" panose="020B0604020202020204" pitchFamily="34" charset="0"/>
                <a:cs typeface="Arial" panose="020B0604020202020204" pitchFamily="34" charset="0"/>
              </a:rPr>
              <a:t>primary care and services in the community to maximise opportunities for joint working and shared objectives and service outcomes . </a:t>
            </a:r>
          </a:p>
          <a:p>
            <a:pPr marL="171450" indent="-171450">
              <a:buFont typeface="Arial" panose="020B0604020202020204" pitchFamily="34" charset="0"/>
              <a:buChar char="•"/>
              <a:defRPr/>
            </a:pPr>
            <a:r>
              <a:rPr lang="en-GB" sz="1100" dirty="0">
                <a:solidFill>
                  <a:schemeClr val="tx1"/>
                </a:solidFill>
                <a:latin typeface="Arial" panose="020B0604020202020204" pitchFamily="34" charset="0"/>
                <a:cs typeface="Arial" panose="020B0604020202020204" pitchFamily="34" charset="0"/>
              </a:rPr>
              <a:t>The Alliance will define a programme of work, underpinned by a robust needs based population health assessment,  that drives forward our local agenda and embeds national deliverables in a way that meets the needs of our local population. </a:t>
            </a:r>
          </a:p>
          <a:p>
            <a:pPr marL="171450" indent="-171450">
              <a:buFont typeface="Arial" panose="020B0604020202020204" pitchFamily="34" charset="0"/>
              <a:buChar char="•"/>
              <a:defRPr/>
            </a:pPr>
            <a:r>
              <a:rPr lang="en-GB" sz="1100" dirty="0">
                <a:solidFill>
                  <a:schemeClr val="tx1"/>
                </a:solidFill>
                <a:latin typeface="Arial" panose="020B0604020202020204" pitchFamily="34" charset="0"/>
                <a:cs typeface="Arial" panose="020B0604020202020204" pitchFamily="34" charset="0"/>
              </a:rPr>
              <a:t>The Alliance will build upon and strengthen our Primary Care Network (PCN) approach and neighbourhoods models of care with alignment to the Connecting Care framework.</a:t>
            </a:r>
          </a:p>
          <a:p>
            <a:pPr marL="171450" indent="-171450" eaLnBrk="1" hangingPunct="1">
              <a:buFont typeface="Arial" panose="020B0604020202020204" pitchFamily="34" charset="0"/>
              <a:buChar char="•"/>
              <a:defRPr/>
            </a:pPr>
            <a:r>
              <a:rPr lang="en-GB" sz="1100" dirty="0">
                <a:solidFill>
                  <a:schemeClr val="tx1"/>
                </a:solidFill>
                <a:latin typeface="Arial" panose="020B0604020202020204" pitchFamily="34" charset="0"/>
                <a:cs typeface="Arial" panose="020B0604020202020204" pitchFamily="34" charset="0"/>
              </a:rPr>
              <a:t>The Alliance will maintain strategic links between other relevant Alliances within the Provider Collaborative structure and across the West Yorkshire Health and Care </a:t>
            </a:r>
            <a:r>
              <a:rPr lang="en-GB" sz="1100" dirty="0">
                <a:latin typeface="Arial" panose="020B0604020202020204" pitchFamily="34" charset="0"/>
                <a:cs typeface="Arial" panose="020B0604020202020204" pitchFamily="34" charset="0"/>
              </a:rPr>
              <a:t>Partnership, in order to benefit from ‘crosscutting’ activities, avoid silo working and avoid duplication.</a:t>
            </a:r>
            <a:r>
              <a:rPr lang="en-GB" sz="1100" b="1" dirty="0">
                <a:solidFill>
                  <a:prstClr val="black"/>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defRPr/>
            </a:pPr>
            <a:endParaRPr lang="en-GB" sz="1100" dirty="0">
              <a:latin typeface="Arial" panose="020B0604020202020204" pitchFamily="34" charset="0"/>
              <a:cs typeface="Arial" panose="020B0604020202020204" pitchFamily="34" charset="0"/>
            </a:endParaRPr>
          </a:p>
        </p:txBody>
      </p:sp>
      <p:sp>
        <p:nvSpPr>
          <p:cNvPr id="18" name="AutoShape 9">
            <a:extLst>
              <a:ext uri="{FF2B5EF4-FFF2-40B4-BE49-F238E27FC236}">
                <a16:creationId xmlns:a16="http://schemas.microsoft.com/office/drawing/2014/main" id="{D6EAD35C-40A3-438A-BE5A-0E6FB0D9794B}"/>
              </a:ext>
            </a:extLst>
          </p:cNvPr>
          <p:cNvSpPr>
            <a:spLocks noChangeArrowheads="1"/>
          </p:cNvSpPr>
          <p:nvPr/>
        </p:nvSpPr>
        <p:spPr bwMode="auto">
          <a:xfrm>
            <a:off x="140588" y="1249867"/>
            <a:ext cx="1331912" cy="28892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tIns="72000" anchor="ctr"/>
          <a:lstStyle/>
          <a:p>
            <a:pPr algn="ctr" eaLnBrk="1" hangingPunct="1">
              <a:defRPr/>
            </a:pPr>
            <a:r>
              <a:rPr lang="en-GB" sz="1200" b="1" dirty="0">
                <a:solidFill>
                  <a:prstClr val="white"/>
                </a:solidFill>
                <a:latin typeface="Arial" panose="020B0604020202020204" pitchFamily="34" charset="0"/>
                <a:cs typeface="Arial" panose="020B0604020202020204" pitchFamily="34" charset="0"/>
              </a:rPr>
              <a:t>Responsibilities</a:t>
            </a:r>
          </a:p>
        </p:txBody>
      </p:sp>
      <p:sp>
        <p:nvSpPr>
          <p:cNvPr id="19" name="AutoShape 5">
            <a:extLst>
              <a:ext uri="{FF2B5EF4-FFF2-40B4-BE49-F238E27FC236}">
                <a16:creationId xmlns:a16="http://schemas.microsoft.com/office/drawing/2014/main" id="{62045A53-3AD8-46A7-8D27-EE5EB43997AC}"/>
              </a:ext>
            </a:extLst>
          </p:cNvPr>
          <p:cNvSpPr>
            <a:spLocks noChangeArrowheads="1"/>
          </p:cNvSpPr>
          <p:nvPr/>
        </p:nvSpPr>
        <p:spPr bwMode="auto">
          <a:xfrm>
            <a:off x="315913" y="4767510"/>
            <a:ext cx="4662487" cy="1183840"/>
          </a:xfrm>
          <a:prstGeom prst="roundRect">
            <a:avLst>
              <a:gd name="adj" fmla="val 10690"/>
            </a:avLst>
          </a:prstGeom>
          <a:solidFill>
            <a:schemeClr val="bg1"/>
          </a:solidFill>
          <a:ln>
            <a:headEnd/>
            <a:tailEnd/>
          </a:ln>
        </p:spPr>
        <p:style>
          <a:lnRef idx="1">
            <a:schemeClr val="accent5"/>
          </a:lnRef>
          <a:fillRef idx="2">
            <a:schemeClr val="accent5"/>
          </a:fillRef>
          <a:effectRef idx="1">
            <a:schemeClr val="accent5"/>
          </a:effectRef>
          <a:fontRef idx="minor">
            <a:schemeClr val="dk1"/>
          </a:fontRef>
        </p:style>
        <p:txBody>
          <a:bodyPr lIns="36000" tIns="72000" rIns="36000"/>
          <a:lstStyle/>
          <a:p>
            <a:pPr marL="171450" indent="-171450" eaLnBrk="1" hangingPunct="1">
              <a:buFont typeface="Arial" panose="020B0604020202020204" pitchFamily="34" charset="0"/>
              <a:buChar char="•"/>
              <a:defRPr/>
            </a:pPr>
            <a:r>
              <a:rPr lang="en-GB" sz="1100" dirty="0">
                <a:solidFill>
                  <a:schemeClr val="tx1"/>
                </a:solidFill>
                <a:latin typeface="Arial" panose="020B0604020202020204" pitchFamily="34" charset="0"/>
                <a:cs typeface="Arial" panose="020B0604020202020204" pitchFamily="34" charset="0"/>
              </a:rPr>
              <a:t>This is a new Alliance which is being developed and co-produced by Place partners.</a:t>
            </a:r>
          </a:p>
          <a:p>
            <a:pPr marL="171450" indent="-171450" eaLnBrk="1" hangingPunct="1">
              <a:buFont typeface="Arial" panose="020B0604020202020204" pitchFamily="34" charset="0"/>
              <a:buChar char="•"/>
              <a:defRPr/>
            </a:pPr>
            <a:r>
              <a:rPr lang="en-GB" sz="1100" dirty="0">
                <a:solidFill>
                  <a:schemeClr val="tx1"/>
                </a:solidFill>
                <a:latin typeface="Arial" panose="020B0604020202020204" pitchFamily="34" charset="0"/>
                <a:cs typeface="Arial" panose="020B0604020202020204" pitchFamily="34" charset="0"/>
              </a:rPr>
              <a:t>Terms of reference and priorities have been developed which will be formally approved when the Alliance is launched.</a:t>
            </a:r>
          </a:p>
          <a:p>
            <a:pPr marL="171450" indent="-171450" eaLnBrk="1" hangingPunct="1">
              <a:buFont typeface="Arial" panose="020B0604020202020204" pitchFamily="34" charset="0"/>
              <a:buChar char="•"/>
              <a:defRPr/>
            </a:pPr>
            <a:r>
              <a:rPr lang="en-GB" sz="1100" dirty="0">
                <a:solidFill>
                  <a:schemeClr val="tx1"/>
                </a:solidFill>
                <a:latin typeface="Arial" panose="020B0604020202020204" pitchFamily="34" charset="0"/>
                <a:cs typeface="Arial" panose="020B0604020202020204" pitchFamily="34" charset="0"/>
              </a:rPr>
              <a:t>The Primary Care &amp; Community Alliance was formally launched in July 2022.</a:t>
            </a:r>
          </a:p>
        </p:txBody>
      </p:sp>
      <p:sp>
        <p:nvSpPr>
          <p:cNvPr id="20" name="AutoShape 6">
            <a:extLst>
              <a:ext uri="{FF2B5EF4-FFF2-40B4-BE49-F238E27FC236}">
                <a16:creationId xmlns:a16="http://schemas.microsoft.com/office/drawing/2014/main" id="{03D40ADC-FDEE-44CF-82AB-8E3D4386C5A3}"/>
              </a:ext>
            </a:extLst>
          </p:cNvPr>
          <p:cNvSpPr>
            <a:spLocks noChangeArrowheads="1"/>
          </p:cNvSpPr>
          <p:nvPr/>
        </p:nvSpPr>
        <p:spPr bwMode="auto">
          <a:xfrm>
            <a:off x="140589" y="4549943"/>
            <a:ext cx="1331912" cy="28892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tIns="72000" anchor="ctr"/>
          <a:lstStyle/>
          <a:p>
            <a:pPr eaLnBrk="1" hangingPunct="1">
              <a:defRPr/>
            </a:pPr>
            <a:r>
              <a:rPr lang="en-GB" sz="1200" b="1" dirty="0">
                <a:solidFill>
                  <a:prstClr val="white"/>
                </a:solidFill>
                <a:latin typeface="Arial" panose="020B0604020202020204" pitchFamily="34" charset="0"/>
                <a:cs typeface="Arial" panose="020B0604020202020204" pitchFamily="34" charset="0"/>
              </a:rPr>
              <a:t>Development </a:t>
            </a:r>
          </a:p>
        </p:txBody>
      </p:sp>
      <p:sp>
        <p:nvSpPr>
          <p:cNvPr id="2" name="Oval 1">
            <a:extLst>
              <a:ext uri="{FF2B5EF4-FFF2-40B4-BE49-F238E27FC236}">
                <a16:creationId xmlns:a16="http://schemas.microsoft.com/office/drawing/2014/main" id="{B4539DAB-159F-43E8-9194-6B1D034A6C18}"/>
              </a:ext>
            </a:extLst>
          </p:cNvPr>
          <p:cNvSpPr/>
          <p:nvPr/>
        </p:nvSpPr>
        <p:spPr>
          <a:xfrm>
            <a:off x="8659121" y="1100013"/>
            <a:ext cx="3216966" cy="321616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Key Deliverables 2022/23</a:t>
            </a:r>
          </a:p>
          <a:p>
            <a:pPr marL="85725" indent="-85725">
              <a:buFont typeface="Arial" panose="020B0604020202020204" pitchFamily="34" charset="0"/>
              <a:buChar char="•"/>
            </a:pPr>
            <a:r>
              <a:rPr lang="en-GB" sz="1300" dirty="0">
                <a:solidFill>
                  <a:schemeClr val="tx1"/>
                </a:solidFill>
              </a:rPr>
              <a:t>50 active virtual ward beds by April 23</a:t>
            </a:r>
          </a:p>
          <a:p>
            <a:pPr marL="85725" indent="-85725">
              <a:buFont typeface="Arial" panose="020B0604020202020204" pitchFamily="34" charset="0"/>
              <a:buChar char="•"/>
            </a:pPr>
            <a:r>
              <a:rPr lang="en-GB" sz="1300" dirty="0">
                <a:solidFill>
                  <a:schemeClr val="tx1"/>
                </a:solidFill>
              </a:rPr>
              <a:t>Up to 239 patients per month in virtual wards by April 2023</a:t>
            </a:r>
          </a:p>
          <a:p>
            <a:pPr marL="85725" indent="-85725">
              <a:buFont typeface="Arial" panose="020B0604020202020204" pitchFamily="34" charset="0"/>
              <a:buChar char="•"/>
            </a:pPr>
            <a:r>
              <a:rPr lang="en-GB" sz="1300" dirty="0">
                <a:solidFill>
                  <a:schemeClr val="tx1"/>
                </a:solidFill>
              </a:rPr>
              <a:t>UCR contacts increase from 434 to 580 per month by November 2022</a:t>
            </a:r>
          </a:p>
          <a:p>
            <a:pPr marL="85725" indent="-85725">
              <a:buFont typeface="Arial" panose="020B0604020202020204" pitchFamily="34" charset="0"/>
              <a:buChar char="•"/>
            </a:pPr>
            <a:r>
              <a:rPr lang="en-GB" sz="1300" dirty="0">
                <a:solidFill>
                  <a:schemeClr val="tx1"/>
                </a:solidFill>
              </a:rPr>
              <a:t>UCR - estimated 575 emergency admissions avoided Nov 22 to Mar 23</a:t>
            </a:r>
          </a:p>
        </p:txBody>
      </p:sp>
    </p:spTree>
    <p:extLst>
      <p:ext uri="{BB962C8B-B14F-4D97-AF65-F5344CB8AC3E}">
        <p14:creationId xmlns:p14="http://schemas.microsoft.com/office/powerpoint/2010/main" val="1319286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17EC452-F52D-4385-A54D-6C9015A8009E}"/>
              </a:ext>
            </a:extLst>
          </p:cNvPr>
          <p:cNvSpPr/>
          <p:nvPr/>
        </p:nvSpPr>
        <p:spPr>
          <a:xfrm>
            <a:off x="3184323" y="284672"/>
            <a:ext cx="5204398" cy="82103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accent6">
                  <a:lumMod val="75000"/>
                </a:schemeClr>
              </a:solidFill>
            </a:endParaRPr>
          </a:p>
          <a:p>
            <a:pPr algn="ctr"/>
            <a:r>
              <a:rPr lang="en-GB" sz="2000" b="1" dirty="0">
                <a:solidFill>
                  <a:schemeClr val="accent6">
                    <a:lumMod val="75000"/>
                  </a:schemeClr>
                </a:solidFill>
              </a:rPr>
              <a:t>Alliance Name – Mental Health Alliance (MHA) </a:t>
            </a:r>
          </a:p>
          <a:p>
            <a:pPr algn="ctr"/>
            <a:r>
              <a:rPr lang="en-GB" sz="2000" b="1" dirty="0">
                <a:solidFill>
                  <a:schemeClr val="accent6">
                    <a:lumMod val="75000"/>
                  </a:schemeClr>
                </a:solidFill>
              </a:rPr>
              <a:t>Alliance Chair – Sean Rayner </a:t>
            </a:r>
          </a:p>
          <a:p>
            <a:endParaRPr lang="en-GB" sz="2000" b="1" dirty="0">
              <a:solidFill>
                <a:schemeClr val="accent6">
                  <a:lumMod val="75000"/>
                </a:schemeClr>
              </a:solidFill>
            </a:endParaRPr>
          </a:p>
        </p:txBody>
      </p:sp>
      <p:sp>
        <p:nvSpPr>
          <p:cNvPr id="5" name="Rectangle: Rounded Corners 4">
            <a:extLst>
              <a:ext uri="{FF2B5EF4-FFF2-40B4-BE49-F238E27FC236}">
                <a16:creationId xmlns:a16="http://schemas.microsoft.com/office/drawing/2014/main" id="{50E94CB1-B2BF-4B1B-BAA9-5DCBF21589EB}"/>
              </a:ext>
            </a:extLst>
          </p:cNvPr>
          <p:cNvSpPr/>
          <p:nvPr/>
        </p:nvSpPr>
        <p:spPr>
          <a:xfrm>
            <a:off x="973221" y="1252033"/>
            <a:ext cx="9626599" cy="82103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Overarching aims </a:t>
            </a:r>
            <a:r>
              <a:rPr lang="en-GB" sz="1200" dirty="0">
                <a:solidFill>
                  <a:schemeClr val="tx1"/>
                </a:solidFill>
              </a:rPr>
              <a:t>– to meet the mental health, learning disability, autism, attention deficit hyperactivity disorder (ADHD) and Dementia needs of the Wakefield District population.</a:t>
            </a:r>
          </a:p>
          <a:p>
            <a:pPr algn="ctr"/>
            <a:endParaRPr lang="en-GB" sz="1200" dirty="0">
              <a:solidFill>
                <a:schemeClr val="tx1"/>
              </a:solidFill>
            </a:endParaRPr>
          </a:p>
          <a:p>
            <a:pPr algn="ctr"/>
            <a:r>
              <a:rPr lang="en-GB" sz="1200" dirty="0">
                <a:solidFill>
                  <a:schemeClr val="tx1"/>
                </a:solidFill>
              </a:rPr>
              <a:t>Whilst the team and leadership are responsible for all of the above services, the Mental Health Alliance is currently only responsible for mental health.</a:t>
            </a:r>
          </a:p>
        </p:txBody>
      </p:sp>
      <p:sp>
        <p:nvSpPr>
          <p:cNvPr id="8" name="Speech Bubble: Rectangle 7">
            <a:extLst>
              <a:ext uri="{FF2B5EF4-FFF2-40B4-BE49-F238E27FC236}">
                <a16:creationId xmlns:a16="http://schemas.microsoft.com/office/drawing/2014/main" id="{5288D954-1584-48DA-B68B-858780CEE806}"/>
              </a:ext>
            </a:extLst>
          </p:cNvPr>
          <p:cNvSpPr/>
          <p:nvPr/>
        </p:nvSpPr>
        <p:spPr>
          <a:xfrm rot="16200000">
            <a:off x="6626027" y="1479150"/>
            <a:ext cx="3844155" cy="5523164"/>
          </a:xfrm>
          <a:prstGeom prst="wedge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GB" sz="1000" dirty="0">
              <a:solidFill>
                <a:schemeClr val="accent6">
                  <a:lumMod val="75000"/>
                </a:schemeClr>
              </a:solidFill>
            </a:endParaRPr>
          </a:p>
        </p:txBody>
      </p:sp>
      <p:sp>
        <p:nvSpPr>
          <p:cNvPr id="21" name="Speech Bubble: Rectangle 20">
            <a:extLst>
              <a:ext uri="{FF2B5EF4-FFF2-40B4-BE49-F238E27FC236}">
                <a16:creationId xmlns:a16="http://schemas.microsoft.com/office/drawing/2014/main" id="{DCA20D3A-6365-44C3-912A-837C35F3140A}"/>
              </a:ext>
            </a:extLst>
          </p:cNvPr>
          <p:cNvSpPr/>
          <p:nvPr/>
        </p:nvSpPr>
        <p:spPr>
          <a:xfrm rot="16200000">
            <a:off x="2410665" y="3068565"/>
            <a:ext cx="3664457" cy="2199995"/>
          </a:xfrm>
          <a:prstGeom prst="wedgeRectCallou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GB" sz="1000" dirty="0">
              <a:solidFill>
                <a:schemeClr val="accent6">
                  <a:lumMod val="75000"/>
                </a:schemeClr>
              </a:solidFill>
            </a:endParaRPr>
          </a:p>
        </p:txBody>
      </p:sp>
      <p:grpSp>
        <p:nvGrpSpPr>
          <p:cNvPr id="4" name="Group 3">
            <a:extLst>
              <a:ext uri="{FF2B5EF4-FFF2-40B4-BE49-F238E27FC236}">
                <a16:creationId xmlns:a16="http://schemas.microsoft.com/office/drawing/2014/main" id="{38FE3004-6A9D-4016-9D0E-CCDB96C9BCDE}"/>
              </a:ext>
            </a:extLst>
          </p:cNvPr>
          <p:cNvGrpSpPr/>
          <p:nvPr/>
        </p:nvGrpSpPr>
        <p:grpSpPr>
          <a:xfrm>
            <a:off x="354895" y="2192492"/>
            <a:ext cx="2199996" cy="3808298"/>
            <a:chOff x="354895" y="2269436"/>
            <a:chExt cx="2199996" cy="3808298"/>
          </a:xfrm>
        </p:grpSpPr>
        <p:sp>
          <p:nvSpPr>
            <p:cNvPr id="2" name="TextBox 1">
              <a:extLst>
                <a:ext uri="{FF2B5EF4-FFF2-40B4-BE49-F238E27FC236}">
                  <a16:creationId xmlns:a16="http://schemas.microsoft.com/office/drawing/2014/main" id="{2405850B-75F1-4E99-A9CA-168DC86626AC}"/>
                </a:ext>
              </a:extLst>
            </p:cNvPr>
            <p:cNvSpPr txBox="1"/>
            <p:nvPr/>
          </p:nvSpPr>
          <p:spPr>
            <a:xfrm>
              <a:off x="455993" y="2269436"/>
              <a:ext cx="2098898" cy="3647152"/>
            </a:xfrm>
            <a:prstGeom prst="rect">
              <a:avLst/>
            </a:prstGeom>
            <a:noFill/>
          </p:spPr>
          <p:txBody>
            <a:bodyPr wrap="square" rtlCol="0">
              <a:spAutoFit/>
            </a:bodyPr>
            <a:lstStyle/>
            <a:p>
              <a:endParaRPr lang="en-GB" sz="1050" dirty="0">
                <a:solidFill>
                  <a:schemeClr val="accent6">
                    <a:lumMod val="75000"/>
                  </a:schemeClr>
                </a:solidFill>
              </a:endParaRPr>
            </a:p>
            <a:p>
              <a:r>
                <a:rPr lang="en-GB" sz="1200" b="1" dirty="0"/>
                <a:t>Key priorities:</a:t>
              </a:r>
            </a:p>
            <a:p>
              <a:pPr marL="171450" indent="-171450">
                <a:buFont typeface="Arial" panose="020B0604020202020204" pitchFamily="34" charset="0"/>
                <a:buChar char="•"/>
              </a:pPr>
              <a:r>
                <a:rPr lang="en-GB" sz="1050" dirty="0">
                  <a:solidFill>
                    <a:srgbClr val="FF0000"/>
                  </a:solidFill>
                </a:rPr>
                <a:t>Delivery of NHS Long Term Plan programmes</a:t>
              </a:r>
            </a:p>
            <a:p>
              <a:pPr marL="171450" indent="-171450">
                <a:buFont typeface="Arial" panose="020B0604020202020204" pitchFamily="34" charset="0"/>
                <a:buChar char="•"/>
              </a:pPr>
              <a:r>
                <a:rPr lang="en-GB" sz="1050" dirty="0">
                  <a:solidFill>
                    <a:schemeClr val="accent6"/>
                  </a:solidFill>
                </a:rPr>
                <a:t>Mental Health Investment Standard (MHIS) collaborative prioritisation and assurance process.</a:t>
              </a:r>
            </a:p>
            <a:p>
              <a:pPr marL="171450" indent="-171450">
                <a:buFont typeface="Arial" panose="020B0604020202020204" pitchFamily="34" charset="0"/>
                <a:buChar char="•"/>
              </a:pPr>
              <a:r>
                <a:rPr lang="en-GB" sz="1050" dirty="0">
                  <a:solidFill>
                    <a:schemeClr val="accent1"/>
                  </a:solidFill>
                </a:rPr>
                <a:t> Meeting local need through integrated working</a:t>
              </a:r>
            </a:p>
            <a:p>
              <a:pPr marL="171450" indent="-171450">
                <a:buFont typeface="Arial" panose="020B0604020202020204" pitchFamily="34" charset="0"/>
                <a:buChar char="•"/>
              </a:pPr>
              <a:r>
                <a:rPr lang="en-GB" sz="1050" dirty="0"/>
                <a:t>Managing demand, capacity and Covid recovery</a:t>
              </a:r>
            </a:p>
            <a:p>
              <a:pPr marL="171450" indent="-171450">
                <a:buFont typeface="Arial" panose="020B0604020202020204" pitchFamily="34" charset="0"/>
                <a:buChar char="•"/>
              </a:pPr>
              <a:r>
                <a:rPr lang="en-GB" sz="1050" dirty="0"/>
                <a:t>Supporting ICB programmes and WY MHLDA West Yorkshire Mental Health Learning Disability Alliance (MHLDA) Provider Collaboratives</a:t>
              </a:r>
            </a:p>
            <a:p>
              <a:pPr marL="171450" indent="-171450">
                <a:buFont typeface="Arial" panose="020B0604020202020204" pitchFamily="34" charset="0"/>
                <a:buChar char="•"/>
              </a:pPr>
              <a:r>
                <a:rPr lang="en-GB" sz="1050" dirty="0"/>
                <a:t>To review how this oversight of  Learning Disability, Autism, ADHD and Dementia is embedded in the Wakefield Provider Collaborative</a:t>
              </a:r>
            </a:p>
          </p:txBody>
        </p:sp>
        <p:sp>
          <p:nvSpPr>
            <p:cNvPr id="22" name="Speech Bubble: Rectangle 21">
              <a:extLst>
                <a:ext uri="{FF2B5EF4-FFF2-40B4-BE49-F238E27FC236}">
                  <a16:creationId xmlns:a16="http://schemas.microsoft.com/office/drawing/2014/main" id="{9DAD00CF-24D8-486F-8F7B-8B8A08D83A52}"/>
                </a:ext>
              </a:extLst>
            </p:cNvPr>
            <p:cNvSpPr/>
            <p:nvPr/>
          </p:nvSpPr>
          <p:spPr>
            <a:xfrm rot="16200000">
              <a:off x="-410784" y="3112059"/>
              <a:ext cx="3731354" cy="2199995"/>
            </a:xfrm>
            <a:prstGeom prst="wedgeRectCallou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GB" sz="1000" dirty="0">
                <a:solidFill>
                  <a:schemeClr val="accent6">
                    <a:lumMod val="75000"/>
                  </a:schemeClr>
                </a:solidFill>
              </a:endParaRPr>
            </a:p>
          </p:txBody>
        </p:sp>
      </p:grpSp>
      <p:sp>
        <p:nvSpPr>
          <p:cNvPr id="23" name="TextBox 22">
            <a:extLst>
              <a:ext uri="{FF2B5EF4-FFF2-40B4-BE49-F238E27FC236}">
                <a16:creationId xmlns:a16="http://schemas.microsoft.com/office/drawing/2014/main" id="{4C2E2334-F682-43AD-9F06-084F3293AB5C}"/>
              </a:ext>
            </a:extLst>
          </p:cNvPr>
          <p:cNvSpPr txBox="1"/>
          <p:nvPr/>
        </p:nvSpPr>
        <p:spPr>
          <a:xfrm>
            <a:off x="3142896" y="2456015"/>
            <a:ext cx="2199996" cy="3662541"/>
          </a:xfrm>
          <a:prstGeom prst="rect">
            <a:avLst/>
          </a:prstGeom>
          <a:noFill/>
        </p:spPr>
        <p:txBody>
          <a:bodyPr wrap="square">
            <a:spAutoFit/>
          </a:bodyPr>
          <a:lstStyle/>
          <a:p>
            <a:r>
              <a:rPr lang="en-GB" sz="1200" b="1" dirty="0"/>
              <a:t>Some highlighted programmes:</a:t>
            </a:r>
          </a:p>
          <a:p>
            <a:pPr marL="171450" indent="-171450">
              <a:buFont typeface="Arial" panose="020B0604020202020204" pitchFamily="34" charset="0"/>
              <a:buChar char="•"/>
            </a:pPr>
            <a:r>
              <a:rPr lang="en-GB" sz="1100" dirty="0">
                <a:solidFill>
                  <a:srgbClr val="FF0000"/>
                </a:solidFill>
              </a:rPr>
              <a:t>Community Mental Health Transformation</a:t>
            </a:r>
          </a:p>
          <a:p>
            <a:pPr marL="171450" indent="-171450">
              <a:buFont typeface="Arial" panose="020B0604020202020204" pitchFamily="34" charset="0"/>
              <a:buChar char="•"/>
            </a:pPr>
            <a:r>
              <a:rPr lang="en-GB" sz="1100" dirty="0">
                <a:solidFill>
                  <a:srgbClr val="FF0000"/>
                </a:solidFill>
              </a:rPr>
              <a:t>Children and Young People (CYP) Access to Mental Health Services</a:t>
            </a:r>
          </a:p>
          <a:p>
            <a:pPr marL="171450" indent="-171450">
              <a:buFont typeface="Arial" panose="020B0604020202020204" pitchFamily="34" charset="0"/>
              <a:buChar char="•"/>
            </a:pPr>
            <a:r>
              <a:rPr lang="en-GB" sz="1100" dirty="0">
                <a:solidFill>
                  <a:srgbClr val="FF0000"/>
                </a:solidFill>
              </a:rPr>
              <a:t>Early intervention in Psychosis</a:t>
            </a:r>
          </a:p>
          <a:p>
            <a:pPr marL="171450" indent="-171450">
              <a:buFont typeface="Arial" panose="020B0604020202020204" pitchFamily="34" charset="0"/>
              <a:buChar char="•"/>
            </a:pPr>
            <a:r>
              <a:rPr lang="en-GB" sz="1100" dirty="0">
                <a:solidFill>
                  <a:srgbClr val="FF0000"/>
                </a:solidFill>
              </a:rPr>
              <a:t>Health checks for people with Severe Mental Illness</a:t>
            </a:r>
          </a:p>
          <a:p>
            <a:pPr marL="171450" indent="-171450">
              <a:buFont typeface="Arial" panose="020B0604020202020204" pitchFamily="34" charset="0"/>
              <a:buChar char="•"/>
            </a:pPr>
            <a:r>
              <a:rPr lang="en-GB" sz="1100" dirty="0">
                <a:solidFill>
                  <a:srgbClr val="FF0000"/>
                </a:solidFill>
              </a:rPr>
              <a:t>Crisis support</a:t>
            </a:r>
            <a:endParaRPr lang="en-GB" sz="1100" dirty="0"/>
          </a:p>
          <a:p>
            <a:pPr marL="171450" indent="-171450">
              <a:buFont typeface="Arial" panose="020B0604020202020204" pitchFamily="34" charset="0"/>
              <a:buChar char="•"/>
            </a:pPr>
            <a:r>
              <a:rPr lang="en-GB" sz="1100" dirty="0">
                <a:solidFill>
                  <a:schemeClr val="accent6"/>
                </a:solidFill>
              </a:rPr>
              <a:t>Achievement of Mental Health Investment Standard</a:t>
            </a:r>
            <a:endParaRPr lang="en-GB" sz="1100" dirty="0">
              <a:solidFill>
                <a:schemeClr val="accent6">
                  <a:lumMod val="75000"/>
                </a:schemeClr>
              </a:solidFill>
            </a:endParaRPr>
          </a:p>
          <a:p>
            <a:pPr marL="171450" indent="-171450">
              <a:buFont typeface="Arial" panose="020B0604020202020204" pitchFamily="34" charset="0"/>
              <a:buChar char="•"/>
            </a:pPr>
            <a:r>
              <a:rPr lang="en-GB" sz="1100" dirty="0">
                <a:solidFill>
                  <a:schemeClr val="accent1"/>
                </a:solidFill>
              </a:rPr>
              <a:t>Joined Up Thinking – a joint VCSE programme aimed at bridging the gap between NHS and the third sector to engage people in hard to reach areas or the most deprived areas in the District of Wakefield</a:t>
            </a:r>
          </a:p>
          <a:p>
            <a:pPr marL="171450" indent="-171450">
              <a:buFont typeface="Arial" panose="020B0604020202020204" pitchFamily="34" charset="0"/>
              <a:buChar char="•"/>
            </a:pPr>
            <a:endParaRPr lang="en-GB" sz="1100" dirty="0">
              <a:solidFill>
                <a:schemeClr val="accent6">
                  <a:lumMod val="75000"/>
                </a:schemeClr>
              </a:solidFill>
            </a:endParaRPr>
          </a:p>
          <a:p>
            <a:pPr marL="171450" indent="-171450">
              <a:buFont typeface="Arial" panose="020B0604020202020204" pitchFamily="34" charset="0"/>
              <a:buChar char="•"/>
            </a:pPr>
            <a:endParaRPr lang="en-GB" sz="1100" dirty="0">
              <a:solidFill>
                <a:schemeClr val="accent6">
                  <a:lumMod val="75000"/>
                </a:schemeClr>
              </a:solidFill>
            </a:endParaRPr>
          </a:p>
        </p:txBody>
      </p:sp>
      <p:sp>
        <p:nvSpPr>
          <p:cNvPr id="6" name="TextBox 5">
            <a:extLst>
              <a:ext uri="{FF2B5EF4-FFF2-40B4-BE49-F238E27FC236}">
                <a16:creationId xmlns:a16="http://schemas.microsoft.com/office/drawing/2014/main" id="{174055A6-1511-4348-8E10-6FD1A4CB40B1}"/>
              </a:ext>
            </a:extLst>
          </p:cNvPr>
          <p:cNvSpPr txBox="1"/>
          <p:nvPr/>
        </p:nvSpPr>
        <p:spPr>
          <a:xfrm>
            <a:off x="5871923" y="2346381"/>
            <a:ext cx="5523165" cy="3816429"/>
          </a:xfrm>
          <a:prstGeom prst="rect">
            <a:avLst/>
          </a:prstGeom>
          <a:noFill/>
        </p:spPr>
        <p:txBody>
          <a:bodyPr wrap="square" rtlCol="0">
            <a:spAutoFit/>
          </a:bodyPr>
          <a:lstStyle/>
          <a:p>
            <a:r>
              <a:rPr lang="en-GB" sz="1200" b="1" dirty="0"/>
              <a:t>Outcome measures: </a:t>
            </a:r>
          </a:p>
          <a:p>
            <a:pPr marL="171450" indent="-171450">
              <a:buFont typeface="Arial" panose="020B0604020202020204" pitchFamily="34" charset="0"/>
              <a:buChar char="•"/>
            </a:pPr>
            <a:r>
              <a:rPr lang="en-GB" sz="1100" dirty="0">
                <a:solidFill>
                  <a:srgbClr val="FF0000"/>
                </a:solidFill>
              </a:rPr>
              <a:t>23,075 people with Severe Mental Illness (SMI) accessing 2 or more contacts from  community service  by the end of 22/23</a:t>
            </a:r>
          </a:p>
          <a:p>
            <a:pPr marL="171450" indent="-171450">
              <a:buFont typeface="Arial" panose="020B0604020202020204" pitchFamily="34" charset="0"/>
              <a:buChar char="•"/>
            </a:pPr>
            <a:r>
              <a:rPr lang="en-GB" sz="1100" dirty="0">
                <a:solidFill>
                  <a:srgbClr val="FF0000"/>
                </a:solidFill>
              </a:rPr>
              <a:t>25,653</a:t>
            </a:r>
            <a:r>
              <a:rPr lang="en-GB" sz="1100" b="0" i="0" u="none" strike="noStrike" dirty="0">
                <a:solidFill>
                  <a:srgbClr val="FF0000"/>
                </a:solidFill>
                <a:effectLst/>
              </a:rPr>
              <a:t> Children and Young People aged under 18 supported through NHS funded mental health services receiving at least one contact</a:t>
            </a:r>
            <a:r>
              <a:rPr lang="en-GB" sz="1100" dirty="0">
                <a:solidFill>
                  <a:srgbClr val="FF0000"/>
                </a:solidFill>
              </a:rPr>
              <a:t> by the end of 22/23</a:t>
            </a:r>
          </a:p>
          <a:p>
            <a:pPr marL="171450" indent="-171450">
              <a:buFont typeface="Arial" panose="020B0604020202020204" pitchFamily="34" charset="0"/>
              <a:buChar char="•"/>
            </a:pPr>
            <a:r>
              <a:rPr lang="en-GB" sz="1100" dirty="0">
                <a:solidFill>
                  <a:srgbClr val="FF0000"/>
                </a:solidFill>
              </a:rPr>
              <a:t>60% of </a:t>
            </a:r>
            <a:r>
              <a:rPr lang="en-GB" sz="1100" b="0" i="0" u="none" strike="noStrike" dirty="0">
                <a:solidFill>
                  <a:srgbClr val="FF0000"/>
                </a:solidFill>
                <a:effectLst/>
              </a:rPr>
              <a:t>people  with suspected first episode psychosis or at ‘risk mental state’ who start a NICE-recommended package care package in the reporting period within 2 weeks of referral</a:t>
            </a:r>
            <a:r>
              <a:rPr lang="en-GB" sz="1100" dirty="0">
                <a:solidFill>
                  <a:srgbClr val="FF0000"/>
                </a:solidFill>
              </a:rPr>
              <a:t> </a:t>
            </a:r>
          </a:p>
          <a:p>
            <a:pPr marL="171450" indent="-171450">
              <a:buFont typeface="Arial" panose="020B0604020202020204" pitchFamily="34" charset="0"/>
              <a:buChar char="•"/>
            </a:pPr>
            <a:r>
              <a:rPr lang="en-GB" sz="1100" dirty="0">
                <a:solidFill>
                  <a:srgbClr val="FF0000"/>
                </a:solidFill>
              </a:rPr>
              <a:t>13,672 people with SMI receiving physical health check by the end of 22/23</a:t>
            </a:r>
          </a:p>
          <a:p>
            <a:pPr marL="171450" indent="-171450">
              <a:buFont typeface="Arial" panose="020B0604020202020204" pitchFamily="34" charset="0"/>
              <a:buChar char="•"/>
            </a:pPr>
            <a:r>
              <a:rPr lang="en-GB" sz="1100" dirty="0">
                <a:solidFill>
                  <a:srgbClr val="FF0000"/>
                </a:solidFill>
              </a:rPr>
              <a:t>Core 24 (liaison mental health model) compliant</a:t>
            </a:r>
          </a:p>
          <a:p>
            <a:pPr marL="171450" indent="-171450">
              <a:buFont typeface="Arial" panose="020B0604020202020204" pitchFamily="34" charset="0"/>
              <a:buChar char="•"/>
            </a:pPr>
            <a:r>
              <a:rPr lang="en-GB" sz="1100" dirty="0">
                <a:solidFill>
                  <a:srgbClr val="FF0000"/>
                </a:solidFill>
              </a:rPr>
              <a:t>95% of people referred to the Psychiatric Liaison Team seen within 1 hour in A&amp;E and 24 hours on a ward</a:t>
            </a:r>
          </a:p>
          <a:p>
            <a:endParaRPr lang="en-GB" sz="1100" dirty="0"/>
          </a:p>
          <a:p>
            <a:r>
              <a:rPr lang="en-GB" sz="1100" dirty="0">
                <a:solidFill>
                  <a:schemeClr val="accent6"/>
                </a:solidFill>
              </a:rPr>
              <a:t>Audited assurance of MHIS Target delivered</a:t>
            </a:r>
          </a:p>
          <a:p>
            <a:endParaRPr lang="en-GB" sz="1100" dirty="0"/>
          </a:p>
          <a:p>
            <a:r>
              <a:rPr lang="en-GB" sz="1100" dirty="0">
                <a:solidFill>
                  <a:schemeClr val="accent1"/>
                </a:solidFill>
              </a:rPr>
              <a:t>Improved general health/wellbeing, recovery from health/economic inequality/deprivation. Reduction of pressure on primary care Hospitals, GPs, wellbeing, and support services. Part of our growing community. Non-clinical, co-productive approach. Clients show self-sustainability/normal living. Increased emotional resilience. They will be back into employment, not living off the state. Positive impact in home/local community by mitigating anti-social behaviour. Quicker recovery from setback/loss. Have a support network which works for them.</a:t>
            </a:r>
          </a:p>
        </p:txBody>
      </p:sp>
    </p:spTree>
    <p:extLst>
      <p:ext uri="{BB962C8B-B14F-4D97-AF65-F5344CB8AC3E}">
        <p14:creationId xmlns:p14="http://schemas.microsoft.com/office/powerpoint/2010/main" val="2019705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17EC452-F52D-4385-A54D-6C9015A8009E}"/>
              </a:ext>
            </a:extLst>
          </p:cNvPr>
          <p:cNvSpPr/>
          <p:nvPr/>
        </p:nvSpPr>
        <p:spPr>
          <a:xfrm>
            <a:off x="134288" y="169380"/>
            <a:ext cx="2617965" cy="141993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rgbClr val="002060"/>
                </a:solidFill>
              </a:rPr>
              <a:t>Housing &amp; Health  </a:t>
            </a:r>
          </a:p>
          <a:p>
            <a:r>
              <a:rPr lang="en-GB" sz="1200" dirty="0">
                <a:solidFill>
                  <a:schemeClr val="accent6">
                    <a:lumMod val="75000"/>
                  </a:schemeClr>
                </a:solidFill>
              </a:rPr>
              <a:t>A</a:t>
            </a:r>
            <a:r>
              <a:rPr lang="en-GB" sz="1200" b="1" dirty="0">
                <a:solidFill>
                  <a:schemeClr val="accent6">
                    <a:lumMod val="75000"/>
                  </a:schemeClr>
                </a:solidFill>
              </a:rPr>
              <a:t>lliance Chair / Lead </a:t>
            </a:r>
            <a:r>
              <a:rPr lang="en-GB" sz="1200" dirty="0">
                <a:solidFill>
                  <a:schemeClr val="accent6">
                    <a:lumMod val="75000"/>
                  </a:schemeClr>
                </a:solidFill>
              </a:rPr>
              <a:t>-  </a:t>
            </a:r>
            <a:r>
              <a:rPr lang="en-GB" sz="1200" dirty="0">
                <a:solidFill>
                  <a:srgbClr val="002060"/>
                </a:solidFill>
              </a:rPr>
              <a:t>Sarah Roxby </a:t>
            </a:r>
          </a:p>
          <a:p>
            <a:endParaRPr lang="en-GB" sz="1200" dirty="0">
              <a:solidFill>
                <a:schemeClr val="accent6">
                  <a:lumMod val="75000"/>
                </a:schemeClr>
              </a:solidFill>
            </a:endParaRPr>
          </a:p>
        </p:txBody>
      </p:sp>
      <p:sp>
        <p:nvSpPr>
          <p:cNvPr id="5" name="Rectangle: Rounded Corners 4">
            <a:extLst>
              <a:ext uri="{FF2B5EF4-FFF2-40B4-BE49-F238E27FC236}">
                <a16:creationId xmlns:a16="http://schemas.microsoft.com/office/drawing/2014/main" id="{50E94CB1-B2BF-4B1B-BAA9-5DCBF21589EB}"/>
              </a:ext>
            </a:extLst>
          </p:cNvPr>
          <p:cNvSpPr/>
          <p:nvPr/>
        </p:nvSpPr>
        <p:spPr>
          <a:xfrm>
            <a:off x="2939143" y="169380"/>
            <a:ext cx="9035576" cy="178018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solidFill>
                <a:srgbClr val="002060"/>
              </a:solidFill>
            </a:endParaRPr>
          </a:p>
          <a:p>
            <a:r>
              <a:rPr lang="en-GB" sz="1400" b="1" dirty="0">
                <a:solidFill>
                  <a:schemeClr val="accent6">
                    <a:lumMod val="75000"/>
                  </a:schemeClr>
                </a:solidFill>
              </a:rPr>
              <a:t>Overarching aims of the Partnership</a:t>
            </a:r>
          </a:p>
          <a:p>
            <a:r>
              <a:rPr lang="en-GB" sz="1200" dirty="0">
                <a:solidFill>
                  <a:srgbClr val="002060"/>
                </a:solidFill>
                <a:effectLst/>
                <a:ea typeface="Calibri" panose="020F0502020204030204" pitchFamily="34" charset="0"/>
              </a:rPr>
              <a:t>The Housing for Health Partnership supports delivery of the WDHCP vision as a strategic enabler, having a focus on housing as a wider determinant of health. The partnership works to ensure that people have warm and affordable housing that is safe and secure and promotes independence. </a:t>
            </a:r>
          </a:p>
          <a:p>
            <a:r>
              <a:rPr lang="en-GB" sz="1200" dirty="0">
                <a:solidFill>
                  <a:srgbClr val="002060"/>
                </a:solidFill>
                <a:effectLst/>
                <a:ea typeface="Calibri" panose="020F0502020204030204" pitchFamily="34" charset="0"/>
              </a:rPr>
              <a:t> </a:t>
            </a:r>
          </a:p>
          <a:p>
            <a:r>
              <a:rPr lang="en-GB" sz="1200" dirty="0">
                <a:solidFill>
                  <a:srgbClr val="002060"/>
                </a:solidFill>
                <a:effectLst/>
                <a:ea typeface="Calibri" panose="020F0502020204030204" pitchFamily="34" charset="0"/>
              </a:rPr>
              <a:t>The partnership contributes to the transformation design principles by having a personalised and focussed approach on the importance of a healthy home. The partnership aims to prevent health inequalities through the promotion of good quality, sustainable homes with appropriate support. There is less emphasis on medical models with more focus on enabling self care in a persons own home. The partnership also focussed on the importance of a good community and the lasting impact this can have on a persons health. </a:t>
            </a:r>
          </a:p>
          <a:p>
            <a:r>
              <a:rPr lang="en-GB" sz="1000" dirty="0">
                <a:solidFill>
                  <a:srgbClr val="002060"/>
                </a:solidFill>
              </a:rPr>
              <a:t> </a:t>
            </a:r>
          </a:p>
        </p:txBody>
      </p:sp>
      <p:sp>
        <p:nvSpPr>
          <p:cNvPr id="8" name="Speech Bubble: Rectangle 7">
            <a:extLst>
              <a:ext uri="{FF2B5EF4-FFF2-40B4-BE49-F238E27FC236}">
                <a16:creationId xmlns:a16="http://schemas.microsoft.com/office/drawing/2014/main" id="{5288D954-1584-48DA-B68B-858780CEE806}"/>
              </a:ext>
            </a:extLst>
          </p:cNvPr>
          <p:cNvSpPr/>
          <p:nvPr/>
        </p:nvSpPr>
        <p:spPr>
          <a:xfrm rot="16200000">
            <a:off x="-746919" y="2679074"/>
            <a:ext cx="4128395" cy="2199995"/>
          </a:xfrm>
          <a:prstGeom prst="wedgeRectCallou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GB" sz="1400" dirty="0">
              <a:solidFill>
                <a:srgbClr val="002060"/>
              </a:solidFill>
            </a:endParaRPr>
          </a:p>
          <a:p>
            <a:r>
              <a:rPr lang="en-GB" sz="1500" b="1" dirty="0">
                <a:solidFill>
                  <a:schemeClr val="accent6">
                    <a:lumMod val="75000"/>
                  </a:schemeClr>
                </a:solidFill>
              </a:rPr>
              <a:t>Top priorities for 22/23</a:t>
            </a:r>
          </a:p>
          <a:p>
            <a:endParaRPr lang="en-GB" sz="1400" b="1" dirty="0">
              <a:solidFill>
                <a:schemeClr val="accent6">
                  <a:lumMod val="75000"/>
                </a:schemeClr>
              </a:solidFill>
            </a:endParaRPr>
          </a:p>
          <a:p>
            <a:pPr marL="342900" lvl="0" indent="-342900">
              <a:buFont typeface="+mj-lt"/>
              <a:buAutoNum type="arabicPeriod"/>
            </a:pPr>
            <a:r>
              <a:rPr lang="en-GB" sz="1400" dirty="0">
                <a:solidFill>
                  <a:srgbClr val="002060"/>
                </a:solidFill>
                <a:effectLst/>
                <a:ea typeface="Times New Roman" panose="02020603050405020304" pitchFamily="18" charset="0"/>
              </a:rPr>
              <a:t>Tackling poor property conditions and affordable warmth</a:t>
            </a:r>
            <a:endParaRPr lang="en-GB" sz="1400" dirty="0">
              <a:solidFill>
                <a:srgbClr val="002060"/>
              </a:solidFill>
              <a:effectLst/>
              <a:ea typeface="Calibri" panose="020F0502020204030204" pitchFamily="34" charset="0"/>
            </a:endParaRPr>
          </a:p>
          <a:p>
            <a:pPr marL="342900" lvl="0" indent="-342900">
              <a:buFont typeface="+mj-lt"/>
              <a:buAutoNum type="arabicPeriod"/>
            </a:pPr>
            <a:r>
              <a:rPr lang="en-GB" sz="1400" dirty="0">
                <a:solidFill>
                  <a:srgbClr val="002060"/>
                </a:solidFill>
                <a:effectLst/>
                <a:ea typeface="Times New Roman" panose="02020603050405020304" pitchFamily="18" charset="0"/>
              </a:rPr>
              <a:t>Reduction in hospital admissions and timely discharge through the use of technology enabled care in the home and Independent Living schemes </a:t>
            </a:r>
            <a:endParaRPr lang="en-GB" sz="1400" dirty="0">
              <a:solidFill>
                <a:srgbClr val="002060"/>
              </a:solidFill>
              <a:effectLst/>
              <a:ea typeface="Calibri" panose="020F0502020204030204" pitchFamily="34" charset="0"/>
            </a:endParaRPr>
          </a:p>
          <a:p>
            <a:pPr marL="342900" lvl="0" indent="-342900">
              <a:buFont typeface="+mj-lt"/>
              <a:buAutoNum type="arabicPeriod"/>
            </a:pPr>
            <a:r>
              <a:rPr lang="en-GB" sz="1400" dirty="0">
                <a:solidFill>
                  <a:srgbClr val="002060"/>
                </a:solidFill>
                <a:effectLst/>
                <a:ea typeface="Times New Roman" panose="02020603050405020304" pitchFamily="18" charset="0"/>
              </a:rPr>
              <a:t>Delivery of the Wakefield Housing Plan </a:t>
            </a:r>
            <a:endParaRPr lang="en-GB" sz="1400" dirty="0">
              <a:solidFill>
                <a:srgbClr val="002060"/>
              </a:solidFill>
              <a:effectLst/>
              <a:ea typeface="Calibri" panose="020F0502020204030204" pitchFamily="34" charset="0"/>
            </a:endParaRPr>
          </a:p>
          <a:p>
            <a:pPr marL="342900" lvl="0" indent="-342900">
              <a:buFont typeface="+mj-lt"/>
              <a:buAutoNum type="arabicPeriod"/>
            </a:pPr>
            <a:r>
              <a:rPr lang="en-GB" sz="1400" dirty="0">
                <a:solidFill>
                  <a:srgbClr val="002060"/>
                </a:solidFill>
                <a:effectLst/>
                <a:ea typeface="Times New Roman" panose="02020603050405020304" pitchFamily="18" charset="0"/>
              </a:rPr>
              <a:t>Tenancy sustainment and Supporting the needs of homeless and rough sleepers </a:t>
            </a:r>
            <a:endParaRPr lang="en-GB" sz="1400" dirty="0">
              <a:solidFill>
                <a:srgbClr val="002060"/>
              </a:solidFill>
              <a:effectLst/>
              <a:ea typeface="Calibri" panose="020F0502020204030204" pitchFamily="34" charset="0"/>
            </a:endParaRPr>
          </a:p>
          <a:p>
            <a:pPr algn="ctr"/>
            <a:r>
              <a:rPr lang="en-GB" sz="1400" dirty="0">
                <a:solidFill>
                  <a:srgbClr val="002060"/>
                </a:solidFill>
              </a:rPr>
              <a:t>  </a:t>
            </a:r>
          </a:p>
        </p:txBody>
      </p:sp>
      <p:sp>
        <p:nvSpPr>
          <p:cNvPr id="18" name="Rectangle: Rounded Corners 17">
            <a:extLst>
              <a:ext uri="{FF2B5EF4-FFF2-40B4-BE49-F238E27FC236}">
                <a16:creationId xmlns:a16="http://schemas.microsoft.com/office/drawing/2014/main" id="{D80137D0-FAD8-4DC8-A9C2-4156834653CC}"/>
              </a:ext>
            </a:extLst>
          </p:cNvPr>
          <p:cNvSpPr/>
          <p:nvPr/>
        </p:nvSpPr>
        <p:spPr>
          <a:xfrm>
            <a:off x="2839338" y="2122415"/>
            <a:ext cx="4501029" cy="452875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accent6">
                  <a:lumMod val="75000"/>
                </a:schemeClr>
              </a:solidFill>
            </a:endParaRPr>
          </a:p>
          <a:p>
            <a:pPr algn="ctr"/>
            <a:r>
              <a:rPr lang="en-GB" b="1" dirty="0">
                <a:solidFill>
                  <a:schemeClr val="accent6">
                    <a:lumMod val="75000"/>
                  </a:schemeClr>
                </a:solidFill>
              </a:rPr>
              <a:t>2022/23 Deliverables</a:t>
            </a:r>
          </a:p>
          <a:p>
            <a:pPr algn="ctr"/>
            <a:endParaRPr lang="en-GB" sz="1500" dirty="0">
              <a:solidFill>
                <a:srgbClr val="0070C0"/>
              </a:solidFill>
            </a:endParaRPr>
          </a:p>
          <a:p>
            <a:pPr marL="171450" indent="-171450">
              <a:buFont typeface="Arial" panose="020B0604020202020204" pitchFamily="34" charset="0"/>
              <a:buChar char="•"/>
            </a:pPr>
            <a:r>
              <a:rPr lang="en-GB" sz="1500" dirty="0">
                <a:solidFill>
                  <a:srgbClr val="0070C0"/>
                </a:solidFill>
              </a:rPr>
              <a:t>Housing Plan launch and programme commenced</a:t>
            </a:r>
          </a:p>
          <a:p>
            <a:pPr marL="171450" indent="-171450">
              <a:buFont typeface="Arial" panose="020B0604020202020204" pitchFamily="34" charset="0"/>
              <a:buChar char="•"/>
            </a:pPr>
            <a:r>
              <a:rPr lang="en-GB" sz="1500" dirty="0">
                <a:solidFill>
                  <a:srgbClr val="0070C0"/>
                </a:solidFill>
              </a:rPr>
              <a:t>Fuel Poverty Fund, Big Boiler and Energy Savers schemes delivery</a:t>
            </a:r>
          </a:p>
          <a:p>
            <a:pPr marL="171450" indent="-171450">
              <a:buFont typeface="Arial" panose="020B0604020202020204" pitchFamily="34" charset="0"/>
              <a:buChar char="•"/>
            </a:pPr>
            <a:r>
              <a:rPr lang="en-GB" sz="1500" dirty="0">
                <a:solidFill>
                  <a:srgbClr val="0070C0"/>
                </a:solidFill>
              </a:rPr>
              <a:t>Money Smart and MBS support delivered</a:t>
            </a:r>
          </a:p>
          <a:p>
            <a:pPr marL="171450" indent="-171450">
              <a:buFont typeface="Arial" panose="020B0604020202020204" pitchFamily="34" charset="0"/>
              <a:buChar char="•"/>
            </a:pPr>
            <a:r>
              <a:rPr lang="en-GB" sz="1500" dirty="0">
                <a:solidFill>
                  <a:srgbClr val="0070C0"/>
                </a:solidFill>
              </a:rPr>
              <a:t>Frontline health referral pathways established</a:t>
            </a:r>
          </a:p>
          <a:p>
            <a:pPr marL="171450" indent="-171450">
              <a:buFont typeface="Arial" panose="020B0604020202020204" pitchFamily="34" charset="0"/>
              <a:buChar char="•"/>
            </a:pPr>
            <a:r>
              <a:rPr lang="en-GB" sz="1500" dirty="0">
                <a:solidFill>
                  <a:srgbClr val="0070C0"/>
                </a:solidFill>
              </a:rPr>
              <a:t>The number of rough sleepers expected to rough sleep on any give night will not increase and over the Rough Sleeping Initiative (RSI) 2022-2025 it is anticipated that this number will decrease•	</a:t>
            </a:r>
          </a:p>
          <a:p>
            <a:pPr marL="171450" indent="-171450">
              <a:buFont typeface="Arial" panose="020B0604020202020204" pitchFamily="34" charset="0"/>
              <a:buChar char="•"/>
            </a:pPr>
            <a:r>
              <a:rPr lang="en-GB" sz="1500" dirty="0">
                <a:solidFill>
                  <a:srgbClr val="0070C0"/>
                </a:solidFill>
              </a:rPr>
              <a:t>Integrated model of delivery for independent Living Schemes</a:t>
            </a:r>
          </a:p>
          <a:p>
            <a:pPr marL="171450" indent="-171450">
              <a:buFont typeface="Arial" panose="020B0604020202020204" pitchFamily="34" charset="0"/>
              <a:buChar char="•"/>
            </a:pPr>
            <a:r>
              <a:rPr lang="en-GB" sz="1500" dirty="0">
                <a:solidFill>
                  <a:srgbClr val="0070C0"/>
                </a:solidFill>
              </a:rPr>
              <a:t>Greater volume of Extra Housing with integrated support offer</a:t>
            </a:r>
          </a:p>
          <a:p>
            <a:pPr marL="171450" indent="-171450">
              <a:buFont typeface="Arial" panose="020B0604020202020204" pitchFamily="34" charset="0"/>
              <a:buChar char="•"/>
            </a:pPr>
            <a:r>
              <a:rPr lang="en-GB" sz="1500" dirty="0">
                <a:solidFill>
                  <a:srgbClr val="0070C0"/>
                </a:solidFill>
              </a:rPr>
              <a:t>Embedding the WYFI and Homeless Health Assessment Service </a:t>
            </a:r>
          </a:p>
          <a:p>
            <a:pPr marL="171450" indent="-171450" algn="ctr">
              <a:buFont typeface="Arial" panose="020B0604020202020204" pitchFamily="34" charset="0"/>
              <a:buChar char="•"/>
            </a:pPr>
            <a:endParaRPr lang="en-GB" sz="1400" dirty="0">
              <a:solidFill>
                <a:srgbClr val="0070C0"/>
              </a:solidFill>
            </a:endParaRPr>
          </a:p>
          <a:p>
            <a:pPr marL="171450" indent="-171450" algn="ctr">
              <a:buFont typeface="Arial" panose="020B0604020202020204" pitchFamily="34" charset="0"/>
              <a:buChar char="•"/>
            </a:pPr>
            <a:endParaRPr lang="en-GB" sz="1400" dirty="0">
              <a:solidFill>
                <a:srgbClr val="0070C0"/>
              </a:solidFill>
            </a:endParaRPr>
          </a:p>
        </p:txBody>
      </p:sp>
      <p:sp>
        <p:nvSpPr>
          <p:cNvPr id="19" name="Rectangle: Rounded Corners 18">
            <a:extLst>
              <a:ext uri="{FF2B5EF4-FFF2-40B4-BE49-F238E27FC236}">
                <a16:creationId xmlns:a16="http://schemas.microsoft.com/office/drawing/2014/main" id="{EDDBF9E9-95CD-4107-89FC-705F4DBC1713}"/>
              </a:ext>
            </a:extLst>
          </p:cNvPr>
          <p:cNvSpPr/>
          <p:nvPr/>
        </p:nvSpPr>
        <p:spPr>
          <a:xfrm>
            <a:off x="7567249" y="2057400"/>
            <a:ext cx="4501029" cy="4680858"/>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6">
                    <a:lumMod val="75000"/>
                  </a:schemeClr>
                </a:solidFill>
              </a:rPr>
              <a:t>Outcomes</a:t>
            </a:r>
          </a:p>
          <a:p>
            <a:endParaRPr lang="en-GB" sz="1500" dirty="0">
              <a:solidFill>
                <a:srgbClr val="002060"/>
              </a:solidFill>
            </a:endParaRPr>
          </a:p>
          <a:p>
            <a:r>
              <a:rPr lang="en-GB" sz="1500" b="1" dirty="0">
                <a:solidFill>
                  <a:schemeClr val="accent1"/>
                </a:solidFill>
                <a:effectLst/>
                <a:ea typeface="Calibri" panose="020F0502020204030204" pitchFamily="34" charset="0"/>
              </a:rPr>
              <a:t>Measurables </a:t>
            </a:r>
          </a:p>
          <a:p>
            <a:pPr marL="171450" indent="-171450">
              <a:buFont typeface="Arial" panose="020B0604020202020204" pitchFamily="34" charset="0"/>
              <a:buChar char="•"/>
            </a:pPr>
            <a:r>
              <a:rPr lang="en-GB" sz="1500" dirty="0">
                <a:solidFill>
                  <a:schemeClr val="accent1"/>
                </a:solidFill>
                <a:effectLst/>
                <a:ea typeface="Calibri" panose="020F0502020204030204" pitchFamily="34" charset="0"/>
              </a:rPr>
              <a:t>Number of new homes built</a:t>
            </a:r>
          </a:p>
          <a:p>
            <a:pPr marL="171450" indent="-171450">
              <a:buFont typeface="Arial" panose="020B0604020202020204" pitchFamily="34" charset="0"/>
              <a:buChar char="•"/>
            </a:pPr>
            <a:r>
              <a:rPr lang="en-GB" sz="1500" dirty="0">
                <a:solidFill>
                  <a:schemeClr val="accent1"/>
                </a:solidFill>
                <a:effectLst/>
                <a:ea typeface="Calibri" panose="020F0502020204030204" pitchFamily="34" charset="0"/>
              </a:rPr>
              <a:t>Number of rough sleepers </a:t>
            </a:r>
          </a:p>
          <a:p>
            <a:pPr marL="171450" indent="-171450">
              <a:buFont typeface="Arial" panose="020B0604020202020204" pitchFamily="34" charset="0"/>
              <a:buChar char="•"/>
            </a:pPr>
            <a:r>
              <a:rPr lang="en-GB" sz="1500" dirty="0">
                <a:solidFill>
                  <a:schemeClr val="accent1"/>
                </a:solidFill>
                <a:effectLst/>
                <a:ea typeface="Calibri" panose="020F0502020204030204" pitchFamily="34" charset="0"/>
              </a:rPr>
              <a:t>Number of statutory homeless presentations </a:t>
            </a:r>
          </a:p>
          <a:p>
            <a:pPr marL="171450" indent="-171450">
              <a:buFont typeface="Arial" panose="020B0604020202020204" pitchFamily="34" charset="0"/>
              <a:buChar char="•"/>
            </a:pPr>
            <a:r>
              <a:rPr lang="en-GB" sz="1500" dirty="0">
                <a:solidFill>
                  <a:schemeClr val="accent1"/>
                </a:solidFill>
                <a:effectLst/>
                <a:ea typeface="Calibri" panose="020F0502020204030204" pitchFamily="34" charset="0"/>
              </a:rPr>
              <a:t>% of ambulance call outs following Care Link response intervention </a:t>
            </a:r>
          </a:p>
          <a:p>
            <a:pPr marL="171450" indent="-171450">
              <a:buFont typeface="Arial" panose="020B0604020202020204" pitchFamily="34" charset="0"/>
              <a:buChar char="•"/>
            </a:pPr>
            <a:r>
              <a:rPr lang="en-GB" sz="1500" dirty="0">
                <a:solidFill>
                  <a:schemeClr val="accent1"/>
                </a:solidFill>
                <a:ea typeface="Calibri" panose="020F0502020204030204" pitchFamily="34" charset="0"/>
              </a:rPr>
              <a:t>Improved housing conditions private rented sector </a:t>
            </a:r>
          </a:p>
          <a:p>
            <a:pPr marL="171450" indent="-171450">
              <a:buFont typeface="Arial" panose="020B0604020202020204" pitchFamily="34" charset="0"/>
              <a:buChar char="•"/>
            </a:pPr>
            <a:r>
              <a:rPr lang="en-GB" sz="1500" dirty="0">
                <a:solidFill>
                  <a:schemeClr val="accent1"/>
                </a:solidFill>
                <a:effectLst/>
                <a:ea typeface="Calibri" panose="020F0502020204030204" pitchFamily="34" charset="0"/>
              </a:rPr>
              <a:t>Reduced fuel poverty /cold homes</a:t>
            </a:r>
          </a:p>
          <a:p>
            <a:pPr marL="171450" indent="-171450">
              <a:buFont typeface="Arial" panose="020B0604020202020204" pitchFamily="34" charset="0"/>
              <a:buChar char="•"/>
            </a:pPr>
            <a:r>
              <a:rPr lang="en-GB" sz="1500" dirty="0">
                <a:solidFill>
                  <a:schemeClr val="accent1"/>
                </a:solidFill>
              </a:rPr>
              <a:t>Delayed admission to residential and/nursing care for older people</a:t>
            </a:r>
          </a:p>
          <a:p>
            <a:pPr marL="171450" indent="-171450">
              <a:buFont typeface="Arial" panose="020B0604020202020204" pitchFamily="34" charset="0"/>
              <a:buChar char="•"/>
            </a:pPr>
            <a:r>
              <a:rPr lang="en-GB" sz="1500" dirty="0">
                <a:solidFill>
                  <a:schemeClr val="accent1"/>
                </a:solidFill>
              </a:rPr>
              <a:t>Reduction in number of older people being admitted to hospital </a:t>
            </a:r>
          </a:p>
          <a:p>
            <a:pPr marL="171450" indent="-171450">
              <a:buFont typeface="Arial" panose="020B0604020202020204" pitchFamily="34" charset="0"/>
              <a:buChar char="•"/>
            </a:pPr>
            <a:r>
              <a:rPr lang="en-GB" sz="1500" dirty="0">
                <a:solidFill>
                  <a:schemeClr val="accent1"/>
                </a:solidFill>
              </a:rPr>
              <a:t>Better discharge arrangements for older people leaving hospital </a:t>
            </a:r>
          </a:p>
          <a:p>
            <a:pPr marL="171450" indent="-171450">
              <a:buFont typeface="Arial" panose="020B0604020202020204" pitchFamily="34" charset="0"/>
              <a:buChar char="•"/>
            </a:pPr>
            <a:r>
              <a:rPr lang="en-GB" sz="1500" dirty="0">
                <a:solidFill>
                  <a:schemeClr val="accent1"/>
                </a:solidFill>
              </a:rPr>
              <a:t>Reduction in levels of homelessness and number of homeless people attending A&amp;E</a:t>
            </a:r>
          </a:p>
          <a:p>
            <a:pPr algn="ctr"/>
            <a:endParaRPr lang="en-GB" sz="1000" dirty="0">
              <a:solidFill>
                <a:schemeClr val="accent6">
                  <a:lumMod val="75000"/>
                </a:schemeClr>
              </a:solidFill>
            </a:endParaRPr>
          </a:p>
        </p:txBody>
      </p:sp>
    </p:spTree>
    <p:extLst>
      <p:ext uri="{BB962C8B-B14F-4D97-AF65-F5344CB8AC3E}">
        <p14:creationId xmlns:p14="http://schemas.microsoft.com/office/powerpoint/2010/main" val="296497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2185658" y="-28925"/>
            <a:ext cx="7820685" cy="1323942"/>
          </a:xfrm>
          <a:prstGeom prst="rect">
            <a:avLst/>
          </a:prstGeom>
        </p:spPr>
      </p:pic>
      <p:graphicFrame>
        <p:nvGraphicFramePr>
          <p:cNvPr id="5" name="Diagram 4"/>
          <p:cNvGraphicFramePr/>
          <p:nvPr>
            <p:extLst>
              <p:ext uri="{D42A27DB-BD31-4B8C-83A1-F6EECF244321}">
                <p14:modId xmlns:p14="http://schemas.microsoft.com/office/powerpoint/2010/main" val="3622517378"/>
              </p:ext>
            </p:extLst>
          </p:nvPr>
        </p:nvGraphicFramePr>
        <p:xfrm>
          <a:off x="816385" y="714077"/>
          <a:ext cx="10325380" cy="5784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Group 3">
            <a:extLst>
              <a:ext uri="{FF2B5EF4-FFF2-40B4-BE49-F238E27FC236}">
                <a16:creationId xmlns:a16="http://schemas.microsoft.com/office/drawing/2014/main" id="{C5D18D63-3B7B-40A2-8A36-599B544199BA}"/>
              </a:ext>
            </a:extLst>
          </p:cNvPr>
          <p:cNvGrpSpPr/>
          <p:nvPr/>
        </p:nvGrpSpPr>
        <p:grpSpPr>
          <a:xfrm>
            <a:off x="4739125" y="3199859"/>
            <a:ext cx="593766" cy="2510179"/>
            <a:chOff x="5086602" y="3283586"/>
            <a:chExt cx="593766" cy="2510179"/>
          </a:xfrm>
          <a:solidFill>
            <a:schemeClr val="bg1"/>
          </a:solidFill>
        </p:grpSpPr>
        <p:sp>
          <p:nvSpPr>
            <p:cNvPr id="6" name="Right Arrow 5"/>
            <p:cNvSpPr/>
            <p:nvPr/>
          </p:nvSpPr>
          <p:spPr>
            <a:xfrm>
              <a:off x="5086602" y="3283586"/>
              <a:ext cx="593766" cy="391885"/>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ight Arrow 6"/>
            <p:cNvSpPr/>
            <p:nvPr/>
          </p:nvSpPr>
          <p:spPr>
            <a:xfrm>
              <a:off x="5086602" y="4368727"/>
              <a:ext cx="593766" cy="391885"/>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ight Arrow 7"/>
            <p:cNvSpPr/>
            <p:nvPr/>
          </p:nvSpPr>
          <p:spPr>
            <a:xfrm>
              <a:off x="5086602" y="5401880"/>
              <a:ext cx="593766" cy="391885"/>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 name="Group 2">
            <a:extLst>
              <a:ext uri="{FF2B5EF4-FFF2-40B4-BE49-F238E27FC236}">
                <a16:creationId xmlns:a16="http://schemas.microsoft.com/office/drawing/2014/main" id="{4CFB22A5-DBCA-4703-B769-3684180CB18C}"/>
              </a:ext>
            </a:extLst>
          </p:cNvPr>
          <p:cNvGrpSpPr/>
          <p:nvPr/>
        </p:nvGrpSpPr>
        <p:grpSpPr>
          <a:xfrm>
            <a:off x="8431594" y="2769817"/>
            <a:ext cx="2133926" cy="3255772"/>
            <a:chOff x="7652949" y="2951266"/>
            <a:chExt cx="2133926" cy="3255772"/>
          </a:xfrm>
        </p:grpSpPr>
        <p:sp>
          <p:nvSpPr>
            <p:cNvPr id="10" name="TextBox 9"/>
            <p:cNvSpPr txBox="1"/>
            <p:nvPr/>
          </p:nvSpPr>
          <p:spPr>
            <a:xfrm>
              <a:off x="7652949" y="2951266"/>
              <a:ext cx="2124403" cy="1092607"/>
            </a:xfrm>
            <a:prstGeom prst="rect">
              <a:avLst/>
            </a:prstGeom>
            <a:solidFill>
              <a:schemeClr val="tx2">
                <a:lumMod val="20000"/>
                <a:lumOff val="80000"/>
              </a:schemeClr>
            </a:solidFill>
            <a:ln>
              <a:solidFill>
                <a:schemeClr val="tx2"/>
              </a:solidFill>
            </a:ln>
          </p:spPr>
          <p:txBody>
            <a:bodyPr wrap="square" rtlCol="0">
              <a:spAutoFit/>
            </a:bodyPr>
            <a:lstStyle/>
            <a:p>
              <a:r>
                <a:rPr lang="en-GB" sz="900" b="1" dirty="0"/>
                <a:t>Key  metrics :</a:t>
              </a:r>
            </a:p>
            <a:p>
              <a:pPr marL="285750" indent="-285750">
                <a:buFont typeface="Arial" panose="020B0604020202020204" pitchFamily="34" charset="0"/>
                <a:buChar char="•"/>
              </a:pPr>
              <a:r>
                <a:rPr lang="en-GB" sz="800" dirty="0"/>
                <a:t>Reduction in patients conveyed to A&amp;E who are discharged with no treatment or a less than 1 day length of stay (LOS)* </a:t>
              </a:r>
            </a:p>
            <a:p>
              <a:pPr marL="285750" indent="-285750">
                <a:buFont typeface="Arial" panose="020B0604020202020204" pitchFamily="34" charset="0"/>
                <a:buChar char="•"/>
              </a:pPr>
              <a:r>
                <a:rPr lang="en-GB" sz="800" dirty="0"/>
                <a:t>Consistent delivery of all three Ambulance handover targets by 14</a:t>
              </a:r>
              <a:r>
                <a:rPr lang="en-GB" sz="800" baseline="30000" dirty="0"/>
                <a:t>th</a:t>
              </a:r>
              <a:r>
                <a:rPr lang="en-GB" sz="800" dirty="0"/>
                <a:t> September 22</a:t>
              </a:r>
            </a:p>
          </p:txBody>
        </p:sp>
        <p:sp>
          <p:nvSpPr>
            <p:cNvPr id="11" name="TextBox 10"/>
            <p:cNvSpPr txBox="1"/>
            <p:nvPr/>
          </p:nvSpPr>
          <p:spPr>
            <a:xfrm>
              <a:off x="7652949" y="4057523"/>
              <a:ext cx="2124401" cy="1492716"/>
            </a:xfrm>
            <a:prstGeom prst="rect">
              <a:avLst/>
            </a:prstGeom>
            <a:solidFill>
              <a:schemeClr val="tx2">
                <a:lumMod val="20000"/>
                <a:lumOff val="80000"/>
              </a:schemeClr>
            </a:solidFill>
            <a:ln>
              <a:solidFill>
                <a:schemeClr val="tx2"/>
              </a:solidFill>
            </a:ln>
          </p:spPr>
          <p:txBody>
            <a:bodyPr wrap="square" rtlCol="0">
              <a:spAutoFit/>
            </a:bodyPr>
            <a:lstStyle/>
            <a:p>
              <a:r>
                <a:rPr lang="en-GB" sz="900" b="1" dirty="0"/>
                <a:t>Key  metrics:</a:t>
              </a:r>
            </a:p>
            <a:p>
              <a:pPr marL="285750" indent="-285750">
                <a:buFont typeface="Arial" panose="020B0604020202020204" pitchFamily="34" charset="0"/>
                <a:buChar char="•"/>
              </a:pPr>
              <a:r>
                <a:rPr lang="en-GB" sz="800" dirty="0"/>
                <a:t>By April 23 the Primary Care Access Line (PCAL) service will deliver a 40% reduction in the number of patients attending Emergency Department (ED) after consultation with their GP</a:t>
              </a:r>
            </a:p>
            <a:p>
              <a:pPr marL="285750" indent="-285750">
                <a:buFont typeface="Arial" panose="020B0604020202020204" pitchFamily="34" charset="0"/>
                <a:buChar char="•"/>
              </a:pPr>
              <a:r>
                <a:rPr lang="en-GB" sz="800" dirty="0"/>
                <a:t>By April 23 there will be a 20% increase in the number of patients streamed from ED to Same Day Emergency Care (SDEC)</a:t>
              </a:r>
              <a:r>
                <a:rPr lang="en-GB" sz="900" dirty="0"/>
                <a:t>. </a:t>
              </a:r>
            </a:p>
            <a:p>
              <a:pPr marL="285750" indent="-285750">
                <a:buFont typeface="Arial" panose="020B0604020202020204" pitchFamily="34" charset="0"/>
                <a:buChar char="•"/>
              </a:pPr>
              <a:endParaRPr lang="en-GB" sz="900" dirty="0"/>
            </a:p>
          </p:txBody>
        </p:sp>
        <p:sp>
          <p:nvSpPr>
            <p:cNvPr id="12" name="TextBox 11"/>
            <p:cNvSpPr txBox="1"/>
            <p:nvPr/>
          </p:nvSpPr>
          <p:spPr>
            <a:xfrm>
              <a:off x="7662475" y="5422208"/>
              <a:ext cx="2124400" cy="784830"/>
            </a:xfrm>
            <a:prstGeom prst="rect">
              <a:avLst/>
            </a:prstGeom>
            <a:solidFill>
              <a:schemeClr val="tx2">
                <a:lumMod val="20000"/>
                <a:lumOff val="80000"/>
              </a:schemeClr>
            </a:solidFill>
            <a:ln>
              <a:solidFill>
                <a:schemeClr val="tx2"/>
              </a:solidFill>
            </a:ln>
          </p:spPr>
          <p:txBody>
            <a:bodyPr wrap="square" rtlCol="0">
              <a:spAutoFit/>
            </a:bodyPr>
            <a:lstStyle/>
            <a:p>
              <a:r>
                <a:rPr lang="en-GB" sz="900" b="1" dirty="0"/>
                <a:t>Key  metrics:</a:t>
              </a:r>
            </a:p>
            <a:p>
              <a:pPr marL="285750" indent="-285750">
                <a:buFont typeface="Arial" panose="020B0604020202020204" pitchFamily="34" charset="0"/>
                <a:buChar char="•"/>
              </a:pPr>
              <a:r>
                <a:rPr lang="en-GB" sz="900" dirty="0"/>
                <a:t>By April 23 a reduction of 20%   in the total number of patients with no reason to reside occupying an acute bed</a:t>
              </a:r>
            </a:p>
          </p:txBody>
        </p:sp>
      </p:grpSp>
      <p:grpSp>
        <p:nvGrpSpPr>
          <p:cNvPr id="9" name="Group 8">
            <a:extLst>
              <a:ext uri="{FF2B5EF4-FFF2-40B4-BE49-F238E27FC236}">
                <a16:creationId xmlns:a16="http://schemas.microsoft.com/office/drawing/2014/main" id="{4BE9F8DB-AFB0-48B9-BE96-3D923280F04F}"/>
              </a:ext>
            </a:extLst>
          </p:cNvPr>
          <p:cNvGrpSpPr/>
          <p:nvPr/>
        </p:nvGrpSpPr>
        <p:grpSpPr>
          <a:xfrm>
            <a:off x="7657145" y="3142613"/>
            <a:ext cx="593767" cy="2676658"/>
            <a:chOff x="7059183" y="3244329"/>
            <a:chExt cx="593767" cy="2676658"/>
          </a:xfrm>
          <a:solidFill>
            <a:schemeClr val="bg1"/>
          </a:solidFill>
        </p:grpSpPr>
        <p:sp>
          <p:nvSpPr>
            <p:cNvPr id="13" name="Right Arrow 12"/>
            <p:cNvSpPr/>
            <p:nvPr/>
          </p:nvSpPr>
          <p:spPr>
            <a:xfrm>
              <a:off x="7059184" y="5529102"/>
              <a:ext cx="593766" cy="391885"/>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ight Arrow 13"/>
            <p:cNvSpPr/>
            <p:nvPr/>
          </p:nvSpPr>
          <p:spPr>
            <a:xfrm>
              <a:off x="7059184" y="4369495"/>
              <a:ext cx="593764" cy="391885"/>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ight Arrow 14"/>
            <p:cNvSpPr/>
            <p:nvPr/>
          </p:nvSpPr>
          <p:spPr>
            <a:xfrm>
              <a:off x="7059183" y="3244329"/>
              <a:ext cx="593765" cy="391885"/>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08FD0B6A-0194-42A2-956C-F2935E8C03B7}"/>
              </a:ext>
            </a:extLst>
          </p:cNvPr>
          <p:cNvSpPr txBox="1"/>
          <p:nvPr/>
        </p:nvSpPr>
        <p:spPr>
          <a:xfrm>
            <a:off x="6570563" y="6498927"/>
            <a:ext cx="3855426" cy="230832"/>
          </a:xfrm>
          <a:prstGeom prst="rect">
            <a:avLst/>
          </a:prstGeom>
          <a:noFill/>
        </p:spPr>
        <p:txBody>
          <a:bodyPr wrap="square" rtlCol="0">
            <a:spAutoFit/>
          </a:bodyPr>
          <a:lstStyle/>
          <a:p>
            <a:r>
              <a:rPr lang="en-GB" sz="900" dirty="0"/>
              <a:t>*baseline and target being finalised and will be confirmed by end of July 22</a:t>
            </a:r>
          </a:p>
        </p:txBody>
      </p:sp>
    </p:spTree>
    <p:extLst>
      <p:ext uri="{BB962C8B-B14F-4D97-AF65-F5344CB8AC3E}">
        <p14:creationId xmlns:p14="http://schemas.microsoft.com/office/powerpoint/2010/main" val="2127271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26CD22-6B89-4327-BAF8-AAA93233667F}"/>
              </a:ext>
            </a:extLst>
          </p:cNvPr>
          <p:cNvSpPr>
            <a:spLocks noGrp="1"/>
          </p:cNvSpPr>
          <p:nvPr>
            <p:ph idx="1"/>
          </p:nvPr>
        </p:nvSpPr>
        <p:spPr>
          <a:xfrm>
            <a:off x="548642" y="1325646"/>
            <a:ext cx="11094720" cy="4542925"/>
          </a:xfrm>
        </p:spPr>
        <p:txBody>
          <a:bodyPr>
            <a:noAutofit/>
          </a:bodyPr>
          <a:lstStyle/>
          <a:p>
            <a:pPr marL="0" indent="0">
              <a:buNone/>
            </a:pPr>
            <a:r>
              <a:rPr lang="en-GB" sz="1300" dirty="0">
                <a:effectLst/>
                <a:latin typeface="Calibri" panose="020F0502020204030204" pitchFamily="34" charset="0"/>
                <a:ea typeface="Calibri" panose="020F0502020204030204" pitchFamily="34" charset="0"/>
                <a:cs typeface="Calibri" panose="020F0502020204030204" pitchFamily="34" charset="0"/>
              </a:rPr>
              <a:t>As the Chair of the Wakefield District Health and Care Partnership Committee I am delighted to share with you our plan for 2022-23. The plan describes the priorities our system will focus on this year. </a:t>
            </a:r>
          </a:p>
          <a:p>
            <a:pPr marL="0" indent="0">
              <a:buNone/>
            </a:pPr>
            <a:r>
              <a:rPr lang="en-GB" sz="1300" dirty="0">
                <a:latin typeface="Calibri" panose="020F0502020204030204" pitchFamily="34" charset="0"/>
                <a:ea typeface="Calibri" panose="020F0502020204030204" pitchFamily="34" charset="0"/>
                <a:cs typeface="Calibri" panose="020F0502020204030204" pitchFamily="34" charset="0"/>
              </a:rPr>
              <a:t>Our plan comes as we begin our new arrangements following the new legislation for the NHS which was implemented in </a:t>
            </a:r>
            <a:r>
              <a:rPr lang="en-GB" sz="1300" dirty="0">
                <a:latin typeface="Calibri" panose="020F0502020204030204" pitchFamily="34" charset="0"/>
                <a:ea typeface="Times New Roman" panose="02020603050405020304" pitchFamily="18" charset="0"/>
                <a:cs typeface="Calibri" panose="020F0502020204030204" pitchFamily="34" charset="0"/>
              </a:rPr>
              <a:t>July 2022</a:t>
            </a:r>
            <a:r>
              <a:rPr lang="en-GB" sz="1300" i="1" dirty="0">
                <a:latin typeface="Calibri" panose="020F0502020204030204" pitchFamily="34" charset="0"/>
                <a:ea typeface="Times New Roman" panose="02020603050405020304" pitchFamily="18" charset="0"/>
                <a:cs typeface="Calibri" panose="020F0502020204030204" pitchFamily="34" charset="0"/>
              </a:rPr>
              <a:t>.</a:t>
            </a:r>
            <a:r>
              <a:rPr lang="en-GB" sz="1300" dirty="0">
                <a:latin typeface="Calibri" panose="020F0502020204030204" pitchFamily="34" charset="0"/>
                <a:ea typeface="Times New Roman" panose="02020603050405020304" pitchFamily="18" charset="0"/>
                <a:cs typeface="Calibri" panose="020F0502020204030204" pitchFamily="34" charset="0"/>
              </a:rPr>
              <a:t> To achieve our aims, we have outlined the programmes that our partnership will take forward during this year. </a:t>
            </a:r>
            <a:endParaRPr lang="en-GB" sz="13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300" dirty="0">
                <a:effectLst/>
                <a:latin typeface="Calibri" panose="020F0502020204030204" pitchFamily="34" charset="0"/>
                <a:ea typeface="Calibri" panose="020F0502020204030204" pitchFamily="34" charset="0"/>
                <a:cs typeface="Calibri" panose="020F0502020204030204" pitchFamily="34" charset="0"/>
              </a:rPr>
              <a:t>Jo Webster has been appointed as Wakefield’s Place Leader, a role Jo will undertake alongside her duties as Corporate Director Adults and Health for Wakefield Council and Executive Director of Community Services for Mid Yorkshire Hospitals Trust. </a:t>
            </a:r>
          </a:p>
          <a:p>
            <a:pPr marL="0" indent="0">
              <a:buNone/>
            </a:pPr>
            <a:r>
              <a:rPr lang="en-GB" sz="1300" dirty="0">
                <a:effectLst/>
                <a:latin typeface="Calibri" panose="020F0502020204030204" pitchFamily="34" charset="0"/>
                <a:ea typeface="Times New Roman" panose="02020603050405020304" pitchFamily="18" charset="0"/>
              </a:rPr>
              <a:t>Our partnership’s focus of course will remain firmly on enhancing and improving the care our residents and patients experience through driving forward transformation improvement programmes in the following areas during 2022-23. </a:t>
            </a:r>
          </a:p>
          <a:p>
            <a:pPr marL="0" indent="0" algn="just">
              <a:buNone/>
            </a:pPr>
            <a:r>
              <a:rPr lang="en-GB" sz="1300" dirty="0">
                <a:effectLst/>
                <a:latin typeface="Calibri" panose="020F0502020204030204" pitchFamily="34" charset="0"/>
                <a:ea typeface="Calibri" panose="020F0502020204030204" pitchFamily="34" charset="0"/>
              </a:rPr>
              <a:t>Wakefield District Health and Care Partnership’s plan drives forward the four priorities of the Health and Wellbeing Strategy for Wakefield to promote health &amp; wellbeing by </a:t>
            </a:r>
            <a:r>
              <a:rPr lang="en-GB" sz="1300" b="1" dirty="0">
                <a:effectLst/>
                <a:latin typeface="Calibri" panose="020F0502020204030204" pitchFamily="34" charset="0"/>
                <a:ea typeface="Calibri" panose="020F0502020204030204" pitchFamily="34" charset="0"/>
              </a:rPr>
              <a:t>reducing inequalities and preventing ill health </a:t>
            </a:r>
            <a:r>
              <a:rPr lang="en-GB" sz="1300" dirty="0">
                <a:effectLst/>
                <a:latin typeface="Calibri" panose="020F0502020204030204" pitchFamily="34" charset="0"/>
                <a:ea typeface="Calibri" panose="020F0502020204030204" pitchFamily="34" charset="0"/>
              </a:rPr>
              <a:t>for individuals and groups within our population</a:t>
            </a:r>
            <a:r>
              <a:rPr lang="en-GB" sz="1300" dirty="0">
                <a:latin typeface="Calibri" panose="020F0502020204030204" pitchFamily="34" charset="0"/>
                <a:ea typeface="Calibri" panose="020F0502020204030204" pitchFamily="34" charset="0"/>
              </a:rPr>
              <a:t>. </a:t>
            </a:r>
          </a:p>
          <a:p>
            <a:pPr marL="0" indent="0" algn="just">
              <a:buNone/>
            </a:pPr>
            <a:r>
              <a:rPr lang="en-GB" sz="1300" dirty="0">
                <a:latin typeface="Calibri" panose="020F0502020204030204" pitchFamily="34" charset="0"/>
                <a:ea typeface="Calibri" panose="020F0502020204030204" pitchFamily="34" charset="0"/>
              </a:rPr>
              <a:t>This is happening within the context of wider change on a national scale, our plan responds to 10 ambitions overseen by the West Yorkshire Health and Care Partnership. </a:t>
            </a:r>
            <a:endParaRPr lang="en-GB" sz="1300" dirty="0">
              <a:effectLst/>
              <a:latin typeface="Times New Roman" panose="02020603050405020304" pitchFamily="18" charset="0"/>
              <a:ea typeface="Calibri" panose="020F0502020204030204" pitchFamily="34" charset="0"/>
            </a:endParaRPr>
          </a:p>
          <a:p>
            <a:pPr marL="0" indent="0" algn="just">
              <a:buNone/>
            </a:pPr>
            <a:r>
              <a:rPr lang="en-GB" sz="1300" dirty="0">
                <a:effectLst/>
                <a:latin typeface="Calibri" panose="020F0502020204030204" pitchFamily="34" charset="0"/>
                <a:ea typeface="Calibri" panose="020F0502020204030204" pitchFamily="34" charset="0"/>
              </a:rPr>
              <a:t>The purpose of this plan is to set out our </a:t>
            </a:r>
            <a:r>
              <a:rPr lang="en-GB" sz="1300" b="1" dirty="0">
                <a:effectLst/>
                <a:latin typeface="Calibri" panose="020F0502020204030204" pitchFamily="34" charset="0"/>
                <a:ea typeface="Calibri" panose="020F0502020204030204" pitchFamily="34" charset="0"/>
              </a:rPr>
              <a:t>vision</a:t>
            </a:r>
            <a:r>
              <a:rPr lang="en-GB" sz="1300" dirty="0">
                <a:effectLst/>
                <a:latin typeface="Calibri" panose="020F0502020204030204" pitchFamily="34" charset="0"/>
                <a:ea typeface="Calibri" panose="020F0502020204030204" pitchFamily="34" charset="0"/>
              </a:rPr>
              <a:t> for this year, and the </a:t>
            </a:r>
            <a:r>
              <a:rPr lang="en-GB" sz="1300" b="1" dirty="0">
                <a:effectLst/>
                <a:latin typeface="Calibri" panose="020F0502020204030204" pitchFamily="34" charset="0"/>
                <a:ea typeface="Times New Roman" panose="02020603050405020304" pitchFamily="18" charset="0"/>
              </a:rPr>
              <a:t>priority programmes </a:t>
            </a:r>
            <a:r>
              <a:rPr lang="en-GB" sz="1300" dirty="0">
                <a:effectLst/>
                <a:latin typeface="Calibri" panose="020F0502020204030204" pitchFamily="34" charset="0"/>
                <a:ea typeface="Times New Roman" panose="02020603050405020304" pitchFamily="18" charset="0"/>
              </a:rPr>
              <a:t>of work</a:t>
            </a:r>
            <a:r>
              <a:rPr lang="en-GB" sz="1300" dirty="0">
                <a:effectLst/>
                <a:latin typeface="Calibri" panose="020F0502020204030204" pitchFamily="34" charset="0"/>
                <a:ea typeface="Calibri" panose="020F0502020204030204" pitchFamily="34" charset="0"/>
              </a:rPr>
              <a:t> that we have chosen to address collectively. Looking further forward, we plan to spend time this year co-producing a more detailed longer-term transformation plan which will take us from 2023 to 2028. </a:t>
            </a:r>
          </a:p>
          <a:p>
            <a:pPr marL="0" indent="0" algn="just">
              <a:buNone/>
            </a:pPr>
            <a:endParaRPr lang="en-GB" sz="1300" dirty="0">
              <a:effectLst/>
              <a:latin typeface="Calibri" panose="020F0502020204030204" pitchFamily="34" charset="0"/>
              <a:ea typeface="Calibri" panose="020F0502020204030204" pitchFamily="34" charset="0"/>
            </a:endParaRPr>
          </a:p>
          <a:p>
            <a:pPr marL="0" indent="0" algn="just">
              <a:buNone/>
            </a:pPr>
            <a:endParaRPr lang="en-GB" sz="1300" dirty="0">
              <a:effectLst/>
              <a:latin typeface="Calibri" panose="020F0502020204030204" pitchFamily="34" charset="0"/>
              <a:ea typeface="Calibri" panose="020F0502020204030204" pitchFamily="34" charset="0"/>
            </a:endParaRPr>
          </a:p>
          <a:p>
            <a:pPr marL="0" indent="0" algn="just">
              <a:buNone/>
            </a:pPr>
            <a:r>
              <a:rPr lang="en-GB" sz="1300" b="1" dirty="0">
                <a:effectLst/>
                <a:latin typeface="Calibri" panose="020F0502020204030204" pitchFamily="34" charset="0"/>
                <a:ea typeface="Times New Roman" panose="02020603050405020304" pitchFamily="18" charset="0"/>
              </a:rPr>
              <a:t>Dr Ann Carroll, Chair of Wakefield District Health and Care Partnership</a:t>
            </a:r>
            <a:endParaRPr lang="en-GB" sz="1300" dirty="0">
              <a:effectLst/>
              <a:latin typeface="Times New Roman" panose="02020603050405020304" pitchFamily="18" charset="0"/>
              <a:ea typeface="Calibri" panose="020F0502020204030204" pitchFamily="34" charset="0"/>
            </a:endParaRPr>
          </a:p>
          <a:p>
            <a:pPr marL="0" indent="0" algn="just">
              <a:buNone/>
            </a:pPr>
            <a:endParaRPr lang="en-GB" sz="1300" dirty="0">
              <a:effectLst/>
              <a:latin typeface="Times New Roman" panose="02020603050405020304" pitchFamily="18" charset="0"/>
              <a:ea typeface="Calibri" panose="020F0502020204030204" pitchFamily="34" charset="0"/>
            </a:endParaRPr>
          </a:p>
          <a:p>
            <a:pPr marL="0" indent="0">
              <a:buNone/>
            </a:pPr>
            <a:endParaRPr lang="en-GB" sz="13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B2DC4B1B-C353-4030-B2E3-6F93B5092091}"/>
              </a:ext>
            </a:extLst>
          </p:cNvPr>
          <p:cNvSpPr>
            <a:spLocks noGrp="1"/>
          </p:cNvSpPr>
          <p:nvPr>
            <p:ph type="title"/>
          </p:nvPr>
        </p:nvSpPr>
        <p:spPr/>
        <p:txBody>
          <a:bodyPr/>
          <a:lstStyle/>
          <a:p>
            <a:r>
              <a:rPr lang="en-GB" dirty="0"/>
              <a:t>Introduction from Ann Carroll</a:t>
            </a:r>
          </a:p>
        </p:txBody>
      </p:sp>
      <p:pic>
        <p:nvPicPr>
          <p:cNvPr id="4" name="Picture 3">
            <a:extLst>
              <a:ext uri="{FF2B5EF4-FFF2-40B4-BE49-F238E27FC236}">
                <a16:creationId xmlns:a16="http://schemas.microsoft.com/office/drawing/2014/main" id="{BAC80482-8163-4119-876B-DA66527BC7B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38457" y="268531"/>
            <a:ext cx="1104900" cy="1362075"/>
          </a:xfrm>
          <a:prstGeom prst="rect">
            <a:avLst/>
          </a:prstGeom>
          <a:noFill/>
        </p:spPr>
      </p:pic>
      <p:pic>
        <p:nvPicPr>
          <p:cNvPr id="6" name="Picture 5">
            <a:extLst>
              <a:ext uri="{FF2B5EF4-FFF2-40B4-BE49-F238E27FC236}">
                <a16:creationId xmlns:a16="http://schemas.microsoft.com/office/drawing/2014/main" id="{F7EDB7D8-EE64-4528-80AF-174685EC7BC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75" y="5150084"/>
            <a:ext cx="878205" cy="382270"/>
          </a:xfrm>
          <a:prstGeom prst="rect">
            <a:avLst/>
          </a:prstGeom>
          <a:noFill/>
        </p:spPr>
      </p:pic>
    </p:spTree>
    <p:extLst>
      <p:ext uri="{BB962C8B-B14F-4D97-AF65-F5344CB8AC3E}">
        <p14:creationId xmlns:p14="http://schemas.microsoft.com/office/powerpoint/2010/main" val="4107275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EEB3793C-4CC9-48F6-A95E-576C0F784EE8}"/>
              </a:ext>
            </a:extLst>
          </p:cNvPr>
          <p:cNvSpPr/>
          <p:nvPr/>
        </p:nvSpPr>
        <p:spPr>
          <a:xfrm>
            <a:off x="217279" y="131060"/>
            <a:ext cx="5807601" cy="52297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70AD47">
                    <a:lumMod val="75000"/>
                  </a:srgbClr>
                </a:solidFill>
                <a:latin typeface="Calibri" panose="020F0502020204030204"/>
              </a:rPr>
              <a:t>Planned Care Redesign Programme</a:t>
            </a:r>
            <a:endParaRPr kumimoji="0" lang="en-GB" sz="2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8E165207-7FB6-4F53-8162-F2068409948A}"/>
              </a:ext>
            </a:extLst>
          </p:cNvPr>
          <p:cNvGrpSpPr/>
          <p:nvPr/>
        </p:nvGrpSpPr>
        <p:grpSpPr>
          <a:xfrm>
            <a:off x="238067" y="765313"/>
            <a:ext cx="6881452" cy="5742966"/>
            <a:chOff x="1671977" y="737391"/>
            <a:chExt cx="8870021" cy="6050371"/>
          </a:xfrm>
        </p:grpSpPr>
        <p:sp>
          <p:nvSpPr>
            <p:cNvPr id="3" name="Rounded Rectangle 2"/>
            <p:cNvSpPr/>
            <p:nvPr/>
          </p:nvSpPr>
          <p:spPr>
            <a:xfrm>
              <a:off x="1671977" y="2396762"/>
              <a:ext cx="1794699" cy="398058"/>
            </a:xfrm>
            <a:prstGeom prst="roundRect">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algn="ctr" defTabSz="342900"/>
              <a:r>
                <a:rPr lang="en-GB" sz="900" b="1" dirty="0">
                  <a:solidFill>
                    <a:prstClr val="white"/>
                  </a:solidFill>
                  <a:latin typeface="Arial" panose="020B0604020202020204" pitchFamily="34" charset="0"/>
                  <a:cs typeface="Arial" panose="020B0604020202020204" pitchFamily="34" charset="0"/>
                </a:rPr>
                <a:t>1. Planned Care Performance </a:t>
              </a:r>
            </a:p>
          </p:txBody>
        </p:sp>
        <p:sp>
          <p:nvSpPr>
            <p:cNvPr id="7" name="Rounded Rectangle 6"/>
            <p:cNvSpPr/>
            <p:nvPr/>
          </p:nvSpPr>
          <p:spPr>
            <a:xfrm>
              <a:off x="3506393" y="2406067"/>
              <a:ext cx="1721065" cy="398058"/>
            </a:xfrm>
            <a:prstGeom prst="roundRect">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algn="ctr" defTabSz="342900"/>
              <a:r>
                <a:rPr lang="en-GB" sz="900" b="1" dirty="0">
                  <a:solidFill>
                    <a:prstClr val="white"/>
                  </a:solidFill>
                  <a:latin typeface="Arial" panose="020B0604020202020204" pitchFamily="34" charset="0"/>
                  <a:cs typeface="Arial" panose="020B0604020202020204" pitchFamily="34" charset="0"/>
                </a:rPr>
                <a:t>2.Transformational Care</a:t>
              </a:r>
            </a:p>
          </p:txBody>
        </p:sp>
        <p:sp>
          <p:nvSpPr>
            <p:cNvPr id="8" name="Rounded Rectangle 7"/>
            <p:cNvSpPr/>
            <p:nvPr/>
          </p:nvSpPr>
          <p:spPr>
            <a:xfrm>
              <a:off x="5277921" y="2422433"/>
              <a:ext cx="1721065" cy="398058"/>
            </a:xfrm>
            <a:prstGeom prst="roundRect">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algn="ctr" defTabSz="342900"/>
              <a:r>
                <a:rPr lang="en-GB" sz="900" b="1" dirty="0">
                  <a:solidFill>
                    <a:prstClr val="white"/>
                  </a:solidFill>
                  <a:latin typeface="Arial" panose="020B0604020202020204" pitchFamily="34" charset="0"/>
                  <a:cs typeface="Arial" panose="020B0604020202020204" pitchFamily="34" charset="0"/>
                </a:rPr>
                <a:t>3. Partnership Delivery</a:t>
              </a:r>
            </a:p>
          </p:txBody>
        </p:sp>
        <p:sp>
          <p:nvSpPr>
            <p:cNvPr id="5" name="Rounded Rectangle 4"/>
            <p:cNvSpPr/>
            <p:nvPr/>
          </p:nvSpPr>
          <p:spPr>
            <a:xfrm>
              <a:off x="1680752" y="2831787"/>
              <a:ext cx="1751181" cy="2254487"/>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marL="128588" indent="-128588" defTabSz="342900">
                <a:buFont typeface="Arial" panose="020B0604020202020204" pitchFamily="34" charset="0"/>
                <a:buChar char="•"/>
              </a:pPr>
              <a:r>
                <a:rPr lang="en-GB" sz="800" dirty="0">
                  <a:solidFill>
                    <a:prstClr val="black"/>
                  </a:solidFill>
                  <a:latin typeface="Arial" panose="020B0604020202020204" pitchFamily="34" charset="0"/>
                  <a:cs typeface="Arial" panose="020B0604020202020204" pitchFamily="34" charset="0"/>
                </a:rPr>
                <a:t>Improved system information for decision making in one place</a:t>
              </a:r>
            </a:p>
            <a:p>
              <a:pPr marL="128588" indent="-128588" defTabSz="342900">
                <a:buFont typeface="Arial" panose="020B0604020202020204" pitchFamily="34" charset="0"/>
                <a:buChar char="•"/>
              </a:pPr>
              <a:r>
                <a:rPr lang="en-GB" sz="800" dirty="0">
                  <a:solidFill>
                    <a:prstClr val="black"/>
                  </a:solidFill>
                  <a:latin typeface="Arial" panose="020B0604020202020204" pitchFamily="34" charset="0"/>
                  <a:cs typeface="Arial" panose="020B0604020202020204" pitchFamily="34" charset="0"/>
                </a:rPr>
                <a:t>Access to Demand &amp; Capacity modelling</a:t>
              </a:r>
            </a:p>
            <a:p>
              <a:pPr marL="128588" indent="-128588" defTabSz="342900">
                <a:buFont typeface="Arial" panose="020B0604020202020204" pitchFamily="34" charset="0"/>
                <a:buChar char="•"/>
              </a:pPr>
              <a:r>
                <a:rPr lang="en-GB" sz="800" dirty="0">
                  <a:solidFill>
                    <a:prstClr val="black"/>
                  </a:solidFill>
                  <a:latin typeface="Arial" panose="020B0604020202020204" pitchFamily="34" charset="0"/>
                  <a:cs typeface="Arial" panose="020B0604020202020204" pitchFamily="34" charset="0"/>
                </a:rPr>
                <a:t>Delivering Theatre Efficiencies</a:t>
              </a:r>
            </a:p>
            <a:p>
              <a:pPr marL="128588" indent="-128588" defTabSz="342900">
                <a:buFont typeface="Arial" panose="020B0604020202020204" pitchFamily="34" charset="0"/>
                <a:buChar char="•"/>
              </a:pPr>
              <a:r>
                <a:rPr lang="en-GB" sz="800" dirty="0">
                  <a:solidFill>
                    <a:prstClr val="black"/>
                  </a:solidFill>
                  <a:latin typeface="Arial" panose="020B0604020202020204" pitchFamily="34" charset="0"/>
                  <a:cs typeface="Arial" panose="020B0604020202020204" pitchFamily="34" charset="0"/>
                </a:rPr>
                <a:t>Activity monitoring</a:t>
              </a:r>
            </a:p>
            <a:p>
              <a:pPr marL="128588" indent="-128588" defTabSz="342900">
                <a:buFont typeface="Arial" panose="020B0604020202020204" pitchFamily="34" charset="0"/>
                <a:buChar char="•"/>
              </a:pPr>
              <a:r>
                <a:rPr lang="en-GB" sz="800" dirty="0">
                  <a:solidFill>
                    <a:prstClr val="black"/>
                  </a:solidFill>
                  <a:latin typeface="Arial" panose="020B0604020202020204" pitchFamily="34" charset="0"/>
                  <a:cs typeface="Arial" panose="020B0604020202020204" pitchFamily="34" charset="0"/>
                </a:rPr>
                <a:t>Implementing ‘Getting it Right First Time’ and ‘High Volume Low Complexity’ best practice</a:t>
              </a:r>
            </a:p>
          </p:txBody>
        </p:sp>
        <p:sp>
          <p:nvSpPr>
            <p:cNvPr id="6" name="Rounded Rectangle 5"/>
            <p:cNvSpPr/>
            <p:nvPr/>
          </p:nvSpPr>
          <p:spPr>
            <a:xfrm>
              <a:off x="1680752" y="737391"/>
              <a:ext cx="8807087" cy="62400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342900"/>
              <a:r>
                <a:rPr lang="en-GB" sz="900" b="1" dirty="0">
                  <a:solidFill>
                    <a:prstClr val="black"/>
                  </a:solidFill>
                  <a:latin typeface="Arial" panose="020B0604020202020204" pitchFamily="34" charset="0"/>
                  <a:cs typeface="Arial" panose="020B0604020202020204" pitchFamily="34" charset="0"/>
                </a:rPr>
                <a:t>Trudie Davies – </a:t>
              </a:r>
              <a:r>
                <a:rPr lang="en-GB" sz="900" dirty="0">
                  <a:solidFill>
                    <a:prstClr val="black"/>
                  </a:solidFill>
                  <a:latin typeface="Arial" panose="020B0604020202020204" pitchFamily="34" charset="0"/>
                  <a:cs typeface="Arial" panose="020B0604020202020204" pitchFamily="34" charset="0"/>
                </a:rPr>
                <a:t>Senior Responsible Officer for Planned Care Redesign</a:t>
              </a:r>
            </a:p>
            <a:p>
              <a:pPr algn="ctr" defTabSz="342900"/>
              <a:r>
                <a:rPr lang="en-GB" sz="900" b="1" dirty="0">
                  <a:solidFill>
                    <a:prstClr val="black"/>
                  </a:solidFill>
                  <a:latin typeface="Arial" panose="020B0604020202020204" pitchFamily="34" charset="0"/>
                  <a:cs typeface="Arial" panose="020B0604020202020204" pitchFamily="34" charset="0"/>
                </a:rPr>
                <a:t>James </a:t>
              </a:r>
              <a:r>
                <a:rPr lang="en-GB" sz="900" b="1" dirty="0" err="1">
                  <a:solidFill>
                    <a:prstClr val="black"/>
                  </a:solidFill>
                  <a:latin typeface="Arial" panose="020B0604020202020204" pitchFamily="34" charset="0"/>
                  <a:cs typeface="Arial" panose="020B0604020202020204" pitchFamily="34" charset="0"/>
                </a:rPr>
                <a:t>Brownjohn</a:t>
              </a:r>
              <a:r>
                <a:rPr lang="en-GB" sz="900" b="1" dirty="0">
                  <a:solidFill>
                    <a:prstClr val="black"/>
                  </a:solidFill>
                  <a:latin typeface="Arial" panose="020B0604020202020204" pitchFamily="34" charset="0"/>
                  <a:cs typeface="Arial" panose="020B0604020202020204" pitchFamily="34" charset="0"/>
                </a:rPr>
                <a:t> </a:t>
              </a:r>
              <a:r>
                <a:rPr lang="en-GB" sz="900" dirty="0">
                  <a:solidFill>
                    <a:prstClr val="black"/>
                  </a:solidFill>
                  <a:latin typeface="Arial" panose="020B0604020202020204" pitchFamily="34" charset="0"/>
                  <a:cs typeface="Arial" panose="020B0604020202020204" pitchFamily="34" charset="0"/>
                </a:rPr>
                <a:t>– Programme Manager for Planned Care Redesign</a:t>
              </a:r>
            </a:p>
          </p:txBody>
        </p:sp>
        <p:sp>
          <p:nvSpPr>
            <p:cNvPr id="13" name="Rounded Rectangle 12"/>
            <p:cNvSpPr/>
            <p:nvPr/>
          </p:nvSpPr>
          <p:spPr>
            <a:xfrm>
              <a:off x="3493865" y="2871619"/>
              <a:ext cx="1709732" cy="2214655"/>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marL="214313" indent="-214313" defTabSz="342900">
                <a:buFont typeface="Arial" panose="020B0604020202020204" pitchFamily="34" charset="0"/>
                <a:buChar char="•"/>
              </a:pPr>
              <a:r>
                <a:rPr lang="en-GB" sz="800" dirty="0">
                  <a:solidFill>
                    <a:prstClr val="black"/>
                  </a:solidFill>
                  <a:latin typeface="Arial" panose="020B0604020202020204" pitchFamily="34" charset="0"/>
                  <a:cs typeface="Arial" panose="020B0604020202020204" pitchFamily="34" charset="0"/>
                </a:rPr>
                <a:t>Shared Referral Pathway </a:t>
              </a:r>
            </a:p>
            <a:p>
              <a:pPr marL="214313" indent="-214313" defTabSz="342900">
                <a:buFont typeface="Arial" panose="020B0604020202020204" pitchFamily="34" charset="0"/>
                <a:buChar char="•"/>
              </a:pPr>
              <a:r>
                <a:rPr lang="en-GB" sz="800" dirty="0">
                  <a:solidFill>
                    <a:prstClr val="black"/>
                  </a:solidFill>
                  <a:latin typeface="Arial" panose="020B0604020202020204" pitchFamily="34" charset="0"/>
                  <a:cs typeface="Arial" panose="020B0604020202020204" pitchFamily="34" charset="0"/>
                </a:rPr>
                <a:t>Shared Decision Making including Patient Initiated Follow Up (PIFU) care</a:t>
              </a:r>
            </a:p>
            <a:p>
              <a:pPr marL="214313" indent="-214313" defTabSz="342900">
                <a:buFont typeface="Arial" panose="020B0604020202020204" pitchFamily="34" charset="0"/>
                <a:buChar char="•"/>
              </a:pPr>
              <a:r>
                <a:rPr lang="en-GB" sz="800" dirty="0">
                  <a:solidFill>
                    <a:prstClr val="black"/>
                  </a:solidFill>
                  <a:latin typeface="Arial" panose="020B0604020202020204" pitchFamily="34" charset="0"/>
                  <a:cs typeface="Arial" panose="020B0604020202020204" pitchFamily="34" charset="0"/>
                </a:rPr>
                <a:t>Shared clinical pathways</a:t>
              </a:r>
            </a:p>
            <a:p>
              <a:pPr marL="214313" indent="-214313" defTabSz="342900">
                <a:buFont typeface="Arial" panose="020B0604020202020204" pitchFamily="34" charset="0"/>
                <a:buChar char="•"/>
              </a:pPr>
              <a:r>
                <a:rPr lang="en-GB" sz="800" dirty="0">
                  <a:solidFill>
                    <a:prstClr val="black"/>
                  </a:solidFill>
                  <a:latin typeface="Arial" panose="020B0604020202020204" pitchFamily="34" charset="0"/>
                  <a:cs typeface="Arial" panose="020B0604020202020204" pitchFamily="34" charset="0"/>
                </a:rPr>
                <a:t>Using Telemedicine / digital healthcare</a:t>
              </a:r>
            </a:p>
            <a:p>
              <a:pPr marL="214313" indent="-214313" defTabSz="342900">
                <a:buFont typeface="Arial" panose="020B0604020202020204" pitchFamily="34" charset="0"/>
                <a:buChar char="•"/>
              </a:pPr>
              <a:endParaRPr lang="en-GB" sz="800" dirty="0">
                <a:solidFill>
                  <a:prstClr val="black"/>
                </a:solidFill>
                <a:latin typeface="Arial" panose="020B0604020202020204" pitchFamily="34" charset="0"/>
                <a:cs typeface="Arial" panose="020B0604020202020204" pitchFamily="34" charset="0"/>
              </a:endParaRPr>
            </a:p>
          </p:txBody>
        </p:sp>
        <p:sp>
          <p:nvSpPr>
            <p:cNvPr id="14" name="Rounded Rectangle 13"/>
            <p:cNvSpPr/>
            <p:nvPr/>
          </p:nvSpPr>
          <p:spPr>
            <a:xfrm>
              <a:off x="5285053" y="2875606"/>
              <a:ext cx="1693637" cy="2210669"/>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marL="214313" indent="-214313" defTabSz="342900">
                <a:buFont typeface="Arial" panose="020B0604020202020204" pitchFamily="34" charset="0"/>
                <a:buChar char="•"/>
              </a:pPr>
              <a:r>
                <a:rPr lang="en-GB" sz="900" dirty="0">
                  <a:solidFill>
                    <a:prstClr val="black"/>
                  </a:solidFill>
                  <a:latin typeface="Arial" panose="020B0604020202020204" pitchFamily="34" charset="0"/>
                  <a:cs typeface="Arial" panose="020B0604020202020204" pitchFamily="34" charset="0"/>
                </a:rPr>
                <a:t>Working in partnership across all providers </a:t>
              </a:r>
            </a:p>
            <a:p>
              <a:pPr marL="214313" indent="-214313" defTabSz="342900">
                <a:buFont typeface="Arial" panose="020B0604020202020204" pitchFamily="34" charset="0"/>
                <a:buChar char="•"/>
              </a:pPr>
              <a:r>
                <a:rPr lang="en-GB" sz="900" dirty="0">
                  <a:solidFill>
                    <a:prstClr val="black"/>
                  </a:solidFill>
                  <a:latin typeface="Arial" panose="020B0604020202020204" pitchFamily="34" charset="0"/>
                  <a:cs typeface="Arial" panose="020B0604020202020204" pitchFamily="34" charset="0"/>
                </a:rPr>
                <a:t>To have flexible &amp; responsive shared contractual arrangements</a:t>
              </a:r>
            </a:p>
            <a:p>
              <a:pPr marL="214313" indent="-214313" defTabSz="342900">
                <a:buFont typeface="Arial" panose="020B0604020202020204" pitchFamily="34" charset="0"/>
                <a:buChar char="•"/>
              </a:pPr>
              <a:r>
                <a:rPr lang="en-GB" sz="900" dirty="0">
                  <a:solidFill>
                    <a:prstClr val="black"/>
                  </a:solidFill>
                  <a:latin typeface="Arial" panose="020B0604020202020204" pitchFamily="34" charset="0"/>
                  <a:cs typeface="Arial" panose="020B0604020202020204" pitchFamily="34" charset="0"/>
                </a:rPr>
                <a:t>Removing the shared capacity gap</a:t>
              </a:r>
            </a:p>
            <a:p>
              <a:pPr algn="ctr" defTabSz="342900"/>
              <a:endParaRPr lang="en-GB" sz="900" dirty="0">
                <a:solidFill>
                  <a:prstClr val="black"/>
                </a:solidFill>
                <a:latin typeface="Arial" panose="020B0604020202020204" pitchFamily="34" charset="0"/>
                <a:cs typeface="Arial" panose="020B0604020202020204" pitchFamily="34" charset="0"/>
              </a:endParaRPr>
            </a:p>
            <a:p>
              <a:pPr defTabSz="342900"/>
              <a:endParaRPr lang="en-GB" sz="900" b="1" dirty="0">
                <a:solidFill>
                  <a:prstClr val="black"/>
                </a:solidFill>
                <a:latin typeface="Arial" panose="020B0604020202020204" pitchFamily="34" charset="0"/>
                <a:cs typeface="Arial" panose="020B0604020202020204" pitchFamily="34" charset="0"/>
              </a:endParaRPr>
            </a:p>
          </p:txBody>
        </p:sp>
        <p:sp>
          <p:nvSpPr>
            <p:cNvPr id="20" name="Rounded Rectangle 19"/>
            <p:cNvSpPr/>
            <p:nvPr/>
          </p:nvSpPr>
          <p:spPr>
            <a:xfrm>
              <a:off x="1687824" y="1439179"/>
              <a:ext cx="8807087" cy="5414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342900"/>
              <a:r>
                <a:rPr lang="en-GB" sz="900" b="1" dirty="0">
                  <a:solidFill>
                    <a:prstClr val="black"/>
                  </a:solidFill>
                  <a:latin typeface="Arial" panose="020B0604020202020204" pitchFamily="34" charset="0"/>
                  <a:cs typeface="Arial" panose="020B0604020202020204" pitchFamily="34" charset="0"/>
                </a:rPr>
                <a:t>Programme Deliverables: </a:t>
              </a:r>
            </a:p>
            <a:p>
              <a:pPr algn="ctr" defTabSz="342900"/>
              <a:r>
                <a:rPr lang="en-GB" sz="900" dirty="0">
                  <a:solidFill>
                    <a:prstClr val="black"/>
                  </a:solidFill>
                  <a:latin typeface="Arial" panose="020B0604020202020204" pitchFamily="34" charset="0"/>
                  <a:cs typeface="Arial" panose="020B0604020202020204" pitchFamily="34" charset="0"/>
                </a:rPr>
                <a:t>Single system-wide strategy for </a:t>
              </a:r>
              <a:r>
                <a:rPr lang="en-GB" sz="900" b="1" dirty="0">
                  <a:solidFill>
                    <a:prstClr val="black"/>
                  </a:solidFill>
                  <a:latin typeface="Arial" panose="020B0604020202020204" pitchFamily="34" charset="0"/>
                  <a:cs typeface="Arial" panose="020B0604020202020204" pitchFamily="34" charset="0"/>
                </a:rPr>
                <a:t>Planned Care delivery of strong seamed, integrated and personalised care</a:t>
              </a:r>
            </a:p>
          </p:txBody>
        </p:sp>
        <p:sp>
          <p:nvSpPr>
            <p:cNvPr id="2" name="Rounded Rectangle 1"/>
            <p:cNvSpPr/>
            <p:nvPr/>
          </p:nvSpPr>
          <p:spPr>
            <a:xfrm>
              <a:off x="1688787" y="2083194"/>
              <a:ext cx="8837837" cy="278903"/>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GB" sz="900" b="1" dirty="0">
                  <a:solidFill>
                    <a:prstClr val="white"/>
                  </a:solidFill>
                  <a:latin typeface="Arial" panose="020B0604020202020204" pitchFamily="34" charset="0"/>
                  <a:cs typeface="Arial" panose="020B0604020202020204" pitchFamily="34" charset="0"/>
                </a:rPr>
                <a:t>System Project Deliverables 2021 to 2023</a:t>
              </a:r>
            </a:p>
          </p:txBody>
        </p:sp>
        <p:sp>
          <p:nvSpPr>
            <p:cNvPr id="32" name="Rounded Rectangle 31"/>
            <p:cNvSpPr/>
            <p:nvPr/>
          </p:nvSpPr>
          <p:spPr>
            <a:xfrm>
              <a:off x="7048814" y="2413129"/>
              <a:ext cx="1721065" cy="398058"/>
            </a:xfrm>
            <a:prstGeom prst="roundRect">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algn="ctr" defTabSz="342900"/>
              <a:r>
                <a:rPr lang="en-GB" sz="900" b="1" dirty="0">
                  <a:solidFill>
                    <a:prstClr val="white"/>
                  </a:solidFill>
                  <a:latin typeface="Arial" panose="020B0604020202020204" pitchFamily="34" charset="0"/>
                  <a:cs typeface="Arial" panose="020B0604020202020204" pitchFamily="34" charset="0"/>
                </a:rPr>
                <a:t>4. Designed Diagnostics</a:t>
              </a:r>
            </a:p>
          </p:txBody>
        </p:sp>
        <p:sp>
          <p:nvSpPr>
            <p:cNvPr id="33" name="Rounded Rectangle 32"/>
            <p:cNvSpPr/>
            <p:nvPr/>
          </p:nvSpPr>
          <p:spPr>
            <a:xfrm>
              <a:off x="7060147" y="2875606"/>
              <a:ext cx="1709732" cy="2210668"/>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marL="128588" indent="-128588" defTabSz="342900">
                <a:buFont typeface="Arial" panose="020B0604020202020204" pitchFamily="34" charset="0"/>
                <a:buChar char="•"/>
              </a:pPr>
              <a:r>
                <a:rPr lang="en-GB" sz="900" dirty="0">
                  <a:solidFill>
                    <a:prstClr val="black"/>
                  </a:solidFill>
                  <a:latin typeface="Arial" panose="020B0604020202020204" pitchFamily="34" charset="0"/>
                  <a:cs typeface="Arial" panose="020B0604020202020204" pitchFamily="34" charset="0"/>
                </a:rPr>
                <a:t>Implementation of the Community Diagnostic Hub</a:t>
              </a:r>
            </a:p>
            <a:p>
              <a:pPr marL="128588" indent="-128588" defTabSz="342900">
                <a:buFont typeface="Arial" panose="020B0604020202020204" pitchFamily="34" charset="0"/>
                <a:buChar char="•"/>
              </a:pPr>
              <a:r>
                <a:rPr lang="en-GB" sz="900" dirty="0">
                  <a:solidFill>
                    <a:prstClr val="black"/>
                  </a:solidFill>
                  <a:latin typeface="Arial" panose="020B0604020202020204" pitchFamily="34" charset="0"/>
                  <a:cs typeface="Arial" panose="020B0604020202020204" pitchFamily="34" charset="0"/>
                </a:rPr>
                <a:t>Rapid, one stop shop, patient centred</a:t>
              </a:r>
            </a:p>
            <a:p>
              <a:pPr marL="128588" indent="-128588" defTabSz="342900">
                <a:buFont typeface="Arial" panose="020B0604020202020204" pitchFamily="34" charset="0"/>
                <a:buChar char="•"/>
              </a:pPr>
              <a:r>
                <a:rPr lang="en-GB" sz="900" dirty="0">
                  <a:solidFill>
                    <a:prstClr val="black"/>
                  </a:solidFill>
                  <a:latin typeface="Arial" panose="020B0604020202020204" pitchFamily="34" charset="0"/>
                  <a:cs typeface="Arial" panose="020B0604020202020204" pitchFamily="34" charset="0"/>
                </a:rPr>
                <a:t>Supportive reporting</a:t>
              </a:r>
            </a:p>
            <a:p>
              <a:pPr marL="214313" indent="-214313" algn="ctr" defTabSz="342900">
                <a:buFont typeface="Arial" panose="020B0604020202020204" pitchFamily="34" charset="0"/>
                <a:buChar char="•"/>
              </a:pPr>
              <a:endParaRPr lang="en-GB" sz="900" dirty="0">
                <a:solidFill>
                  <a:prstClr val="black"/>
                </a:solidFill>
                <a:latin typeface="Arial" panose="020B0604020202020204" pitchFamily="34" charset="0"/>
                <a:cs typeface="Arial" panose="020B0604020202020204" pitchFamily="34" charset="0"/>
              </a:endParaRPr>
            </a:p>
            <a:p>
              <a:pPr marL="214313" indent="-214313" algn="ctr" defTabSz="342900">
                <a:buFont typeface="Arial" panose="020B0604020202020204" pitchFamily="34" charset="0"/>
                <a:buChar char="•"/>
              </a:pPr>
              <a:endParaRPr lang="en-GB" sz="900" b="1" dirty="0">
                <a:solidFill>
                  <a:prstClr val="black"/>
                </a:solidFill>
                <a:latin typeface="Arial" panose="020B0604020202020204" pitchFamily="34" charset="0"/>
                <a:cs typeface="Arial" panose="020B0604020202020204" pitchFamily="34" charset="0"/>
              </a:endParaRPr>
            </a:p>
          </p:txBody>
        </p:sp>
        <p:sp>
          <p:nvSpPr>
            <p:cNvPr id="16" name="Rounded Rectangle 15">
              <a:extLst>
                <a:ext uri="{FF2B5EF4-FFF2-40B4-BE49-F238E27FC236}">
                  <a16:creationId xmlns:a16="http://schemas.microsoft.com/office/drawing/2014/main" id="{66D06076-1440-D949-A25D-4A29EB300038}"/>
                </a:ext>
              </a:extLst>
            </p:cNvPr>
            <p:cNvSpPr/>
            <p:nvPr/>
          </p:nvSpPr>
          <p:spPr>
            <a:xfrm>
              <a:off x="8820932" y="2396762"/>
              <a:ext cx="1721066" cy="412246"/>
            </a:xfrm>
            <a:prstGeom prst="roundRect">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algn="ctr" defTabSz="342900"/>
              <a:r>
                <a:rPr lang="en-GB" sz="900" b="1" dirty="0">
                  <a:solidFill>
                    <a:prstClr val="white"/>
                  </a:solidFill>
                  <a:latin typeface="Arial" panose="020B0604020202020204" pitchFamily="34" charset="0"/>
                  <a:cs typeface="Arial" panose="020B0604020202020204" pitchFamily="34" charset="0"/>
                </a:rPr>
                <a:t>5. Prepared and Informed</a:t>
              </a:r>
            </a:p>
          </p:txBody>
        </p:sp>
        <p:sp>
          <p:nvSpPr>
            <p:cNvPr id="17" name="Rounded Rectangle 16">
              <a:extLst>
                <a:ext uri="{FF2B5EF4-FFF2-40B4-BE49-F238E27FC236}">
                  <a16:creationId xmlns:a16="http://schemas.microsoft.com/office/drawing/2014/main" id="{96CEA84D-CA33-DC40-9DAE-F39D55A78EE7}"/>
                </a:ext>
              </a:extLst>
            </p:cNvPr>
            <p:cNvSpPr/>
            <p:nvPr/>
          </p:nvSpPr>
          <p:spPr>
            <a:xfrm>
              <a:off x="8820933" y="2875608"/>
              <a:ext cx="1715399" cy="2210666"/>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marL="128588" indent="-128588" defTabSz="342900">
                <a:buFont typeface="Arial" panose="020B0604020202020204" pitchFamily="34" charset="0"/>
                <a:buChar char="•"/>
              </a:pPr>
              <a:r>
                <a:rPr lang="en-GB" sz="900" dirty="0">
                  <a:solidFill>
                    <a:prstClr val="black"/>
                  </a:solidFill>
                  <a:latin typeface="Arial" panose="020B0604020202020204" pitchFamily="34" charset="0"/>
                  <a:cs typeface="Arial" panose="020B0604020202020204" pitchFamily="34" charset="0"/>
                </a:rPr>
                <a:t>Accessible records and information to enable people to take more responsibility for their own health and well-being</a:t>
              </a:r>
            </a:p>
            <a:p>
              <a:pPr marL="128588" indent="-128588" defTabSz="342900">
                <a:buFont typeface="Arial" panose="020B0604020202020204" pitchFamily="34" charset="0"/>
                <a:buChar char="•"/>
              </a:pPr>
              <a:r>
                <a:rPr lang="en-GB" sz="900" dirty="0">
                  <a:solidFill>
                    <a:prstClr val="black"/>
                  </a:solidFill>
                  <a:latin typeface="Arial" panose="020B0604020202020204" pitchFamily="34" charset="0"/>
                  <a:cs typeface="Arial" panose="020B0604020202020204" pitchFamily="34" charset="0"/>
                </a:rPr>
                <a:t>Anticipatory care and waiting well to stay well in their own homes and communities </a:t>
              </a:r>
            </a:p>
            <a:p>
              <a:pPr marL="214313" indent="-214313" algn="ctr" defTabSz="342900">
                <a:buFont typeface="Arial" panose="020B0604020202020204" pitchFamily="34" charset="0"/>
                <a:buChar char="•"/>
              </a:pPr>
              <a:endParaRPr lang="en-GB" sz="900" dirty="0">
                <a:solidFill>
                  <a:prstClr val="black"/>
                </a:solidFill>
                <a:latin typeface="Arial" panose="020B0604020202020204" pitchFamily="34" charset="0"/>
                <a:cs typeface="Arial" panose="020B0604020202020204" pitchFamily="34" charset="0"/>
              </a:endParaRPr>
            </a:p>
            <a:p>
              <a:pPr marL="214313" indent="-214313" algn="ctr" defTabSz="342900">
                <a:buFont typeface="Arial" panose="020B0604020202020204" pitchFamily="34" charset="0"/>
                <a:buChar char="•"/>
              </a:pPr>
              <a:endParaRPr lang="en-GB" sz="900" b="1" dirty="0">
                <a:solidFill>
                  <a:prstClr val="black"/>
                </a:solidFill>
                <a:latin typeface="Arial" panose="020B0604020202020204" pitchFamily="34" charset="0"/>
                <a:cs typeface="Arial" panose="020B0604020202020204" pitchFamily="34" charset="0"/>
              </a:endParaRPr>
            </a:p>
          </p:txBody>
        </p:sp>
        <p:sp>
          <p:nvSpPr>
            <p:cNvPr id="18" name="Rounded Rectangle 17">
              <a:extLst>
                <a:ext uri="{FF2B5EF4-FFF2-40B4-BE49-F238E27FC236}">
                  <a16:creationId xmlns:a16="http://schemas.microsoft.com/office/drawing/2014/main" id="{D94EF520-DFA2-DC45-BD6A-419095A6DDB1}"/>
                </a:ext>
              </a:extLst>
            </p:cNvPr>
            <p:cNvSpPr/>
            <p:nvPr/>
          </p:nvSpPr>
          <p:spPr>
            <a:xfrm>
              <a:off x="1687824" y="5518997"/>
              <a:ext cx="8807087" cy="1268765"/>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algn="ctr" defTabSz="342900"/>
              <a:r>
                <a:rPr lang="en-GB" sz="900" b="1" dirty="0">
                  <a:solidFill>
                    <a:prstClr val="black"/>
                  </a:solidFill>
                  <a:latin typeface="Arial" panose="020B0604020202020204" pitchFamily="34" charset="0"/>
                  <a:cs typeface="Arial" panose="020B0604020202020204" pitchFamily="34" charset="0"/>
                </a:rPr>
                <a:t>Programme Benefits:</a:t>
              </a:r>
            </a:p>
            <a:p>
              <a:pPr marL="171450" indent="-171450" defTabSz="342900">
                <a:buFont typeface="Arial" panose="020B0604020202020204" pitchFamily="34" charset="0"/>
                <a:buChar char="•"/>
              </a:pPr>
              <a:r>
                <a:rPr lang="en-GB" sz="900" dirty="0">
                  <a:solidFill>
                    <a:prstClr val="black"/>
                  </a:solidFill>
                  <a:latin typeface="Arial" panose="020B0604020202020204" pitchFamily="34" charset="0"/>
                  <a:cs typeface="Arial" panose="020B0604020202020204" pitchFamily="34" charset="0"/>
                </a:rPr>
                <a:t>Deliver significantly more elective care to tackle elective backlogs, reduce long waits and improve performance against waiting times standards</a:t>
              </a:r>
            </a:p>
            <a:p>
              <a:pPr marL="171450" indent="-171450" defTabSz="342900">
                <a:buFont typeface="Arial" panose="020B0604020202020204" pitchFamily="34" charset="0"/>
                <a:buChar char="•"/>
              </a:pPr>
              <a:r>
                <a:rPr lang="en-GB" sz="900" dirty="0">
                  <a:solidFill>
                    <a:prstClr val="black"/>
                  </a:solidFill>
                  <a:latin typeface="Arial" panose="020B0604020202020204" pitchFamily="34" charset="0"/>
                  <a:cs typeface="Arial" panose="020B0604020202020204" pitchFamily="34" charset="0"/>
                </a:rPr>
                <a:t>Develop better information and effective use of digital technologies to transform the delivery of care and patient outcomes</a:t>
              </a:r>
            </a:p>
            <a:p>
              <a:pPr marL="171450" indent="-171450" defTabSz="342900">
                <a:buFont typeface="Arial" panose="020B0604020202020204" pitchFamily="34" charset="0"/>
                <a:buChar char="•"/>
              </a:pPr>
              <a:r>
                <a:rPr lang="en-GB" sz="900" dirty="0">
                  <a:solidFill>
                    <a:prstClr val="black"/>
                  </a:solidFill>
                  <a:latin typeface="Arial" panose="020B0604020202020204" pitchFamily="34" charset="0"/>
                  <a:cs typeface="Arial" panose="020B0604020202020204" pitchFamily="34" charset="0"/>
                </a:rPr>
                <a:t>Support a personalised care approach and place the public need at the centre of transformation reducing any unnecessary variation</a:t>
              </a:r>
            </a:p>
            <a:p>
              <a:pPr marL="171450" indent="-171450" defTabSz="342900">
                <a:buFont typeface="Arial" panose="020B0604020202020204" pitchFamily="34" charset="0"/>
                <a:buChar char="•"/>
              </a:pPr>
              <a:r>
                <a:rPr lang="en-GB" sz="900" dirty="0">
                  <a:solidFill>
                    <a:prstClr val="black"/>
                  </a:solidFill>
                  <a:latin typeface="Arial" panose="020B0604020202020204" pitchFamily="34" charset="0"/>
                  <a:cs typeface="Arial" panose="020B0604020202020204" pitchFamily="34" charset="0"/>
                </a:rPr>
                <a:t>System working to strengthen the seams of our services and improve integration to ensure a right place and right time approach for all patients</a:t>
              </a:r>
              <a:endParaRPr lang="en-GB" sz="900" dirty="0">
                <a:solidFill>
                  <a:prstClr val="black"/>
                </a:solidFill>
                <a:latin typeface="Calibri"/>
              </a:endParaRPr>
            </a:p>
            <a:p>
              <a:pPr marL="171450" indent="-171450" defTabSz="342900">
                <a:buFont typeface="Arial" panose="020B0604020202020204" pitchFamily="34" charset="0"/>
                <a:buChar char="•"/>
              </a:pPr>
              <a:endParaRPr lang="en-GB" sz="900" b="1" dirty="0">
                <a:solidFill>
                  <a:prstClr val="black"/>
                </a:solidFill>
                <a:latin typeface="Arial" panose="020B0604020202020204" pitchFamily="34" charset="0"/>
                <a:cs typeface="Arial" panose="020B0604020202020204" pitchFamily="34" charset="0"/>
              </a:endParaRPr>
            </a:p>
            <a:p>
              <a:pPr algn="ctr" defTabSz="342900"/>
              <a:endParaRPr lang="en-GB" sz="900" dirty="0">
                <a:solidFill>
                  <a:prstClr val="black"/>
                </a:solidFill>
                <a:latin typeface="Arial" panose="020B0604020202020204" pitchFamily="34" charset="0"/>
                <a:cs typeface="Arial" panose="020B0604020202020204" pitchFamily="34" charset="0"/>
              </a:endParaRPr>
            </a:p>
          </p:txBody>
        </p:sp>
        <p:sp>
          <p:nvSpPr>
            <p:cNvPr id="4" name="Right Arrow 3"/>
            <p:cNvSpPr/>
            <p:nvPr/>
          </p:nvSpPr>
          <p:spPr>
            <a:xfrm>
              <a:off x="1734911" y="4862422"/>
              <a:ext cx="8807087" cy="744682"/>
            </a:xfrm>
            <a:prstGeom prst="rightArrow">
              <a:avLst/>
            </a:prstGeom>
            <a:gradFill>
              <a:gsLst>
                <a:gs pos="0">
                  <a:srgbClr val="FFFF00"/>
                </a:gs>
                <a:gs pos="100000">
                  <a:schemeClr val="accent1">
                    <a:tint val="50000"/>
                    <a:shade val="100000"/>
                    <a:satMod val="35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GB" sz="900" b="1" dirty="0">
                  <a:solidFill>
                    <a:prstClr val="black"/>
                  </a:solidFill>
                  <a:latin typeface="Arial" panose="020B0604020202020204" pitchFamily="34" charset="0"/>
                  <a:cs typeface="Arial" panose="020B0604020202020204" pitchFamily="34" charset="0"/>
                </a:rPr>
                <a:t>Key Themes: </a:t>
              </a:r>
              <a:r>
                <a:rPr lang="en-GB" sz="900" dirty="0">
                  <a:solidFill>
                    <a:prstClr val="black"/>
                  </a:solidFill>
                  <a:latin typeface="Arial" panose="020B0604020202020204" pitchFamily="34" charset="0"/>
                  <a:cs typeface="Arial" panose="020B0604020202020204" pitchFamily="34" charset="0"/>
                </a:rPr>
                <a:t>1. Reducing Health Inequality 2. Digital Opportunities</a:t>
              </a:r>
              <a:endParaRPr lang="en-GB" sz="900" b="1" dirty="0">
                <a:solidFill>
                  <a:prstClr val="black"/>
                </a:solidFill>
                <a:latin typeface="Arial" panose="020B0604020202020204" pitchFamily="34" charset="0"/>
                <a:cs typeface="Arial" panose="020B0604020202020204" pitchFamily="34" charset="0"/>
              </a:endParaRPr>
            </a:p>
            <a:p>
              <a:pPr algn="ctr" defTabSz="342900"/>
              <a:r>
                <a:rPr lang="en-GB" sz="900" b="1" dirty="0">
                  <a:solidFill>
                    <a:prstClr val="black"/>
                  </a:solidFill>
                  <a:latin typeface="Arial" panose="020B0604020202020204" pitchFamily="34" charset="0"/>
                  <a:cs typeface="Arial" panose="020B0604020202020204" pitchFamily="34" charset="0"/>
                </a:rPr>
                <a:t>Golden Threads: </a:t>
              </a:r>
              <a:r>
                <a:rPr lang="en-GB" sz="900" dirty="0">
                  <a:solidFill>
                    <a:prstClr val="black"/>
                  </a:solidFill>
                  <a:latin typeface="Arial" panose="020B0604020202020204" pitchFamily="34" charset="0"/>
                  <a:cs typeface="Arial" panose="020B0604020202020204" pitchFamily="34" charset="0"/>
                </a:rPr>
                <a:t>Co-design, Meeting Patient Expectations, Benefits Driven</a:t>
              </a:r>
              <a:endParaRPr lang="en-GB" sz="900" dirty="0">
                <a:solidFill>
                  <a:prstClr val="white"/>
                </a:solidFill>
                <a:latin typeface="Calibri"/>
              </a:endParaRPr>
            </a:p>
          </p:txBody>
        </p:sp>
      </p:grpSp>
      <p:graphicFrame>
        <p:nvGraphicFramePr>
          <p:cNvPr id="10" name="Table 9">
            <a:extLst>
              <a:ext uri="{FF2B5EF4-FFF2-40B4-BE49-F238E27FC236}">
                <a16:creationId xmlns:a16="http://schemas.microsoft.com/office/drawing/2014/main" id="{AE1F793E-02EC-48A6-84FD-198613506F25}"/>
              </a:ext>
            </a:extLst>
          </p:cNvPr>
          <p:cNvGraphicFramePr>
            <a:graphicFrameLocks noGrp="1"/>
          </p:cNvGraphicFramePr>
          <p:nvPr>
            <p:extLst>
              <p:ext uri="{D42A27DB-BD31-4B8C-83A1-F6EECF244321}">
                <p14:modId xmlns:p14="http://schemas.microsoft.com/office/powerpoint/2010/main" val="2367310929"/>
              </p:ext>
            </p:extLst>
          </p:nvPr>
        </p:nvGraphicFramePr>
        <p:xfrm>
          <a:off x="7287212" y="644292"/>
          <a:ext cx="4655862" cy="5512186"/>
        </p:xfrm>
        <a:graphic>
          <a:graphicData uri="http://schemas.openxmlformats.org/drawingml/2006/table">
            <a:tbl>
              <a:tblPr firstRow="1" firstCol="1" bandRow="1">
                <a:tableStyleId>{BDBED569-4797-4DF1-A0F4-6AAB3CD982D8}</a:tableStyleId>
              </a:tblPr>
              <a:tblGrid>
                <a:gridCol w="1881288">
                  <a:extLst>
                    <a:ext uri="{9D8B030D-6E8A-4147-A177-3AD203B41FA5}">
                      <a16:colId xmlns:a16="http://schemas.microsoft.com/office/drawing/2014/main" val="4153633367"/>
                    </a:ext>
                  </a:extLst>
                </a:gridCol>
                <a:gridCol w="954506">
                  <a:extLst>
                    <a:ext uri="{9D8B030D-6E8A-4147-A177-3AD203B41FA5}">
                      <a16:colId xmlns:a16="http://schemas.microsoft.com/office/drawing/2014/main" val="1531165580"/>
                    </a:ext>
                  </a:extLst>
                </a:gridCol>
                <a:gridCol w="1820068">
                  <a:extLst>
                    <a:ext uri="{9D8B030D-6E8A-4147-A177-3AD203B41FA5}">
                      <a16:colId xmlns:a16="http://schemas.microsoft.com/office/drawing/2014/main" val="1306976640"/>
                    </a:ext>
                  </a:extLst>
                </a:gridCol>
              </a:tblGrid>
              <a:tr h="142179">
                <a:tc>
                  <a:txBody>
                    <a:bodyPr/>
                    <a:lstStyle/>
                    <a:p>
                      <a:pPr algn="ctr">
                        <a:lnSpc>
                          <a:spcPct val="115000"/>
                        </a:lnSpc>
                      </a:pPr>
                      <a:r>
                        <a:rPr lang="en-GB" sz="800">
                          <a:effectLst/>
                        </a:rPr>
                        <a:t>Performance Standard</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tc>
                  <a:txBody>
                    <a:bodyPr/>
                    <a:lstStyle/>
                    <a:p>
                      <a:pPr algn="ctr">
                        <a:lnSpc>
                          <a:spcPct val="115000"/>
                        </a:lnSpc>
                      </a:pPr>
                      <a:r>
                        <a:rPr lang="en-GB" sz="800">
                          <a:effectLst/>
                        </a:rPr>
                        <a:t>National</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tc>
                  <a:txBody>
                    <a:bodyPr/>
                    <a:lstStyle/>
                    <a:p>
                      <a:pPr algn="ctr">
                        <a:lnSpc>
                          <a:spcPct val="115000"/>
                        </a:lnSpc>
                      </a:pPr>
                      <a:r>
                        <a:rPr lang="en-GB" sz="800">
                          <a:effectLst/>
                        </a:rPr>
                        <a:t>MYHT</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extLst>
                  <a:ext uri="{0D108BD9-81ED-4DB2-BD59-A6C34878D82A}">
                    <a16:rowId xmlns:a16="http://schemas.microsoft.com/office/drawing/2014/main" val="3154384460"/>
                  </a:ext>
                </a:extLst>
              </a:tr>
              <a:tr h="216393">
                <a:tc>
                  <a:txBody>
                    <a:bodyPr/>
                    <a:lstStyle/>
                    <a:p>
                      <a:pPr>
                        <a:lnSpc>
                          <a:spcPct val="115000"/>
                        </a:lnSpc>
                      </a:pPr>
                      <a:r>
                        <a:rPr lang="en-GB" sz="800">
                          <a:effectLst/>
                        </a:rPr>
                        <a:t>Eliminate waits of over 104 weeks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tc>
                  <a:txBody>
                    <a:bodyPr/>
                    <a:lstStyle/>
                    <a:p>
                      <a:pPr>
                        <a:lnSpc>
                          <a:spcPct val="115000"/>
                        </a:lnSpc>
                      </a:pPr>
                      <a:r>
                        <a:rPr lang="en-GB" sz="800">
                          <a:effectLst/>
                        </a:rPr>
                        <a:t>Cleared by July 2022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tc>
                  <a:txBody>
                    <a:bodyPr/>
                    <a:lstStyle/>
                    <a:p>
                      <a:pPr>
                        <a:lnSpc>
                          <a:spcPct val="115000"/>
                        </a:lnSpc>
                      </a:pPr>
                      <a:r>
                        <a:rPr lang="en-GB" sz="800" dirty="0">
                          <a:effectLst/>
                        </a:rPr>
                        <a:t>Maintain Zero</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extLst>
                  <a:ext uri="{0D108BD9-81ED-4DB2-BD59-A6C34878D82A}">
                    <a16:rowId xmlns:a16="http://schemas.microsoft.com/office/drawing/2014/main" val="3688786911"/>
                  </a:ext>
                </a:extLst>
              </a:tr>
              <a:tr h="293213">
                <a:tc>
                  <a:txBody>
                    <a:bodyPr/>
                    <a:lstStyle/>
                    <a:p>
                      <a:pPr>
                        <a:lnSpc>
                          <a:spcPct val="115000"/>
                        </a:lnSpc>
                      </a:pPr>
                      <a:r>
                        <a:rPr lang="en-GB" sz="800">
                          <a:effectLst/>
                        </a:rPr>
                        <a:t>Eliminate waits of over 78 weeks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tc>
                  <a:txBody>
                    <a:bodyPr/>
                    <a:lstStyle/>
                    <a:p>
                      <a:pPr>
                        <a:lnSpc>
                          <a:spcPct val="115000"/>
                        </a:lnSpc>
                      </a:pPr>
                      <a:r>
                        <a:rPr lang="en-GB" sz="800">
                          <a:effectLst/>
                        </a:rPr>
                        <a:t>Cleared by April 2023</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tc>
                  <a:txBody>
                    <a:bodyPr/>
                    <a:lstStyle/>
                    <a:p>
                      <a:pPr>
                        <a:lnSpc>
                          <a:spcPct val="115000"/>
                        </a:lnSpc>
                      </a:pPr>
                      <a:r>
                        <a:rPr lang="en-GB" sz="800">
                          <a:effectLst/>
                        </a:rPr>
                        <a:t>Achieve target &amp; go further (see 52 weeks)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extLst>
                  <a:ext uri="{0D108BD9-81ED-4DB2-BD59-A6C34878D82A}">
                    <a16:rowId xmlns:a16="http://schemas.microsoft.com/office/drawing/2014/main" val="3114812140"/>
                  </a:ext>
                </a:extLst>
              </a:tr>
              <a:tr h="586327">
                <a:tc>
                  <a:txBody>
                    <a:bodyPr/>
                    <a:lstStyle/>
                    <a:p>
                      <a:pPr>
                        <a:lnSpc>
                          <a:spcPct val="115000"/>
                        </a:lnSpc>
                      </a:pPr>
                      <a:r>
                        <a:rPr lang="en-GB" sz="800" dirty="0">
                          <a:effectLst/>
                        </a:rPr>
                        <a:t>Eliminate waits of over 52 weeks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tc>
                  <a:txBody>
                    <a:bodyPr/>
                    <a:lstStyle/>
                    <a:p>
                      <a:pPr>
                        <a:lnSpc>
                          <a:spcPct val="115000"/>
                        </a:lnSpc>
                      </a:pPr>
                      <a:r>
                        <a:rPr lang="en-GB" sz="800" dirty="0">
                          <a:effectLst/>
                        </a:rPr>
                        <a:t>Cleared by March 2025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tc>
                  <a:txBody>
                    <a:bodyPr/>
                    <a:lstStyle/>
                    <a:p>
                      <a:pPr>
                        <a:lnSpc>
                          <a:spcPct val="115000"/>
                        </a:lnSpc>
                      </a:pPr>
                      <a:r>
                        <a:rPr lang="en-GB" sz="800" dirty="0">
                          <a:effectLst/>
                        </a:rPr>
                        <a:t>By March 2023</a:t>
                      </a:r>
                    </a:p>
                    <a:p>
                      <a:pPr marL="342900" lvl="0" indent="-342900">
                        <a:lnSpc>
                          <a:spcPct val="115000"/>
                        </a:lnSpc>
                        <a:buFont typeface="Symbol" panose="05050102010706020507" pitchFamily="18" charset="2"/>
                        <a:buChar char=""/>
                      </a:pPr>
                      <a:r>
                        <a:rPr lang="en-GB" sz="800" dirty="0">
                          <a:effectLst/>
                        </a:rPr>
                        <a:t>Zero Non-Admitted 52 week waits</a:t>
                      </a:r>
                    </a:p>
                    <a:p>
                      <a:pPr marL="342900" lvl="0" indent="-342900">
                        <a:lnSpc>
                          <a:spcPct val="115000"/>
                        </a:lnSpc>
                        <a:buFont typeface="Symbol" panose="05050102010706020507" pitchFamily="18" charset="2"/>
                        <a:buChar char=""/>
                      </a:pPr>
                      <a:r>
                        <a:rPr lang="en-GB" sz="800" dirty="0">
                          <a:effectLst/>
                        </a:rPr>
                        <a:t>&lt;300 Admitted 52 week waits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extLst>
                  <a:ext uri="{0D108BD9-81ED-4DB2-BD59-A6C34878D82A}">
                    <a16:rowId xmlns:a16="http://schemas.microsoft.com/office/drawing/2014/main" val="2911863935"/>
                  </a:ext>
                </a:extLst>
              </a:tr>
              <a:tr h="293213">
                <a:tc>
                  <a:txBody>
                    <a:bodyPr/>
                    <a:lstStyle/>
                    <a:p>
                      <a:pPr>
                        <a:lnSpc>
                          <a:spcPct val="115000"/>
                        </a:lnSpc>
                      </a:pPr>
                      <a:r>
                        <a:rPr lang="en-GB" sz="800">
                          <a:effectLst/>
                        </a:rPr>
                        <a:t>Activity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tc>
                  <a:txBody>
                    <a:bodyPr/>
                    <a:lstStyle/>
                    <a:p>
                      <a:pPr>
                        <a:lnSpc>
                          <a:spcPct val="115000"/>
                        </a:lnSpc>
                      </a:pPr>
                      <a:r>
                        <a:rPr lang="en-GB" sz="800">
                          <a:effectLst/>
                        </a:rPr>
                        <a:t>104% of 19/20 by end of 2022/23</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tc>
                  <a:txBody>
                    <a:bodyPr/>
                    <a:lstStyle/>
                    <a:p>
                      <a:pPr>
                        <a:lnSpc>
                          <a:spcPct val="115000"/>
                        </a:lnSpc>
                      </a:pPr>
                      <a:r>
                        <a:rPr lang="en-GB" sz="800">
                          <a:effectLst/>
                        </a:rPr>
                        <a:t>Achieve 104%</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extLst>
                  <a:ext uri="{0D108BD9-81ED-4DB2-BD59-A6C34878D82A}">
                    <a16:rowId xmlns:a16="http://schemas.microsoft.com/office/drawing/2014/main" val="1709335099"/>
                  </a:ext>
                </a:extLst>
              </a:tr>
              <a:tr h="142179">
                <a:tc>
                  <a:txBody>
                    <a:bodyPr/>
                    <a:lstStyle/>
                    <a:p>
                      <a:pPr>
                        <a:lnSpc>
                          <a:spcPct val="115000"/>
                        </a:lnSpc>
                      </a:pPr>
                      <a:r>
                        <a:rPr lang="en-GB" sz="800" dirty="0">
                          <a:effectLst/>
                        </a:rPr>
                        <a:t>Completions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tc>
                  <a:txBody>
                    <a:bodyPr/>
                    <a:lstStyle/>
                    <a:p>
                      <a:pPr>
                        <a:lnSpc>
                          <a:spcPct val="115000"/>
                        </a:lnSpc>
                      </a:pPr>
                      <a:r>
                        <a:rPr lang="en-GB" sz="800">
                          <a:effectLst/>
                        </a:rPr>
                        <a:t>110% of 19/20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tc>
                  <a:txBody>
                    <a:bodyPr/>
                    <a:lstStyle/>
                    <a:p>
                      <a:pPr>
                        <a:lnSpc>
                          <a:spcPct val="115000"/>
                        </a:lnSpc>
                      </a:pPr>
                      <a:r>
                        <a:rPr lang="en-GB" sz="800">
                          <a:effectLst/>
                        </a:rPr>
                        <a:t>Achieve 110%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extLst>
                  <a:ext uri="{0D108BD9-81ED-4DB2-BD59-A6C34878D82A}">
                    <a16:rowId xmlns:a16="http://schemas.microsoft.com/office/drawing/2014/main" val="1287894643"/>
                  </a:ext>
                </a:extLst>
              </a:tr>
              <a:tr h="142179">
                <a:tc>
                  <a:txBody>
                    <a:bodyPr/>
                    <a:lstStyle/>
                    <a:p>
                      <a:pPr>
                        <a:lnSpc>
                          <a:spcPct val="115000"/>
                        </a:lnSpc>
                      </a:pPr>
                      <a:r>
                        <a:rPr lang="en-GB" sz="800">
                          <a:effectLst/>
                        </a:rPr>
                        <a:t>Reduction of Follow Up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tc>
                  <a:txBody>
                    <a:bodyPr/>
                    <a:lstStyle/>
                    <a:p>
                      <a:pPr>
                        <a:lnSpc>
                          <a:spcPct val="115000"/>
                        </a:lnSpc>
                      </a:pPr>
                      <a:r>
                        <a:rPr lang="en-GB" sz="800">
                          <a:effectLst/>
                        </a:rPr>
                        <a:t>25%</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tc>
                  <a:txBody>
                    <a:bodyPr/>
                    <a:lstStyle/>
                    <a:p>
                      <a:pPr>
                        <a:lnSpc>
                          <a:spcPct val="115000"/>
                        </a:lnSpc>
                      </a:pPr>
                      <a:r>
                        <a:rPr lang="en-GB" sz="800">
                          <a:effectLst/>
                        </a:rPr>
                        <a:t>Achieve 25% reduction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extLst>
                  <a:ext uri="{0D108BD9-81ED-4DB2-BD59-A6C34878D82A}">
                    <a16:rowId xmlns:a16="http://schemas.microsoft.com/office/drawing/2014/main" val="2860506090"/>
                  </a:ext>
                </a:extLst>
              </a:tr>
              <a:tr h="1283259">
                <a:tc>
                  <a:txBody>
                    <a:bodyPr/>
                    <a:lstStyle/>
                    <a:p>
                      <a:pPr>
                        <a:lnSpc>
                          <a:spcPct val="115000"/>
                        </a:lnSpc>
                      </a:pPr>
                      <a:r>
                        <a:rPr lang="en-GB" sz="800" dirty="0">
                          <a:effectLst/>
                        </a:rPr>
                        <a:t>Diagnostic</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tc>
                  <a:txBody>
                    <a:bodyPr/>
                    <a:lstStyle/>
                    <a:p>
                      <a:pPr>
                        <a:lnSpc>
                          <a:spcPct val="115000"/>
                        </a:lnSpc>
                      </a:pPr>
                      <a:r>
                        <a:rPr lang="en-GB" sz="800">
                          <a:effectLst/>
                        </a:rPr>
                        <a:t>120% of 19/20 </a:t>
                      </a:r>
                    </a:p>
                    <a:p>
                      <a:pPr>
                        <a:lnSpc>
                          <a:spcPct val="115000"/>
                        </a:lnSpc>
                      </a:pPr>
                      <a:r>
                        <a:rPr lang="en-GB" sz="800">
                          <a:effectLst/>
                        </a:rPr>
                        <a:t> </a:t>
                      </a:r>
                    </a:p>
                    <a:p>
                      <a:pPr>
                        <a:lnSpc>
                          <a:spcPct val="115000"/>
                        </a:lnSpc>
                      </a:pPr>
                      <a:r>
                        <a:rPr lang="en-GB" sz="800">
                          <a:effectLst/>
                        </a:rPr>
                        <a:t>DM01 Recovery to see patients within six weeks from request to image acquisition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tc>
                  <a:txBody>
                    <a:bodyPr/>
                    <a:lstStyle/>
                    <a:p>
                      <a:pPr>
                        <a:lnSpc>
                          <a:spcPct val="115000"/>
                        </a:lnSpc>
                      </a:pPr>
                      <a:r>
                        <a:rPr lang="en-GB" sz="800" dirty="0">
                          <a:effectLst/>
                        </a:rPr>
                        <a:t>By March 2023</a:t>
                      </a:r>
                    </a:p>
                    <a:p>
                      <a:pPr marL="342900" lvl="0" indent="-342900">
                        <a:lnSpc>
                          <a:spcPct val="115000"/>
                        </a:lnSpc>
                        <a:buFont typeface="Symbol" panose="05050102010706020507" pitchFamily="18" charset="2"/>
                        <a:buChar char=""/>
                      </a:pPr>
                      <a:r>
                        <a:rPr lang="en-GB" sz="800" dirty="0">
                          <a:effectLst/>
                        </a:rPr>
                        <a:t>Request to Report (as opposed to Request to Image Acquisition so represents the whole pathway):</a:t>
                      </a:r>
                    </a:p>
                    <a:p>
                      <a:pPr marL="742950" lvl="1" indent="-285750">
                        <a:lnSpc>
                          <a:spcPct val="115000"/>
                        </a:lnSpc>
                        <a:buFont typeface="Courier New" panose="02070309020205020404" pitchFamily="49" charset="0"/>
                        <a:buChar char="o"/>
                      </a:pPr>
                      <a:r>
                        <a:rPr lang="en-GB" sz="800" dirty="0">
                          <a:effectLst/>
                        </a:rPr>
                        <a:t>For Cancer maximum two-week pathway</a:t>
                      </a:r>
                    </a:p>
                    <a:p>
                      <a:pPr marL="742950" lvl="1" indent="-285750">
                        <a:lnSpc>
                          <a:spcPct val="115000"/>
                        </a:lnSpc>
                        <a:buFont typeface="Courier New" panose="02070309020205020404" pitchFamily="49" charset="0"/>
                        <a:buChar char="o"/>
                      </a:pPr>
                      <a:r>
                        <a:rPr lang="en-GB" sz="800" dirty="0">
                          <a:effectLst/>
                        </a:rPr>
                        <a:t>For all routine maximum four-week pathway</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extLst>
                  <a:ext uri="{0D108BD9-81ED-4DB2-BD59-A6C34878D82A}">
                    <a16:rowId xmlns:a16="http://schemas.microsoft.com/office/drawing/2014/main" val="322599339"/>
                  </a:ext>
                </a:extLst>
              </a:tr>
              <a:tr h="579497">
                <a:tc>
                  <a:txBody>
                    <a:bodyPr/>
                    <a:lstStyle/>
                    <a:p>
                      <a:pPr>
                        <a:lnSpc>
                          <a:spcPct val="115000"/>
                        </a:lnSpc>
                      </a:pPr>
                      <a:r>
                        <a:rPr lang="en-GB" sz="800" dirty="0">
                          <a:effectLst/>
                        </a:rPr>
                        <a:t>Expanding the uptake of PIFU to all major outpatient specialties, moving or discharging 5% of outpatient attendances to PIFU pathways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tc>
                  <a:txBody>
                    <a:bodyPr/>
                    <a:lstStyle/>
                    <a:p>
                      <a:pPr>
                        <a:lnSpc>
                          <a:spcPct val="115000"/>
                        </a:lnSpc>
                      </a:pPr>
                      <a:r>
                        <a:rPr lang="en-GB" sz="800">
                          <a:effectLst/>
                        </a:rPr>
                        <a:t>Achieve by end of 2023</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tc>
                  <a:txBody>
                    <a:bodyPr/>
                    <a:lstStyle/>
                    <a:p>
                      <a:pPr>
                        <a:lnSpc>
                          <a:spcPct val="115000"/>
                        </a:lnSpc>
                      </a:pPr>
                      <a:r>
                        <a:rPr lang="en-GB" sz="800">
                          <a:effectLst/>
                        </a:rPr>
                        <a:t>Achieve 5% target by March 2023</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extLst>
                  <a:ext uri="{0D108BD9-81ED-4DB2-BD59-A6C34878D82A}">
                    <a16:rowId xmlns:a16="http://schemas.microsoft.com/office/drawing/2014/main" val="1952799032"/>
                  </a:ext>
                </a:extLst>
              </a:tr>
              <a:tr h="936395">
                <a:tc>
                  <a:txBody>
                    <a:bodyPr/>
                    <a:lstStyle/>
                    <a:p>
                      <a:pPr>
                        <a:lnSpc>
                          <a:spcPct val="115000"/>
                        </a:lnSpc>
                      </a:pPr>
                      <a:r>
                        <a:rPr lang="en-GB" sz="800" dirty="0">
                          <a:effectLst/>
                        </a:rPr>
                        <a:t>Referral optimisation, including through use of specialist advice services to enhance patient pathways – delivering 16 specialist advice requests, including advice and guidance (A&amp;G), per 100 outpatient first attendances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tc>
                  <a:txBody>
                    <a:bodyPr/>
                    <a:lstStyle/>
                    <a:p>
                      <a:pPr>
                        <a:lnSpc>
                          <a:spcPct val="115000"/>
                        </a:lnSpc>
                      </a:pPr>
                      <a:r>
                        <a:rPr lang="en-GB" sz="800" dirty="0">
                          <a:effectLst/>
                        </a:rPr>
                        <a:t>Achieve by end of 2023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tc>
                  <a:txBody>
                    <a:bodyPr/>
                    <a:lstStyle/>
                    <a:p>
                      <a:pPr>
                        <a:lnSpc>
                          <a:spcPct val="115000"/>
                        </a:lnSpc>
                      </a:pPr>
                      <a:r>
                        <a:rPr lang="en-GB" sz="800" dirty="0">
                          <a:effectLst/>
                        </a:rPr>
                        <a:t>Achieve 16% target by March 23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extLst>
                  <a:ext uri="{0D108BD9-81ED-4DB2-BD59-A6C34878D82A}">
                    <a16:rowId xmlns:a16="http://schemas.microsoft.com/office/drawing/2014/main" val="774732900"/>
                  </a:ext>
                </a:extLst>
              </a:tr>
              <a:tr h="897352">
                <a:tc>
                  <a:txBody>
                    <a:bodyPr/>
                    <a:lstStyle/>
                    <a:p>
                      <a:pPr>
                        <a:lnSpc>
                          <a:spcPct val="115000"/>
                        </a:lnSpc>
                      </a:pPr>
                      <a:r>
                        <a:rPr lang="en-GB" sz="800" dirty="0">
                          <a:effectLst/>
                        </a:rPr>
                        <a:t>For cancer, Return the number of people waiting for longer than 62 days to the level in February 2020 (based on the national average in February 2020)</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tc>
                  <a:txBody>
                    <a:bodyPr/>
                    <a:lstStyle/>
                    <a:p>
                      <a:pPr>
                        <a:lnSpc>
                          <a:spcPct val="115000"/>
                        </a:lnSpc>
                      </a:pPr>
                      <a:endParaRPr lang="en-GB" sz="800">
                        <a:effectLst/>
                        <a:latin typeface="Calibri" panose="020F0502020204030204" pitchFamily="34" charset="0"/>
                        <a:cs typeface="Times New Roman" panose="02020603050405020304" pitchFamily="18" charset="0"/>
                      </a:endParaRPr>
                    </a:p>
                  </a:txBody>
                  <a:tcPr marL="39897" marR="39897" marT="0" marB="0"/>
                </a:tc>
                <a:tc>
                  <a:txBody>
                    <a:bodyPr/>
                    <a:lstStyle/>
                    <a:p>
                      <a:pPr>
                        <a:lnSpc>
                          <a:spcPct val="115000"/>
                        </a:lnSpc>
                      </a:pPr>
                      <a:r>
                        <a:rPr lang="en-GB" sz="800" dirty="0">
                          <a:effectLst/>
                        </a:rPr>
                        <a:t>By March 2023 achieve all cancer targets including 62 days (only exception would be external treatments at other providers, but they must be referred by day 38).</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9897" marR="39897" marT="0" marB="0"/>
                </a:tc>
                <a:extLst>
                  <a:ext uri="{0D108BD9-81ED-4DB2-BD59-A6C34878D82A}">
                    <a16:rowId xmlns:a16="http://schemas.microsoft.com/office/drawing/2014/main" val="3309346837"/>
                  </a:ext>
                </a:extLst>
              </a:tr>
            </a:tbl>
          </a:graphicData>
        </a:graphic>
      </p:graphicFrame>
      <p:sp>
        <p:nvSpPr>
          <p:cNvPr id="21" name="Rounded Rectangle 1">
            <a:extLst>
              <a:ext uri="{FF2B5EF4-FFF2-40B4-BE49-F238E27FC236}">
                <a16:creationId xmlns:a16="http://schemas.microsoft.com/office/drawing/2014/main" id="{9BEB9176-C7CC-42E5-A15F-11407D22E6D6}"/>
              </a:ext>
            </a:extLst>
          </p:cNvPr>
          <p:cNvSpPr/>
          <p:nvPr/>
        </p:nvSpPr>
        <p:spPr>
          <a:xfrm>
            <a:off x="7318859" y="230918"/>
            <a:ext cx="4624215" cy="261817"/>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GB" sz="900" b="1" dirty="0">
                <a:solidFill>
                  <a:prstClr val="white"/>
                </a:solidFill>
                <a:latin typeface="Arial" panose="020B0604020202020204" pitchFamily="34" charset="0"/>
                <a:cs typeface="Arial" panose="020B0604020202020204" pitchFamily="34" charset="0"/>
              </a:rPr>
              <a:t>Key Deliverables 2022 to 2023</a:t>
            </a:r>
          </a:p>
        </p:txBody>
      </p:sp>
    </p:spTree>
    <p:extLst>
      <p:ext uri="{BB962C8B-B14F-4D97-AF65-F5344CB8AC3E}">
        <p14:creationId xmlns:p14="http://schemas.microsoft.com/office/powerpoint/2010/main" val="3250030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Canvas 49">
            <a:extLst>
              <a:ext uri="{FF2B5EF4-FFF2-40B4-BE49-F238E27FC236}">
                <a16:creationId xmlns:a16="http://schemas.microsoft.com/office/drawing/2014/main" id="{4DD9BF54-9F2E-420C-8079-8666B291DA94}"/>
              </a:ext>
            </a:extLst>
          </p:cNvPr>
          <p:cNvGrpSpPr/>
          <p:nvPr/>
        </p:nvGrpSpPr>
        <p:grpSpPr>
          <a:xfrm>
            <a:off x="2062416" y="2187537"/>
            <a:ext cx="8067167" cy="3320232"/>
            <a:chOff x="0" y="0"/>
            <a:chExt cx="6699250" cy="5276850"/>
          </a:xfrm>
        </p:grpSpPr>
        <p:sp>
          <p:nvSpPr>
            <p:cNvPr id="7" name="Rectangle 6">
              <a:extLst>
                <a:ext uri="{FF2B5EF4-FFF2-40B4-BE49-F238E27FC236}">
                  <a16:creationId xmlns:a16="http://schemas.microsoft.com/office/drawing/2014/main" id="{4C198B6A-7686-4CE7-B9BE-5BD821236ED8}"/>
                </a:ext>
              </a:extLst>
            </p:cNvPr>
            <p:cNvSpPr/>
            <p:nvPr/>
          </p:nvSpPr>
          <p:spPr>
            <a:xfrm>
              <a:off x="0" y="0"/>
              <a:ext cx="6699250" cy="5276850"/>
            </a:xfrm>
            <a:prstGeom prst="rect">
              <a:avLst/>
            </a:prstGeom>
            <a:solidFill>
              <a:prstClr val="white"/>
            </a:solidFill>
          </p:spPr>
        </p:sp>
        <p:cxnSp>
          <p:nvCxnSpPr>
            <p:cNvPr id="8" name="Straight Connector 7">
              <a:extLst>
                <a:ext uri="{FF2B5EF4-FFF2-40B4-BE49-F238E27FC236}">
                  <a16:creationId xmlns:a16="http://schemas.microsoft.com/office/drawing/2014/main" id="{E94716DD-D1C0-46B9-878D-C0C6F84E35DD}"/>
                </a:ext>
              </a:extLst>
            </p:cNvPr>
            <p:cNvCxnSpPr>
              <a:stCxn id="9" idx="2"/>
            </p:cNvCxnSpPr>
            <p:nvPr/>
          </p:nvCxnSpPr>
          <p:spPr>
            <a:xfrm flipH="1">
              <a:off x="3517041" y="808015"/>
              <a:ext cx="315" cy="1525610"/>
            </a:xfrm>
            <a:prstGeom prst="line">
              <a:avLst/>
            </a:prstGeom>
          </p:spPr>
          <p:style>
            <a:lnRef idx="1">
              <a:schemeClr val="accent1"/>
            </a:lnRef>
            <a:fillRef idx="0">
              <a:schemeClr val="accent1"/>
            </a:fillRef>
            <a:effectRef idx="0">
              <a:schemeClr val="accent1"/>
            </a:effectRef>
            <a:fontRef idx="minor">
              <a:schemeClr val="tx1"/>
            </a:fontRef>
          </p:style>
        </p:cxnSp>
        <p:sp>
          <p:nvSpPr>
            <p:cNvPr id="9" name="Rounded Rectangle 2">
              <a:extLst>
                <a:ext uri="{FF2B5EF4-FFF2-40B4-BE49-F238E27FC236}">
                  <a16:creationId xmlns:a16="http://schemas.microsoft.com/office/drawing/2014/main" id="{D62CC50F-3A29-4790-B2A8-27B1A2D48741}"/>
                </a:ext>
              </a:extLst>
            </p:cNvPr>
            <p:cNvSpPr/>
            <p:nvPr/>
          </p:nvSpPr>
          <p:spPr>
            <a:xfrm>
              <a:off x="2212218" y="180000"/>
              <a:ext cx="2610485" cy="628015"/>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Wakefield District Health and Care Partnership</a:t>
              </a: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0" name="Rounded Rectangle 3">
              <a:extLst>
                <a:ext uri="{FF2B5EF4-FFF2-40B4-BE49-F238E27FC236}">
                  <a16:creationId xmlns:a16="http://schemas.microsoft.com/office/drawing/2014/main" id="{463D13FB-A9CF-4E63-B26F-24A394C410B7}"/>
                </a:ext>
              </a:extLst>
            </p:cNvPr>
            <p:cNvSpPr/>
            <p:nvPr/>
          </p:nvSpPr>
          <p:spPr>
            <a:xfrm>
              <a:off x="4891585" y="188552"/>
              <a:ext cx="986245" cy="628014"/>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Provider Collaborative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1" name="Rounded Rectangle 2">
              <a:extLst>
                <a:ext uri="{FF2B5EF4-FFF2-40B4-BE49-F238E27FC236}">
                  <a16:creationId xmlns:a16="http://schemas.microsoft.com/office/drawing/2014/main" id="{6C895C96-AE3B-4647-B114-B5FD86008F76}"/>
                </a:ext>
              </a:extLst>
            </p:cNvPr>
            <p:cNvSpPr/>
            <p:nvPr/>
          </p:nvSpPr>
          <p:spPr>
            <a:xfrm>
              <a:off x="2457046" y="1035534"/>
              <a:ext cx="2127238" cy="389255"/>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Wakefield People Board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2" name="Hexagon 11">
              <a:extLst>
                <a:ext uri="{FF2B5EF4-FFF2-40B4-BE49-F238E27FC236}">
                  <a16:creationId xmlns:a16="http://schemas.microsoft.com/office/drawing/2014/main" id="{D859924E-99C6-471D-8A34-1F7DA021868C}"/>
                </a:ext>
              </a:extLst>
            </p:cNvPr>
            <p:cNvSpPr/>
            <p:nvPr/>
          </p:nvSpPr>
          <p:spPr>
            <a:xfrm>
              <a:off x="2559250" y="1652482"/>
              <a:ext cx="1988185" cy="79057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System Leads</a:t>
              </a:r>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3" name="Can 59">
              <a:extLst>
                <a:ext uri="{FF2B5EF4-FFF2-40B4-BE49-F238E27FC236}">
                  <a16:creationId xmlns:a16="http://schemas.microsoft.com/office/drawing/2014/main" id="{EF7BE3F2-9F8E-49AD-AA2E-E7A8CACA4595}"/>
                </a:ext>
              </a:extLst>
            </p:cNvPr>
            <p:cNvSpPr/>
            <p:nvPr/>
          </p:nvSpPr>
          <p:spPr>
            <a:xfrm>
              <a:off x="47675" y="2730287"/>
              <a:ext cx="975010" cy="1794837"/>
            </a:xfrm>
            <a:prstGeom prst="can">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Workforce Planning  </a:t>
              </a: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4" name="Can 33">
              <a:extLst>
                <a:ext uri="{FF2B5EF4-FFF2-40B4-BE49-F238E27FC236}">
                  <a16:creationId xmlns:a16="http://schemas.microsoft.com/office/drawing/2014/main" id="{8C1C03B5-837C-4538-A58B-208980726812}"/>
                </a:ext>
              </a:extLst>
            </p:cNvPr>
            <p:cNvSpPr/>
            <p:nvPr/>
          </p:nvSpPr>
          <p:spPr>
            <a:xfrm>
              <a:off x="1179987" y="2730216"/>
              <a:ext cx="937571" cy="1794908"/>
            </a:xfrm>
            <a:prstGeom prst="can">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New Roles and Ways of Working </a:t>
              </a:r>
            </a:p>
          </p:txBody>
        </p:sp>
        <p:sp>
          <p:nvSpPr>
            <p:cNvPr id="15" name="Can 35">
              <a:extLst>
                <a:ext uri="{FF2B5EF4-FFF2-40B4-BE49-F238E27FC236}">
                  <a16:creationId xmlns:a16="http://schemas.microsoft.com/office/drawing/2014/main" id="{EDB42A49-5C22-4296-B6F0-7383312A6324}"/>
                </a:ext>
              </a:extLst>
            </p:cNvPr>
            <p:cNvSpPr/>
            <p:nvPr/>
          </p:nvSpPr>
          <p:spPr>
            <a:xfrm>
              <a:off x="5557932" y="2647875"/>
              <a:ext cx="914890" cy="1877249"/>
            </a:xfrm>
            <a:prstGeom prst="can">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Looking After Our People </a:t>
              </a:r>
            </a:p>
          </p:txBody>
        </p:sp>
        <p:sp>
          <p:nvSpPr>
            <p:cNvPr id="16" name="Can 36">
              <a:extLst>
                <a:ext uri="{FF2B5EF4-FFF2-40B4-BE49-F238E27FC236}">
                  <a16:creationId xmlns:a16="http://schemas.microsoft.com/office/drawing/2014/main" id="{1FAE197B-568D-46E6-94ED-94BB41DA3695}"/>
                </a:ext>
              </a:extLst>
            </p:cNvPr>
            <p:cNvSpPr/>
            <p:nvPr/>
          </p:nvSpPr>
          <p:spPr>
            <a:xfrm>
              <a:off x="4417852" y="2730216"/>
              <a:ext cx="948231" cy="1794510"/>
            </a:xfrm>
            <a:prstGeom prst="can">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Belonging to </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 WDHCP</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7" name="Can 37">
              <a:extLst>
                <a:ext uri="{FF2B5EF4-FFF2-40B4-BE49-F238E27FC236}">
                  <a16:creationId xmlns:a16="http://schemas.microsoft.com/office/drawing/2014/main" id="{D344DC03-EB9F-4B43-B5ED-C36E8865A59C}"/>
                </a:ext>
              </a:extLst>
            </p:cNvPr>
            <p:cNvSpPr/>
            <p:nvPr/>
          </p:nvSpPr>
          <p:spPr>
            <a:xfrm>
              <a:off x="3307885" y="2730216"/>
              <a:ext cx="951294" cy="1794510"/>
            </a:xfrm>
            <a:prstGeom prst="can">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System Leadership</a:t>
              </a:r>
            </a:p>
          </p:txBody>
        </p:sp>
        <p:sp>
          <p:nvSpPr>
            <p:cNvPr id="18" name="Can 38">
              <a:extLst>
                <a:ext uri="{FF2B5EF4-FFF2-40B4-BE49-F238E27FC236}">
                  <a16:creationId xmlns:a16="http://schemas.microsoft.com/office/drawing/2014/main" id="{5ED0141C-4235-45B5-BB5C-93B6FDDAB113}"/>
                </a:ext>
              </a:extLst>
            </p:cNvPr>
            <p:cNvSpPr/>
            <p:nvPr/>
          </p:nvSpPr>
          <p:spPr>
            <a:xfrm>
              <a:off x="2294459" y="2730614"/>
              <a:ext cx="905941" cy="1794510"/>
            </a:xfrm>
            <a:prstGeom prst="can">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Growing Our Workforce  </a:t>
              </a: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cxnSp>
          <p:nvCxnSpPr>
            <p:cNvPr id="19" name="Elbow Connector 3">
              <a:extLst>
                <a:ext uri="{FF2B5EF4-FFF2-40B4-BE49-F238E27FC236}">
                  <a16:creationId xmlns:a16="http://schemas.microsoft.com/office/drawing/2014/main" id="{92CF92DE-2873-4F89-BD12-CE65E1C721BE}"/>
                </a:ext>
              </a:extLst>
            </p:cNvPr>
            <p:cNvCxnSpPr>
              <a:stCxn id="12" idx="3"/>
              <a:endCxn id="13" idx="1"/>
            </p:cNvCxnSpPr>
            <p:nvPr/>
          </p:nvCxnSpPr>
          <p:spPr>
            <a:xfrm rot="10800000" flipV="1">
              <a:off x="535180" y="2047769"/>
              <a:ext cx="2024070" cy="68251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0" name="Elbow Connector 5">
              <a:extLst>
                <a:ext uri="{FF2B5EF4-FFF2-40B4-BE49-F238E27FC236}">
                  <a16:creationId xmlns:a16="http://schemas.microsoft.com/office/drawing/2014/main" id="{D28D7243-5B04-42BE-8251-36BE685C1636}"/>
                </a:ext>
              </a:extLst>
            </p:cNvPr>
            <p:cNvCxnSpPr>
              <a:stCxn id="12" idx="3"/>
              <a:endCxn id="14" idx="1"/>
            </p:cNvCxnSpPr>
            <p:nvPr/>
          </p:nvCxnSpPr>
          <p:spPr>
            <a:xfrm rot="10800000" flipV="1">
              <a:off x="1648774" y="2047770"/>
              <a:ext cx="910477" cy="68244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1" name="Elbow Connector 14">
              <a:extLst>
                <a:ext uri="{FF2B5EF4-FFF2-40B4-BE49-F238E27FC236}">
                  <a16:creationId xmlns:a16="http://schemas.microsoft.com/office/drawing/2014/main" id="{E5E7EC57-A288-4EDB-A326-B2379DE67242}"/>
                </a:ext>
              </a:extLst>
            </p:cNvPr>
            <p:cNvCxnSpPr>
              <a:stCxn id="12" idx="2"/>
              <a:endCxn id="18" idx="1"/>
            </p:cNvCxnSpPr>
            <p:nvPr/>
          </p:nvCxnSpPr>
          <p:spPr>
            <a:xfrm rot="5400000">
              <a:off x="2608384" y="2582103"/>
              <a:ext cx="287557" cy="946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2" name="Elbow Connector 15">
              <a:extLst>
                <a:ext uri="{FF2B5EF4-FFF2-40B4-BE49-F238E27FC236}">
                  <a16:creationId xmlns:a16="http://schemas.microsoft.com/office/drawing/2014/main" id="{58751D1B-2916-4860-82FB-2906093B2D42}"/>
                </a:ext>
              </a:extLst>
            </p:cNvPr>
            <p:cNvCxnSpPr>
              <a:stCxn id="17" idx="1"/>
              <a:endCxn id="12" idx="1"/>
            </p:cNvCxnSpPr>
            <p:nvPr/>
          </p:nvCxnSpPr>
          <p:spPr>
            <a:xfrm rot="5400000" flipH="1" flipV="1">
              <a:off x="3923082" y="2303508"/>
              <a:ext cx="287159" cy="56625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3" name="Elbow Connector 16">
              <a:extLst>
                <a:ext uri="{FF2B5EF4-FFF2-40B4-BE49-F238E27FC236}">
                  <a16:creationId xmlns:a16="http://schemas.microsoft.com/office/drawing/2014/main" id="{26EE41EC-FE1F-4C44-800F-924E16D16DAC}"/>
                </a:ext>
              </a:extLst>
            </p:cNvPr>
            <p:cNvCxnSpPr>
              <a:stCxn id="12" idx="0"/>
              <a:endCxn id="16" idx="1"/>
            </p:cNvCxnSpPr>
            <p:nvPr/>
          </p:nvCxnSpPr>
          <p:spPr>
            <a:xfrm>
              <a:off x="4547435" y="2047770"/>
              <a:ext cx="344533" cy="68244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4" name="Elbow Connector 18">
              <a:extLst>
                <a:ext uri="{FF2B5EF4-FFF2-40B4-BE49-F238E27FC236}">
                  <a16:creationId xmlns:a16="http://schemas.microsoft.com/office/drawing/2014/main" id="{30E0D8F8-B1C0-4032-AEE9-A9E931C19408}"/>
                </a:ext>
              </a:extLst>
            </p:cNvPr>
            <p:cNvCxnSpPr>
              <a:endCxn id="15" idx="1"/>
            </p:cNvCxnSpPr>
            <p:nvPr/>
          </p:nvCxnSpPr>
          <p:spPr>
            <a:xfrm>
              <a:off x="4547162" y="2048169"/>
              <a:ext cx="1468202" cy="599706"/>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5" name="Rounded Rectangle 66">
              <a:extLst>
                <a:ext uri="{FF2B5EF4-FFF2-40B4-BE49-F238E27FC236}">
                  <a16:creationId xmlns:a16="http://schemas.microsoft.com/office/drawing/2014/main" id="{6BD5BE7D-42FB-4F17-8C24-CA562D71CCC9}"/>
                </a:ext>
              </a:extLst>
            </p:cNvPr>
            <p:cNvSpPr/>
            <p:nvPr/>
          </p:nvSpPr>
          <p:spPr>
            <a:xfrm>
              <a:off x="382893" y="888901"/>
              <a:ext cx="1828800" cy="682519"/>
            </a:xfrm>
            <a:prstGeom prst="roundRect">
              <a:avLst/>
            </a:prstGeom>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System Workforce </a:t>
              </a:r>
              <a:r>
                <a:rPr lang="en-GB" sz="11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Programme Management Office (PMO)</a:t>
              </a: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0FEEE59D-B46E-4897-BA6A-254B306BA799}"/>
                </a:ext>
              </a:extLst>
            </p:cNvPr>
            <p:cNvCxnSpPr>
              <a:cxnSpLocks/>
              <a:stCxn id="25" idx="3"/>
              <a:endCxn id="11" idx="1"/>
            </p:cNvCxnSpPr>
            <p:nvPr/>
          </p:nvCxnSpPr>
          <p:spPr>
            <a:xfrm>
              <a:off x="2211693" y="1230161"/>
              <a:ext cx="245353"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7" name="Rectangle 26">
              <a:extLst>
                <a:ext uri="{FF2B5EF4-FFF2-40B4-BE49-F238E27FC236}">
                  <a16:creationId xmlns:a16="http://schemas.microsoft.com/office/drawing/2014/main" id="{9C1F3A5A-A639-4F32-9DD2-BE01DD106BE5}"/>
                </a:ext>
              </a:extLst>
            </p:cNvPr>
            <p:cNvSpPr/>
            <p:nvPr/>
          </p:nvSpPr>
          <p:spPr>
            <a:xfrm>
              <a:off x="47674" y="4753476"/>
              <a:ext cx="6424954" cy="348916"/>
            </a:xfrm>
            <a:prstGeom prst="rect">
              <a:avLst/>
            </a:prstGeom>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GB" sz="12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The Six Pillars of The Wakefield People Plan </a:t>
              </a:r>
            </a:p>
          </p:txBody>
        </p:sp>
        <p:sp>
          <p:nvSpPr>
            <p:cNvPr id="28" name="Rounded Rectangle 3">
              <a:extLst>
                <a:ext uri="{FF2B5EF4-FFF2-40B4-BE49-F238E27FC236}">
                  <a16:creationId xmlns:a16="http://schemas.microsoft.com/office/drawing/2014/main" id="{E98D5B42-7059-4D41-AD3C-0BDB364B690B}"/>
                </a:ext>
              </a:extLst>
            </p:cNvPr>
            <p:cNvSpPr/>
            <p:nvPr/>
          </p:nvSpPr>
          <p:spPr>
            <a:xfrm>
              <a:off x="405148" y="188549"/>
              <a:ext cx="1696430" cy="628014"/>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WY ICS People Board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cxnSp>
          <p:nvCxnSpPr>
            <p:cNvPr id="29" name="Straight Connector 28">
              <a:extLst>
                <a:ext uri="{FF2B5EF4-FFF2-40B4-BE49-F238E27FC236}">
                  <a16:creationId xmlns:a16="http://schemas.microsoft.com/office/drawing/2014/main" id="{4D0ABEB2-1679-470A-9BED-AFDB7AC7A0FF}"/>
                </a:ext>
              </a:extLst>
            </p:cNvPr>
            <p:cNvCxnSpPr>
              <a:stCxn id="28" idx="3"/>
              <a:endCxn id="9" idx="1"/>
            </p:cNvCxnSpPr>
            <p:nvPr/>
          </p:nvCxnSpPr>
          <p:spPr>
            <a:xfrm flipV="1">
              <a:off x="2101579" y="494007"/>
              <a:ext cx="110639" cy="85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id="{BC7D7E17-B14D-4F3E-96E0-B0BBBE72CA44}"/>
                </a:ext>
              </a:extLst>
            </p:cNvPr>
            <p:cNvCxnSpPr>
              <a:cxnSpLocks/>
              <a:stCxn id="9" idx="3"/>
              <a:endCxn id="10" idx="1"/>
            </p:cNvCxnSpPr>
            <p:nvPr/>
          </p:nvCxnSpPr>
          <p:spPr>
            <a:xfrm>
              <a:off x="4822703" y="494007"/>
              <a:ext cx="68882" cy="855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31" name="Group 30">
            <a:extLst>
              <a:ext uri="{FF2B5EF4-FFF2-40B4-BE49-F238E27FC236}">
                <a16:creationId xmlns:a16="http://schemas.microsoft.com/office/drawing/2014/main" id="{E61ECF5C-BF5E-43D7-AC95-ED22C168DDC7}"/>
              </a:ext>
            </a:extLst>
          </p:cNvPr>
          <p:cNvGrpSpPr/>
          <p:nvPr/>
        </p:nvGrpSpPr>
        <p:grpSpPr>
          <a:xfrm>
            <a:off x="219185" y="525268"/>
            <a:ext cx="11406757" cy="1104571"/>
            <a:chOff x="136002" y="176172"/>
            <a:chExt cx="11669717" cy="1047711"/>
          </a:xfrm>
        </p:grpSpPr>
        <p:grpSp>
          <p:nvGrpSpPr>
            <p:cNvPr id="32" name="Group 31">
              <a:extLst>
                <a:ext uri="{FF2B5EF4-FFF2-40B4-BE49-F238E27FC236}">
                  <a16:creationId xmlns:a16="http://schemas.microsoft.com/office/drawing/2014/main" id="{AB23730E-3D81-4E85-A965-9E7AD9560E0C}"/>
                </a:ext>
              </a:extLst>
            </p:cNvPr>
            <p:cNvGrpSpPr/>
            <p:nvPr/>
          </p:nvGrpSpPr>
          <p:grpSpPr>
            <a:xfrm>
              <a:off x="5254180" y="176172"/>
              <a:ext cx="6551539" cy="1047711"/>
              <a:chOff x="5254180" y="176172"/>
              <a:chExt cx="6551539" cy="1047711"/>
            </a:xfrm>
          </p:grpSpPr>
          <p:sp>
            <p:nvSpPr>
              <p:cNvPr id="34" name="Rectangle: Rounded Corners 33">
                <a:extLst>
                  <a:ext uri="{FF2B5EF4-FFF2-40B4-BE49-F238E27FC236}">
                    <a16:creationId xmlns:a16="http://schemas.microsoft.com/office/drawing/2014/main" id="{BFB58738-54B0-4254-AC2E-D200C3F39426}"/>
                  </a:ext>
                </a:extLst>
              </p:cNvPr>
              <p:cNvSpPr/>
              <p:nvPr/>
            </p:nvSpPr>
            <p:spPr>
              <a:xfrm>
                <a:off x="5254180" y="176172"/>
                <a:ext cx="6551539" cy="104771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i="1" dirty="0">
                  <a:solidFill>
                    <a:schemeClr val="accent6">
                      <a:lumMod val="75000"/>
                    </a:schemeClr>
                  </a:solidFill>
                </a:endParaRPr>
              </a:p>
            </p:txBody>
          </p:sp>
          <p:sp>
            <p:nvSpPr>
              <p:cNvPr id="35" name="TextBox 34">
                <a:extLst>
                  <a:ext uri="{FF2B5EF4-FFF2-40B4-BE49-F238E27FC236}">
                    <a16:creationId xmlns:a16="http://schemas.microsoft.com/office/drawing/2014/main" id="{FE072AD9-7885-43E3-B25C-7F7615BACDAF}"/>
                  </a:ext>
                </a:extLst>
              </p:cNvPr>
              <p:cNvSpPr txBox="1"/>
              <p:nvPr/>
            </p:nvSpPr>
            <p:spPr>
              <a:xfrm>
                <a:off x="5436832" y="205674"/>
                <a:ext cx="6186233" cy="738664"/>
              </a:xfrm>
              <a:prstGeom prst="rect">
                <a:avLst/>
              </a:prstGeom>
              <a:noFill/>
            </p:spPr>
            <p:txBody>
              <a:bodyPr wrap="square">
                <a:spAutoFit/>
              </a:bodyPr>
              <a:lstStyle/>
              <a:p>
                <a:r>
                  <a:rPr lang="en-GB" sz="1400" i="1" dirty="0"/>
                  <a:t>The overarching aim of The </a:t>
                </a:r>
                <a:r>
                  <a:rPr lang="en-GB" sz="1400" b="1" i="1" dirty="0"/>
                  <a:t>Wakefield People Plan </a:t>
                </a:r>
                <a:r>
                  <a:rPr lang="en-GB" sz="1400" i="1" dirty="0"/>
                  <a:t>is to ensure Wakefield has a confident, motivated workforce and the skills, values &amp; behaviours to undertake their roles. The Plan will support delivery of </a:t>
                </a:r>
                <a:r>
                  <a:rPr lang="en-GB" sz="1400" i="1"/>
                  <a:t>the WDHCP </a:t>
                </a:r>
                <a:r>
                  <a:rPr lang="en-GB" sz="1400" i="1" dirty="0"/>
                  <a:t>strategic objectives. </a:t>
                </a:r>
              </a:p>
            </p:txBody>
          </p:sp>
        </p:grpSp>
        <p:sp>
          <p:nvSpPr>
            <p:cNvPr id="33" name="Rectangle: Rounded Corners 32">
              <a:extLst>
                <a:ext uri="{FF2B5EF4-FFF2-40B4-BE49-F238E27FC236}">
                  <a16:creationId xmlns:a16="http://schemas.microsoft.com/office/drawing/2014/main" id="{FF2BFB90-A245-43E6-8B84-27C293A0C82A}"/>
                </a:ext>
              </a:extLst>
            </p:cNvPr>
            <p:cNvSpPr/>
            <p:nvPr/>
          </p:nvSpPr>
          <p:spPr>
            <a:xfrm>
              <a:off x="136002" y="212381"/>
              <a:ext cx="4953553" cy="52297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70AD47">
                      <a:lumMod val="75000"/>
                    </a:srgbClr>
                  </a:solidFill>
                  <a:latin typeface="Calibri" panose="020F0502020204030204"/>
                </a:rPr>
                <a:t>Wakefield People Plan</a:t>
              </a:r>
              <a:endParaRPr kumimoji="0" lang="en-GB" sz="2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1F011E27-4281-4532-97F9-F32ADF7F1D97}"/>
              </a:ext>
            </a:extLst>
          </p:cNvPr>
          <p:cNvGrpSpPr/>
          <p:nvPr/>
        </p:nvGrpSpPr>
        <p:grpSpPr>
          <a:xfrm>
            <a:off x="181151" y="1790180"/>
            <a:ext cx="1596237" cy="4036915"/>
            <a:chOff x="217277" y="1802607"/>
            <a:chExt cx="2199995" cy="1822010"/>
          </a:xfrm>
        </p:grpSpPr>
        <p:sp>
          <p:nvSpPr>
            <p:cNvPr id="37" name="Speech Bubble: Rectangle 36">
              <a:extLst>
                <a:ext uri="{FF2B5EF4-FFF2-40B4-BE49-F238E27FC236}">
                  <a16:creationId xmlns:a16="http://schemas.microsoft.com/office/drawing/2014/main" id="{A492F524-C607-4F30-B8D9-369C8F51485D}"/>
                </a:ext>
              </a:extLst>
            </p:cNvPr>
            <p:cNvSpPr/>
            <p:nvPr/>
          </p:nvSpPr>
          <p:spPr>
            <a:xfrm rot="16200000">
              <a:off x="406270" y="1613614"/>
              <a:ext cx="1822010" cy="2199995"/>
            </a:xfrm>
            <a:prstGeom prst="wedgeRectCallout">
              <a:avLst>
                <a:gd name="adj1" fmla="val -20617"/>
                <a:gd name="adj2" fmla="val 66188"/>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150" dirty="0">
                  <a:solidFill>
                    <a:schemeClr val="accent6">
                      <a:lumMod val="75000"/>
                    </a:schemeClr>
                  </a:solidFill>
                </a:rPr>
                <a:t>  </a:t>
              </a:r>
            </a:p>
          </p:txBody>
        </p:sp>
        <p:sp>
          <p:nvSpPr>
            <p:cNvPr id="38" name="TextBox 37">
              <a:extLst>
                <a:ext uri="{FF2B5EF4-FFF2-40B4-BE49-F238E27FC236}">
                  <a16:creationId xmlns:a16="http://schemas.microsoft.com/office/drawing/2014/main" id="{A9F56F23-8506-4DB6-96A5-CBB193072830}"/>
                </a:ext>
              </a:extLst>
            </p:cNvPr>
            <p:cNvSpPr txBox="1"/>
            <p:nvPr/>
          </p:nvSpPr>
          <p:spPr>
            <a:xfrm>
              <a:off x="267828" y="1813014"/>
              <a:ext cx="2098897" cy="1719024"/>
            </a:xfrm>
            <a:prstGeom prst="rect">
              <a:avLst/>
            </a:prstGeom>
            <a:noFill/>
          </p:spPr>
          <p:txBody>
            <a:bodyPr wrap="square">
              <a:spAutoFit/>
            </a:bodyPr>
            <a:lstStyle/>
            <a:p>
              <a:r>
                <a:rPr lang="en-GB" sz="1150" b="1" dirty="0"/>
                <a:t>2022/23 deliverables:</a:t>
              </a:r>
            </a:p>
            <a:p>
              <a:r>
                <a:rPr lang="en-GB" sz="1150" dirty="0"/>
                <a:t>Set the strategic direction for workforce transformation</a:t>
              </a:r>
            </a:p>
            <a:p>
              <a:endParaRPr lang="en-GB" sz="1150" dirty="0"/>
            </a:p>
            <a:p>
              <a:r>
                <a:rPr lang="en-GB" sz="1150" dirty="0"/>
                <a:t>Identify current and anticipated workforce challenges and solutions</a:t>
              </a:r>
            </a:p>
            <a:p>
              <a:endParaRPr lang="en-GB" sz="1150" dirty="0"/>
            </a:p>
            <a:p>
              <a:r>
                <a:rPr lang="en-GB" sz="1150" dirty="0"/>
                <a:t>Support a learning needs approach to training, recruitment and role redesign</a:t>
              </a:r>
            </a:p>
            <a:p>
              <a:endParaRPr lang="en-GB" sz="1150" dirty="0"/>
            </a:p>
            <a:p>
              <a:r>
                <a:rPr lang="en-GB" sz="1150" dirty="0"/>
                <a:t>Promote collaborative, compassionate, distributive system leadership</a:t>
              </a:r>
            </a:p>
          </p:txBody>
        </p:sp>
      </p:grpSp>
      <p:grpSp>
        <p:nvGrpSpPr>
          <p:cNvPr id="39" name="Group 38">
            <a:extLst>
              <a:ext uri="{FF2B5EF4-FFF2-40B4-BE49-F238E27FC236}">
                <a16:creationId xmlns:a16="http://schemas.microsoft.com/office/drawing/2014/main" id="{B92AB7DD-4DC1-4307-86DD-5EDBF6DC2939}"/>
              </a:ext>
            </a:extLst>
          </p:cNvPr>
          <p:cNvGrpSpPr/>
          <p:nvPr/>
        </p:nvGrpSpPr>
        <p:grpSpPr>
          <a:xfrm>
            <a:off x="9932949" y="1797675"/>
            <a:ext cx="2076385" cy="3824298"/>
            <a:chOff x="9815463" y="1254441"/>
            <a:chExt cx="2115497" cy="3738730"/>
          </a:xfrm>
        </p:grpSpPr>
        <p:sp>
          <p:nvSpPr>
            <p:cNvPr id="40" name="Rectangle: Rounded Corners 39">
              <a:extLst>
                <a:ext uri="{FF2B5EF4-FFF2-40B4-BE49-F238E27FC236}">
                  <a16:creationId xmlns:a16="http://schemas.microsoft.com/office/drawing/2014/main" id="{B80C9703-CAE4-468C-9F67-3BE9FF700E7F}"/>
                </a:ext>
              </a:extLst>
            </p:cNvPr>
            <p:cNvSpPr/>
            <p:nvPr/>
          </p:nvSpPr>
          <p:spPr>
            <a:xfrm>
              <a:off x="9915744" y="1254441"/>
              <a:ext cx="1898214" cy="29423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6">
                      <a:lumMod val="75000"/>
                    </a:schemeClr>
                  </a:solidFill>
                </a:rPr>
                <a:t>Outcomes  </a:t>
              </a:r>
            </a:p>
          </p:txBody>
        </p:sp>
        <p:sp>
          <p:nvSpPr>
            <p:cNvPr id="41" name="Rectangle: Rounded Corners 40">
              <a:extLst>
                <a:ext uri="{FF2B5EF4-FFF2-40B4-BE49-F238E27FC236}">
                  <a16:creationId xmlns:a16="http://schemas.microsoft.com/office/drawing/2014/main" id="{F914C96B-5BE5-4BE6-834E-C4EBF9E60188}"/>
                </a:ext>
              </a:extLst>
            </p:cNvPr>
            <p:cNvSpPr/>
            <p:nvPr/>
          </p:nvSpPr>
          <p:spPr>
            <a:xfrm>
              <a:off x="9815463" y="1569828"/>
              <a:ext cx="2115497" cy="342334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accent6">
                    <a:lumMod val="75000"/>
                  </a:schemeClr>
                </a:solidFill>
              </a:endParaRPr>
            </a:p>
          </p:txBody>
        </p:sp>
        <p:sp>
          <p:nvSpPr>
            <p:cNvPr id="42" name="TextBox 41">
              <a:extLst>
                <a:ext uri="{FF2B5EF4-FFF2-40B4-BE49-F238E27FC236}">
                  <a16:creationId xmlns:a16="http://schemas.microsoft.com/office/drawing/2014/main" id="{9B9AD14E-C97A-46EF-887F-85D3692009B6}"/>
                </a:ext>
              </a:extLst>
            </p:cNvPr>
            <p:cNvSpPr txBox="1"/>
            <p:nvPr/>
          </p:nvSpPr>
          <p:spPr>
            <a:xfrm>
              <a:off x="9924104" y="1622640"/>
              <a:ext cx="1898213" cy="3249613"/>
            </a:xfrm>
            <a:prstGeom prst="rect">
              <a:avLst/>
            </a:prstGeom>
            <a:noFill/>
          </p:spPr>
          <p:txBody>
            <a:bodyPr wrap="square">
              <a:spAutoFit/>
            </a:bodyPr>
            <a:lstStyle/>
            <a:p>
              <a:r>
                <a:rPr lang="en-GB" sz="1000" dirty="0"/>
                <a:t>The Wakefield Health and Care Partnership People Plan focuses on how we can bring workers together across professional and organisational boundaries to deliver a seamless health and social care service. It supports the integration agenda, through the development of new roles, system leadership training and the introduction of new ways of working.</a:t>
              </a:r>
            </a:p>
            <a:p>
              <a:endParaRPr lang="en-GB" sz="1000" dirty="0"/>
            </a:p>
            <a:p>
              <a:r>
                <a:rPr lang="en-GB" sz="1000" dirty="0"/>
                <a:t>A programme management office (PMO) approach will ensure each of the Pillars priorities are monitored.</a:t>
              </a:r>
            </a:p>
            <a:p>
              <a:endParaRPr lang="en-GB" sz="1000" dirty="0"/>
            </a:p>
            <a:p>
              <a:r>
                <a:rPr lang="en-GB" sz="1000" dirty="0"/>
                <a:t>Workforce data will be utilised and analysed to understand the impact of the outputs.</a:t>
              </a:r>
            </a:p>
          </p:txBody>
        </p:sp>
      </p:grpSp>
    </p:spTree>
    <p:extLst>
      <p:ext uri="{BB962C8B-B14F-4D97-AF65-F5344CB8AC3E}">
        <p14:creationId xmlns:p14="http://schemas.microsoft.com/office/powerpoint/2010/main" val="179543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DC4B1B-C353-4030-B2E3-6F93B5092091}"/>
              </a:ext>
            </a:extLst>
          </p:cNvPr>
          <p:cNvSpPr>
            <a:spLocks noGrp="1"/>
          </p:cNvSpPr>
          <p:nvPr>
            <p:ph type="title"/>
          </p:nvPr>
        </p:nvSpPr>
        <p:spPr/>
        <p:txBody>
          <a:bodyPr/>
          <a:lstStyle/>
          <a:p>
            <a:r>
              <a:rPr lang="en-GB" dirty="0"/>
              <a:t>Health inequalities - CORE20PLUS5</a:t>
            </a:r>
          </a:p>
        </p:txBody>
      </p:sp>
      <p:sp>
        <p:nvSpPr>
          <p:cNvPr id="7" name="Content Placeholder 6">
            <a:extLst>
              <a:ext uri="{FF2B5EF4-FFF2-40B4-BE49-F238E27FC236}">
                <a16:creationId xmlns:a16="http://schemas.microsoft.com/office/drawing/2014/main" id="{0DEB13AD-E559-4AD2-AB3D-B31353AF6D5E}"/>
              </a:ext>
            </a:extLst>
          </p:cNvPr>
          <p:cNvSpPr>
            <a:spLocks noGrp="1"/>
          </p:cNvSpPr>
          <p:nvPr>
            <p:ph idx="1"/>
          </p:nvPr>
        </p:nvSpPr>
        <p:spPr/>
        <p:txBody>
          <a:bodyPr>
            <a:normAutofit fontScale="92500" lnSpcReduction="10000"/>
          </a:bodyPr>
          <a:lstStyle/>
          <a:p>
            <a:r>
              <a:rPr lang="en-GB" b="1" dirty="0"/>
              <a:t>Framework </a:t>
            </a:r>
            <a:r>
              <a:rPr lang="en-GB" dirty="0"/>
              <a:t>expected to be taken into account for all commissioning and delivery where appropriate</a:t>
            </a:r>
          </a:p>
          <a:p>
            <a:r>
              <a:rPr lang="en-GB" dirty="0"/>
              <a:t>Additional investment for people at greatest risk of experiencing health inequalities:</a:t>
            </a:r>
          </a:p>
          <a:p>
            <a:pPr lvl="1"/>
            <a:r>
              <a:rPr lang="en-GB" dirty="0"/>
              <a:t>People who live in geographical areas of highest deprivation (according to IMD)</a:t>
            </a:r>
          </a:p>
          <a:p>
            <a:pPr lvl="1"/>
            <a:r>
              <a:rPr lang="en-GB" dirty="0"/>
              <a:t>People who belong to health inclusion groups or who have protected characteristics</a:t>
            </a:r>
          </a:p>
          <a:p>
            <a:r>
              <a:rPr lang="en-GB" dirty="0"/>
              <a:t>Expectation that approach includes wider determinants of 5 clinical areas</a:t>
            </a:r>
          </a:p>
          <a:p>
            <a:r>
              <a:rPr lang="en-GB" dirty="0"/>
              <a:t>Leadership group at ICB have agreed a loose set of criteria – majority of decision making is at place</a:t>
            </a:r>
          </a:p>
          <a:p>
            <a:r>
              <a:rPr lang="en-GB" dirty="0"/>
              <a:t>A local partnership leadership group will be established to oversee the work for Wakefield District</a:t>
            </a:r>
          </a:p>
          <a:p>
            <a:endParaRPr lang="en-GB" dirty="0"/>
          </a:p>
        </p:txBody>
      </p:sp>
    </p:spTree>
    <p:extLst>
      <p:ext uri="{BB962C8B-B14F-4D97-AF65-F5344CB8AC3E}">
        <p14:creationId xmlns:p14="http://schemas.microsoft.com/office/powerpoint/2010/main" val="2626301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25353C0-C0C6-42BC-8586-014D90710FF0}"/>
              </a:ext>
            </a:extLst>
          </p:cNvPr>
          <p:cNvPicPr>
            <a:picLocks noGrp="1" noChangeAspect="1"/>
          </p:cNvPicPr>
          <p:nvPr>
            <p:ph idx="1"/>
          </p:nvPr>
        </p:nvPicPr>
        <p:blipFill>
          <a:blip r:embed="rId3"/>
          <a:stretch>
            <a:fillRect/>
          </a:stretch>
        </p:blipFill>
        <p:spPr>
          <a:xfrm>
            <a:off x="2167535" y="1247829"/>
            <a:ext cx="7856930" cy="4362341"/>
          </a:xfrm>
        </p:spPr>
      </p:pic>
      <p:sp>
        <p:nvSpPr>
          <p:cNvPr id="2" name="TextBox 1">
            <a:extLst>
              <a:ext uri="{FF2B5EF4-FFF2-40B4-BE49-F238E27FC236}">
                <a16:creationId xmlns:a16="http://schemas.microsoft.com/office/drawing/2014/main" id="{BBC375D0-EF4F-414C-A840-530554AA5CB9}"/>
              </a:ext>
            </a:extLst>
          </p:cNvPr>
          <p:cNvSpPr txBox="1"/>
          <p:nvPr/>
        </p:nvSpPr>
        <p:spPr>
          <a:xfrm>
            <a:off x="2865862" y="5807358"/>
            <a:ext cx="7136781" cy="738664"/>
          </a:xfrm>
          <a:prstGeom prst="rect">
            <a:avLst/>
          </a:prstGeom>
          <a:noFill/>
        </p:spPr>
        <p:txBody>
          <a:bodyPr wrap="square" rtlCol="0">
            <a:spAutoFit/>
          </a:bodyPr>
          <a:lstStyle/>
          <a:p>
            <a:r>
              <a:rPr lang="en-GB" sz="1400" dirty="0">
                <a:hlinkClick r:id="rId4"/>
              </a:rPr>
              <a:t>www.england.nhs.uk/about/equality/equality-hub/national-healthcare-inequalities-improvement-programme/core20plus5</a:t>
            </a:r>
            <a:endParaRPr lang="en-GB" sz="1400" dirty="0"/>
          </a:p>
          <a:p>
            <a:endParaRPr lang="en-GB" sz="1400" dirty="0"/>
          </a:p>
        </p:txBody>
      </p:sp>
      <p:sp>
        <p:nvSpPr>
          <p:cNvPr id="5" name="Title 2">
            <a:extLst>
              <a:ext uri="{FF2B5EF4-FFF2-40B4-BE49-F238E27FC236}">
                <a16:creationId xmlns:a16="http://schemas.microsoft.com/office/drawing/2014/main" id="{3FB98190-CA90-45DF-9862-5882E8298AF7}"/>
              </a:ext>
            </a:extLst>
          </p:cNvPr>
          <p:cNvSpPr txBox="1">
            <a:spLocks/>
          </p:cNvSpPr>
          <p:nvPr/>
        </p:nvSpPr>
        <p:spPr>
          <a:xfrm>
            <a:off x="-68768" y="-25893"/>
            <a:ext cx="11643357" cy="1124040"/>
          </a:xfrm>
          <a:prstGeom prst="rect">
            <a:avLst/>
          </a:prstGeom>
        </p:spPr>
        <p:txBody>
          <a:bodyPr vert="horz" lIns="548640" tIns="0" rIns="0" bIns="274320" rtlCol="0" anchor="b" anchorCtr="0">
            <a:noAutofit/>
          </a:bodyPr>
          <a:lstStyle>
            <a:lvl1pPr algn="l" defTabSz="914400" rtl="0" eaLnBrk="1" latinLnBrk="0" hangingPunct="1">
              <a:lnSpc>
                <a:spcPct val="100000"/>
              </a:lnSpc>
              <a:spcBef>
                <a:spcPct val="0"/>
              </a:spcBef>
              <a:buNone/>
              <a:defRPr sz="1800" b="1" kern="1200">
                <a:solidFill>
                  <a:srgbClr val="330072"/>
                </a:solidFill>
                <a:latin typeface="Verdana" panose="020B0604030504040204" pitchFamily="34" charset="0"/>
                <a:ea typeface="Verdana" panose="020B0604030504040204" pitchFamily="34" charset="0"/>
                <a:cs typeface="Verdana" panose="020B0604030504040204" pitchFamily="34" charset="0"/>
              </a:defRPr>
            </a:lvl1pPr>
          </a:lstStyle>
          <a:p>
            <a:r>
              <a:rPr lang="en-GB" sz="2800" dirty="0"/>
              <a:t>Framework for tackling health inequalities</a:t>
            </a:r>
          </a:p>
        </p:txBody>
      </p:sp>
    </p:spTree>
    <p:extLst>
      <p:ext uri="{BB962C8B-B14F-4D97-AF65-F5344CB8AC3E}">
        <p14:creationId xmlns:p14="http://schemas.microsoft.com/office/powerpoint/2010/main" val="2282318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894230-0111-4DF8-B8B5-3EA522834243}"/>
              </a:ext>
            </a:extLst>
          </p:cNvPr>
          <p:cNvSpPr>
            <a:spLocks noGrp="1"/>
          </p:cNvSpPr>
          <p:nvPr>
            <p:ph type="title"/>
          </p:nvPr>
        </p:nvSpPr>
        <p:spPr/>
        <p:txBody>
          <a:bodyPr/>
          <a:lstStyle/>
          <a:p>
            <a:r>
              <a:rPr lang="en-GB" dirty="0"/>
              <a:t>Digital Transformation – key themes</a:t>
            </a:r>
          </a:p>
        </p:txBody>
      </p:sp>
      <p:sp>
        <p:nvSpPr>
          <p:cNvPr id="7" name="Content Placeholder 6">
            <a:extLst>
              <a:ext uri="{FF2B5EF4-FFF2-40B4-BE49-F238E27FC236}">
                <a16:creationId xmlns:a16="http://schemas.microsoft.com/office/drawing/2014/main" id="{DF0D23FE-080B-42BD-8F6E-EEFC96034C17}"/>
              </a:ext>
            </a:extLst>
          </p:cNvPr>
          <p:cNvSpPr>
            <a:spLocks noGrp="1"/>
          </p:cNvSpPr>
          <p:nvPr>
            <p:ph idx="1"/>
          </p:nvPr>
        </p:nvSpPr>
        <p:spPr/>
        <p:txBody>
          <a:bodyPr/>
          <a:lstStyle/>
          <a:p>
            <a:r>
              <a:rPr lang="en-GB" dirty="0"/>
              <a:t>Data driven decision making</a:t>
            </a:r>
          </a:p>
          <a:p>
            <a:r>
              <a:rPr lang="en-GB" dirty="0"/>
              <a:t>Real time system demand management</a:t>
            </a:r>
          </a:p>
          <a:p>
            <a:r>
              <a:rPr lang="en-GB" dirty="0"/>
              <a:t>Population Health Management datasets enabling identification of at risk cohorts and interventions to prevent ill health</a:t>
            </a:r>
          </a:p>
          <a:p>
            <a:r>
              <a:rPr lang="en-GB" dirty="0"/>
              <a:t>Sharing of pseudonymised service utilisation information</a:t>
            </a:r>
          </a:p>
          <a:p>
            <a:r>
              <a:rPr lang="en-GB" dirty="0"/>
              <a:t>Self-management support</a:t>
            </a:r>
          </a:p>
          <a:p>
            <a:r>
              <a:rPr lang="en-GB" dirty="0"/>
              <a:t>Shared care record</a:t>
            </a:r>
          </a:p>
          <a:p>
            <a:endParaRPr lang="en-GB" dirty="0"/>
          </a:p>
        </p:txBody>
      </p:sp>
    </p:spTree>
    <p:extLst>
      <p:ext uri="{BB962C8B-B14F-4D97-AF65-F5344CB8AC3E}">
        <p14:creationId xmlns:p14="http://schemas.microsoft.com/office/powerpoint/2010/main" val="759293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D97AD9-EBF6-4224-80FF-517694576832}"/>
              </a:ext>
            </a:extLst>
          </p:cNvPr>
          <p:cNvSpPr txBox="1"/>
          <p:nvPr/>
        </p:nvSpPr>
        <p:spPr>
          <a:xfrm rot="19301835">
            <a:off x="2306300" y="2096855"/>
            <a:ext cx="6417132" cy="1569660"/>
          </a:xfrm>
          <a:prstGeom prst="rect">
            <a:avLst/>
          </a:prstGeom>
          <a:noFill/>
        </p:spPr>
        <p:txBody>
          <a:bodyPr wrap="square" rtlCol="0">
            <a:spAutoFit/>
          </a:bodyPr>
          <a:lstStyle/>
          <a:p>
            <a:pPr algn="ctr"/>
            <a:r>
              <a:rPr lang="en-GB" sz="9600" spc="100" dirty="0">
                <a:solidFill>
                  <a:schemeClr val="bg1">
                    <a:lumMod val="95000"/>
                  </a:schemeClr>
                </a:solidFill>
              </a:rPr>
              <a:t>DRAFT</a:t>
            </a:r>
          </a:p>
        </p:txBody>
      </p:sp>
      <p:sp>
        <p:nvSpPr>
          <p:cNvPr id="3" name="Title 2">
            <a:extLst>
              <a:ext uri="{FF2B5EF4-FFF2-40B4-BE49-F238E27FC236}">
                <a16:creationId xmlns:a16="http://schemas.microsoft.com/office/drawing/2014/main" id="{BA685936-AB71-455E-B26D-6F5121E6C4F9}"/>
              </a:ext>
            </a:extLst>
          </p:cNvPr>
          <p:cNvSpPr>
            <a:spLocks noGrp="1"/>
          </p:cNvSpPr>
          <p:nvPr>
            <p:ph type="title"/>
          </p:nvPr>
        </p:nvSpPr>
        <p:spPr/>
        <p:txBody>
          <a:bodyPr/>
          <a:lstStyle/>
          <a:p>
            <a:r>
              <a:rPr lang="en-GB" dirty="0"/>
              <a:t>Quality at Place - Principles</a:t>
            </a:r>
          </a:p>
        </p:txBody>
      </p:sp>
      <p:sp>
        <p:nvSpPr>
          <p:cNvPr id="4" name="Content Placeholder 1">
            <a:extLst>
              <a:ext uri="{FF2B5EF4-FFF2-40B4-BE49-F238E27FC236}">
                <a16:creationId xmlns:a16="http://schemas.microsoft.com/office/drawing/2014/main" id="{280AEF65-002C-4A64-B019-4C22AC7CB1A7}"/>
              </a:ext>
            </a:extLst>
          </p:cNvPr>
          <p:cNvSpPr txBox="1">
            <a:spLocks/>
          </p:cNvSpPr>
          <p:nvPr/>
        </p:nvSpPr>
        <p:spPr>
          <a:xfrm>
            <a:off x="548642" y="1406919"/>
            <a:ext cx="11094719" cy="4235751"/>
          </a:xfrm>
          <a:prstGeom prst="rect">
            <a:avLst/>
          </a:prstGeom>
        </p:spPr>
        <p:txBody>
          <a:bodyPr vert="horz" lIns="0" tIns="457200" rIns="0" bIns="274320" rtlCol="0">
            <a:noAutofit/>
          </a:bodyPr>
          <a:lstStyle>
            <a:lvl1pPr marL="228600" indent="-228600" algn="l" defTabSz="914400" rtl="0" eaLnBrk="1" latinLnBrk="0" hangingPunct="1">
              <a:lnSpc>
                <a:spcPct val="90000"/>
              </a:lnSpc>
              <a:spcBef>
                <a:spcPts val="1000"/>
              </a:spcBef>
              <a:buFontTx/>
              <a:buBlip>
                <a:blip r:embed="rId2"/>
              </a:buBlip>
              <a:defRPr sz="240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800100" indent="-342900" algn="l" defTabSz="914400" rtl="0" eaLnBrk="1" latinLnBrk="0" hangingPunct="1">
              <a:lnSpc>
                <a:spcPct val="90000"/>
              </a:lnSpc>
              <a:spcBef>
                <a:spcPts val="500"/>
              </a:spcBef>
              <a:buFont typeface="Arial" panose="020B0604020202020204" pitchFamily="34" charset="0"/>
              <a:buChar char="•"/>
              <a:defRPr sz="2200" kern="1200">
                <a:solidFill>
                  <a:srgbClr val="006747"/>
                </a:solidFill>
                <a:latin typeface="Arial" panose="020B0604020202020204" pitchFamily="34" charset="0"/>
                <a:ea typeface="Verdana" panose="020B0604030504040204" pitchFamily="34" charset="0"/>
                <a:cs typeface="Arial" panose="020B0604020202020204" pitchFamily="34" charset="0"/>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Arial" panose="020B0604020202020204" pitchFamily="34" charset="0"/>
                <a:ea typeface="Verdana" panose="020B0604030504040204" pitchFamily="34" charset="0"/>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rgbClr val="0072CE"/>
                </a:solidFill>
                <a:latin typeface="Arial" panose="020B0604020202020204" pitchFamily="34" charset="0"/>
                <a:ea typeface="Verdana" panose="020B0604030504040204" pitchFamily="34" charset="0"/>
                <a:cs typeface="Arial" panose="020B0604020202020204" pitchFamily="34" charset="0"/>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74"/>
              </a:spcBef>
            </a:pPr>
            <a:r>
              <a:rPr lang="en-GB" sz="1400" dirty="0"/>
              <a:t>Collective approach </a:t>
            </a:r>
          </a:p>
          <a:p>
            <a:pPr>
              <a:spcBef>
                <a:spcPts val="574"/>
              </a:spcBef>
            </a:pPr>
            <a:r>
              <a:rPr lang="en-GB" sz="1400" dirty="0"/>
              <a:t>Based on transparency and trust</a:t>
            </a:r>
          </a:p>
          <a:p>
            <a:pPr>
              <a:spcBef>
                <a:spcPts val="574"/>
              </a:spcBef>
            </a:pPr>
            <a:r>
              <a:rPr lang="en-GB" sz="1400" dirty="0"/>
              <a:t>Inclusive / participative, communicating with partners through established networks</a:t>
            </a:r>
          </a:p>
          <a:p>
            <a:pPr>
              <a:spcBef>
                <a:spcPts val="574"/>
              </a:spcBef>
            </a:pPr>
            <a:r>
              <a:rPr lang="en-GB" sz="1400" dirty="0"/>
              <a:t>Mutual peer support, constructive challenge and solutions</a:t>
            </a:r>
          </a:p>
          <a:p>
            <a:pPr>
              <a:spcBef>
                <a:spcPts val="574"/>
              </a:spcBef>
            </a:pPr>
            <a:r>
              <a:rPr lang="en-GB" sz="1400" dirty="0"/>
              <a:t>Respectful of an organisation’s ‘own business’</a:t>
            </a:r>
          </a:p>
          <a:p>
            <a:pPr>
              <a:spcBef>
                <a:spcPts val="574"/>
              </a:spcBef>
            </a:pPr>
            <a:r>
              <a:rPr lang="en-GB" sz="1400" dirty="0"/>
              <a:t>Shifting focus from assurance to improvement, support and shared learning</a:t>
            </a:r>
          </a:p>
          <a:p>
            <a:pPr>
              <a:spcBef>
                <a:spcPts val="574"/>
              </a:spcBef>
            </a:pPr>
            <a:r>
              <a:rPr lang="en-GB" sz="1400" dirty="0"/>
              <a:t>Low bureaucracy – keep it simple </a:t>
            </a:r>
          </a:p>
          <a:p>
            <a:pPr>
              <a:spcBef>
                <a:spcPts val="574"/>
              </a:spcBef>
            </a:pPr>
            <a:r>
              <a:rPr lang="en-GB" sz="1400" dirty="0"/>
              <a:t>Acting with kindness and civility</a:t>
            </a:r>
          </a:p>
          <a:p>
            <a:pPr>
              <a:spcBef>
                <a:spcPts val="800"/>
              </a:spcBef>
            </a:pPr>
            <a:r>
              <a:rPr lang="en-GB" sz="1400" dirty="0"/>
              <a:t>Quality at Place:</a:t>
            </a:r>
          </a:p>
          <a:p>
            <a:pPr marL="704850">
              <a:spcBef>
                <a:spcPts val="800"/>
              </a:spcBef>
              <a:buFontTx/>
              <a:buChar char="-"/>
            </a:pPr>
            <a:r>
              <a:rPr lang="en-GB" sz="1400" dirty="0"/>
              <a:t>keeps residents at the centre of what we do</a:t>
            </a:r>
          </a:p>
          <a:p>
            <a:pPr marL="704850">
              <a:spcBef>
                <a:spcPts val="800"/>
              </a:spcBef>
              <a:buFontTx/>
              <a:buChar char="-"/>
            </a:pPr>
            <a:r>
              <a:rPr lang="en-GB" sz="1400" dirty="0"/>
              <a:t>improves quality of care</a:t>
            </a:r>
          </a:p>
          <a:p>
            <a:pPr marL="723900">
              <a:spcBef>
                <a:spcPts val="800"/>
              </a:spcBef>
              <a:buFontTx/>
              <a:buChar char="-"/>
            </a:pPr>
            <a:r>
              <a:rPr lang="en-GB" sz="1400" dirty="0"/>
              <a:t>links to reducing health inequalities</a:t>
            </a:r>
          </a:p>
          <a:p>
            <a:pPr marL="723900">
              <a:spcBef>
                <a:spcPts val="800"/>
              </a:spcBef>
              <a:buFontTx/>
              <a:buChar char="-"/>
            </a:pPr>
            <a:r>
              <a:rPr lang="en-GB" sz="1400" dirty="0"/>
              <a:t>is multi-organisational / pathway driven</a:t>
            </a:r>
          </a:p>
          <a:p>
            <a:pPr marL="723900">
              <a:spcBef>
                <a:spcPts val="800"/>
              </a:spcBef>
              <a:buFontTx/>
              <a:buChar char="-"/>
            </a:pPr>
            <a:r>
              <a:rPr lang="en-GB" sz="1400" dirty="0"/>
              <a:t>focuses on areas that make a real difference to residents</a:t>
            </a:r>
          </a:p>
          <a:p>
            <a:pPr marL="723900">
              <a:spcBef>
                <a:spcPts val="800"/>
              </a:spcBef>
              <a:buFontTx/>
              <a:buChar char="-"/>
            </a:pPr>
            <a:r>
              <a:rPr lang="en-GB" sz="1400" dirty="0"/>
              <a:t>looks at issues where a collective approach adds real value</a:t>
            </a:r>
          </a:p>
          <a:p>
            <a:endParaRPr lang="en-GB" sz="1400" dirty="0"/>
          </a:p>
        </p:txBody>
      </p:sp>
    </p:spTree>
    <p:extLst>
      <p:ext uri="{BB962C8B-B14F-4D97-AF65-F5344CB8AC3E}">
        <p14:creationId xmlns:p14="http://schemas.microsoft.com/office/powerpoint/2010/main" val="661089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C3A4F9-4AF5-419B-A721-489062D3EFDD}"/>
              </a:ext>
            </a:extLst>
          </p:cNvPr>
          <p:cNvSpPr txBox="1"/>
          <p:nvPr/>
        </p:nvSpPr>
        <p:spPr>
          <a:xfrm rot="19301835">
            <a:off x="2306300" y="2096855"/>
            <a:ext cx="6417132" cy="1569660"/>
          </a:xfrm>
          <a:prstGeom prst="rect">
            <a:avLst/>
          </a:prstGeom>
          <a:noFill/>
        </p:spPr>
        <p:txBody>
          <a:bodyPr wrap="square" rtlCol="0">
            <a:spAutoFit/>
          </a:bodyPr>
          <a:lstStyle/>
          <a:p>
            <a:pPr algn="ctr"/>
            <a:r>
              <a:rPr lang="en-GB" sz="9600" spc="100" dirty="0">
                <a:solidFill>
                  <a:schemeClr val="bg1">
                    <a:lumMod val="95000"/>
                  </a:schemeClr>
                </a:solidFill>
              </a:rPr>
              <a:t>DRAFT</a:t>
            </a:r>
          </a:p>
        </p:txBody>
      </p:sp>
      <p:sp>
        <p:nvSpPr>
          <p:cNvPr id="2" name="Content Placeholder 1">
            <a:extLst>
              <a:ext uri="{FF2B5EF4-FFF2-40B4-BE49-F238E27FC236}">
                <a16:creationId xmlns:a16="http://schemas.microsoft.com/office/drawing/2014/main" id="{0626CD22-6B89-4327-BAF8-AAA93233667F}"/>
              </a:ext>
            </a:extLst>
          </p:cNvPr>
          <p:cNvSpPr>
            <a:spLocks noGrp="1"/>
          </p:cNvSpPr>
          <p:nvPr>
            <p:ph idx="1"/>
          </p:nvPr>
        </p:nvSpPr>
        <p:spPr>
          <a:xfrm>
            <a:off x="548636" y="1398360"/>
            <a:ext cx="11094719" cy="4235751"/>
          </a:xfrm>
        </p:spPr>
        <p:txBody>
          <a:bodyPr>
            <a:noAutofit/>
          </a:bodyPr>
          <a:lstStyle/>
          <a:p>
            <a:r>
              <a:rPr lang="en-GB" sz="1400" dirty="0"/>
              <a:t>Points to consider ….. think Health and Care </a:t>
            </a:r>
          </a:p>
          <a:p>
            <a:pPr marL="342900" indent="-342900">
              <a:buAutoNum type="arabicPeriod"/>
            </a:pPr>
            <a:r>
              <a:rPr lang="en-GB" sz="1400" dirty="0"/>
              <a:t>What contribution is the programme making to reduce health inequalities? </a:t>
            </a:r>
          </a:p>
          <a:p>
            <a:pPr marL="342900" indent="-342900">
              <a:buAutoNum type="arabicPeriod"/>
            </a:pPr>
            <a:r>
              <a:rPr lang="en-GB" sz="1400" dirty="0"/>
              <a:t>Does the programme promote and improve quality and safety? </a:t>
            </a:r>
          </a:p>
          <a:p>
            <a:pPr marL="342900" indent="-342900">
              <a:buAutoNum type="arabicPeriod"/>
            </a:pPr>
            <a:r>
              <a:rPr lang="en-GB" sz="1400" dirty="0"/>
              <a:t>Does the programme have appropriate measures to determine the impact on quality and safety? </a:t>
            </a:r>
          </a:p>
          <a:p>
            <a:pPr marL="342900" indent="-342900">
              <a:buAutoNum type="arabicPeriod"/>
            </a:pPr>
            <a:r>
              <a:rPr lang="en-GB" sz="1400" dirty="0"/>
              <a:t>Has the programme undertaken quality and equality impact assessments on the proposed change, and mitigated any risks that are created? </a:t>
            </a:r>
          </a:p>
          <a:p>
            <a:pPr marL="342900" indent="-342900">
              <a:buAutoNum type="arabicPeriod"/>
            </a:pPr>
            <a:r>
              <a:rPr lang="en-GB" sz="1400" dirty="0"/>
              <a:t>Does the programme introduce best practice and how far is it evidence based? </a:t>
            </a:r>
          </a:p>
          <a:p>
            <a:pPr marL="342900" indent="-342900">
              <a:buAutoNum type="arabicPeriod"/>
            </a:pPr>
            <a:r>
              <a:rPr lang="en-GB" sz="1400" dirty="0">
                <a:effectLst/>
              </a:rPr>
              <a:t>How is the patient and community voice being embedded throughout the programme?</a:t>
            </a:r>
          </a:p>
          <a:p>
            <a:pPr marL="342900" indent="-342900">
              <a:buAutoNum type="arabicPeriod"/>
            </a:pPr>
            <a:r>
              <a:rPr lang="en-GB" sz="1400" dirty="0"/>
              <a:t>Does the programme have a focus on improving experience of care? </a:t>
            </a:r>
          </a:p>
          <a:p>
            <a:pPr marL="342900" indent="-342900">
              <a:buAutoNum type="arabicPeriod"/>
            </a:pPr>
            <a:r>
              <a:rPr lang="en-GB" sz="1400" dirty="0"/>
              <a:t>Does the programme consider implications for the workforce (including training and development)? </a:t>
            </a:r>
          </a:p>
          <a:p>
            <a:pPr marL="342900" indent="-342900">
              <a:buAutoNum type="arabicPeriod"/>
            </a:pPr>
            <a:r>
              <a:rPr lang="en-GB" sz="1400" dirty="0"/>
              <a:t>How will the programme know that it is a making a demonstrable difference to outcomes – clinical and non clinical?</a:t>
            </a:r>
          </a:p>
          <a:p>
            <a:pPr marL="342900" indent="-342900">
              <a:buAutoNum type="arabicPeriod"/>
            </a:pPr>
            <a:r>
              <a:rPr lang="en-GB" sz="1400" dirty="0"/>
              <a:t>Are there any concerns from a regulatory perspective and if so how are they being addressed? </a:t>
            </a:r>
          </a:p>
          <a:p>
            <a:pPr marL="342900" indent="-342900">
              <a:buAutoNum type="arabicPeriod"/>
            </a:pPr>
            <a:r>
              <a:rPr lang="en-GB" sz="1400" dirty="0"/>
              <a:t>How will the programme be evaluated and to what extent will this be independent of programme governance? </a:t>
            </a:r>
          </a:p>
          <a:p>
            <a:pPr marL="342900" indent="-342900">
              <a:buAutoNum type="arabicPeriod"/>
            </a:pPr>
            <a:r>
              <a:rPr lang="en-GB" sz="1400" dirty="0"/>
              <a:t>How will the programme impact on and support ‘recovery’ and ‘reset’ requirements</a:t>
            </a:r>
          </a:p>
          <a:p>
            <a:endParaRPr lang="en-GB" sz="1400" dirty="0"/>
          </a:p>
        </p:txBody>
      </p:sp>
      <p:sp>
        <p:nvSpPr>
          <p:cNvPr id="3" name="Title 2">
            <a:extLst>
              <a:ext uri="{FF2B5EF4-FFF2-40B4-BE49-F238E27FC236}">
                <a16:creationId xmlns:a16="http://schemas.microsoft.com/office/drawing/2014/main" id="{B2DC4B1B-C353-4030-B2E3-6F93B5092091}"/>
              </a:ext>
            </a:extLst>
          </p:cNvPr>
          <p:cNvSpPr>
            <a:spLocks noGrp="1"/>
          </p:cNvSpPr>
          <p:nvPr>
            <p:ph type="title"/>
          </p:nvPr>
        </p:nvSpPr>
        <p:spPr>
          <a:xfrm>
            <a:off x="0" y="548640"/>
            <a:ext cx="11643357" cy="1124040"/>
          </a:xfrm>
        </p:spPr>
        <p:txBody>
          <a:bodyPr/>
          <a:lstStyle/>
          <a:p>
            <a:r>
              <a:rPr lang="en-GB" dirty="0"/>
              <a:t>Embedding quality at place – each programme will consider…</a:t>
            </a:r>
          </a:p>
        </p:txBody>
      </p:sp>
    </p:spTree>
    <p:extLst>
      <p:ext uri="{BB962C8B-B14F-4D97-AF65-F5344CB8AC3E}">
        <p14:creationId xmlns:p14="http://schemas.microsoft.com/office/powerpoint/2010/main" val="449043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5D9D46-B1B2-4D66-A72A-A5EF0B524208}"/>
              </a:ext>
            </a:extLst>
          </p:cNvPr>
          <p:cNvSpPr txBox="1"/>
          <p:nvPr/>
        </p:nvSpPr>
        <p:spPr>
          <a:xfrm rot="19301835">
            <a:off x="2306300" y="2096855"/>
            <a:ext cx="6417132" cy="1569660"/>
          </a:xfrm>
          <a:prstGeom prst="rect">
            <a:avLst/>
          </a:prstGeom>
          <a:noFill/>
        </p:spPr>
        <p:txBody>
          <a:bodyPr wrap="square" rtlCol="0">
            <a:spAutoFit/>
          </a:bodyPr>
          <a:lstStyle/>
          <a:p>
            <a:pPr algn="ctr"/>
            <a:r>
              <a:rPr lang="en-GB" sz="9600" spc="100" dirty="0">
                <a:solidFill>
                  <a:schemeClr val="bg1">
                    <a:lumMod val="95000"/>
                  </a:schemeClr>
                </a:solidFill>
              </a:rPr>
              <a:t>DRAFT</a:t>
            </a:r>
          </a:p>
        </p:txBody>
      </p:sp>
      <p:sp>
        <p:nvSpPr>
          <p:cNvPr id="2" name="Content Placeholder 1">
            <a:extLst>
              <a:ext uri="{FF2B5EF4-FFF2-40B4-BE49-F238E27FC236}">
                <a16:creationId xmlns:a16="http://schemas.microsoft.com/office/drawing/2014/main" id="{0626CD22-6B89-4327-BAF8-AAA93233667F}"/>
              </a:ext>
            </a:extLst>
          </p:cNvPr>
          <p:cNvSpPr>
            <a:spLocks noGrp="1"/>
          </p:cNvSpPr>
          <p:nvPr>
            <p:ph idx="1"/>
          </p:nvPr>
        </p:nvSpPr>
        <p:spPr>
          <a:xfrm>
            <a:off x="548638" y="1571080"/>
            <a:ext cx="11094719" cy="4235751"/>
          </a:xfrm>
        </p:spPr>
        <p:txBody>
          <a:bodyPr>
            <a:normAutofit fontScale="92500" lnSpcReduction="10000"/>
          </a:bodyPr>
          <a:lstStyle/>
          <a:p>
            <a:pPr marL="285750" marR="0" indent="-285750">
              <a:spcBef>
                <a:spcPts val="0"/>
              </a:spcBef>
              <a:spcAft>
                <a:spcPts val="0"/>
              </a:spcAft>
              <a:buFontTx/>
              <a:buChar char="-"/>
            </a:pPr>
            <a:r>
              <a:rPr lang="en-GB" sz="2400" dirty="0">
                <a:effectLst/>
                <a:latin typeface="Verdana" panose="020B0604030504040204" pitchFamily="34" charset="0"/>
              </a:rPr>
              <a:t>Use of quality improvement methodologies as the basis for transformation programmes</a:t>
            </a:r>
          </a:p>
          <a:p>
            <a:pPr marR="0">
              <a:spcBef>
                <a:spcPts val="0"/>
              </a:spcBef>
              <a:spcAft>
                <a:spcPts val="0"/>
              </a:spcAft>
            </a:pPr>
            <a:endParaRPr lang="en-GB" sz="2400" dirty="0">
              <a:effectLst/>
              <a:latin typeface="Verdana" panose="020B0604030504040204" pitchFamily="34" charset="0"/>
            </a:endParaRPr>
          </a:p>
          <a:p>
            <a:pPr marL="285750" marR="0" indent="-285750">
              <a:spcBef>
                <a:spcPts val="0"/>
              </a:spcBef>
              <a:spcAft>
                <a:spcPts val="0"/>
              </a:spcAft>
              <a:buFontTx/>
              <a:buChar char="-"/>
            </a:pPr>
            <a:r>
              <a:rPr lang="en-GB" sz="2400" dirty="0">
                <a:effectLst/>
                <a:latin typeface="Verdana" panose="020B0604030504040204" pitchFamily="34" charset="0"/>
              </a:rPr>
              <a:t>Understand the Wakefield population need and inequalities – JSNA and Health and Wellbeing Strategy</a:t>
            </a:r>
          </a:p>
          <a:p>
            <a:pPr marR="0">
              <a:spcBef>
                <a:spcPts val="0"/>
              </a:spcBef>
              <a:spcAft>
                <a:spcPts val="0"/>
              </a:spcAft>
            </a:pPr>
            <a:endParaRPr lang="en-GB" sz="2400" dirty="0">
              <a:effectLst/>
              <a:latin typeface="Verdana" panose="020B0604030504040204" pitchFamily="34" charset="0"/>
            </a:endParaRPr>
          </a:p>
          <a:p>
            <a:pPr marL="285750" marR="0" indent="-285750">
              <a:spcBef>
                <a:spcPts val="0"/>
              </a:spcBef>
              <a:spcAft>
                <a:spcPts val="0"/>
              </a:spcAft>
              <a:buFontTx/>
              <a:buChar char="-"/>
            </a:pPr>
            <a:r>
              <a:rPr lang="en-GB" sz="2400" dirty="0">
                <a:effectLst/>
                <a:latin typeface="Verdana" panose="020B0604030504040204" pitchFamily="34" charset="0"/>
              </a:rPr>
              <a:t>Live quality and equality impact assessment (QEIA) process</a:t>
            </a:r>
          </a:p>
          <a:p>
            <a:pPr marR="0">
              <a:spcBef>
                <a:spcPts val="0"/>
              </a:spcBef>
              <a:spcAft>
                <a:spcPts val="0"/>
              </a:spcAft>
            </a:pPr>
            <a:endParaRPr lang="en-GB" sz="2400" dirty="0">
              <a:effectLst/>
              <a:latin typeface="Verdana" panose="020B0604030504040204" pitchFamily="34" charset="0"/>
            </a:endParaRPr>
          </a:p>
          <a:p>
            <a:pPr marL="285750" marR="0" indent="-285750">
              <a:spcBef>
                <a:spcPts val="0"/>
              </a:spcBef>
              <a:spcAft>
                <a:spcPts val="0"/>
              </a:spcAft>
              <a:buFontTx/>
              <a:buChar char="-"/>
            </a:pPr>
            <a:r>
              <a:rPr lang="en-GB" sz="2400" dirty="0">
                <a:effectLst/>
                <a:latin typeface="Verdana" panose="020B0604030504040204" pitchFamily="34" charset="0"/>
              </a:rPr>
              <a:t>Measures identified can be track improvement over time</a:t>
            </a:r>
          </a:p>
          <a:p>
            <a:pPr marL="285750" marR="0" indent="-285750">
              <a:spcBef>
                <a:spcPts val="0"/>
              </a:spcBef>
              <a:spcAft>
                <a:spcPts val="0"/>
              </a:spcAft>
              <a:buFontTx/>
              <a:buChar char="-"/>
            </a:pPr>
            <a:endParaRPr lang="en-GB" sz="2400" dirty="0">
              <a:effectLst/>
              <a:latin typeface="Verdana" panose="020B0604030504040204" pitchFamily="34" charset="0"/>
            </a:endParaRPr>
          </a:p>
          <a:p>
            <a:pPr marL="285750" marR="0" indent="-285750">
              <a:spcBef>
                <a:spcPts val="0"/>
              </a:spcBef>
              <a:spcAft>
                <a:spcPts val="0"/>
              </a:spcAft>
              <a:buFontTx/>
              <a:buChar char="-"/>
            </a:pPr>
            <a:r>
              <a:rPr lang="en-GB" sz="2400" dirty="0">
                <a:effectLst/>
                <a:latin typeface="Verdana" panose="020B0604030504040204" pitchFamily="34" charset="0"/>
              </a:rPr>
              <a:t>Formal evaluation of the change, including public voice, to ensure benefits realisation and no unintended consequences</a:t>
            </a:r>
          </a:p>
          <a:p>
            <a:endParaRPr lang="en-GB" dirty="0"/>
          </a:p>
        </p:txBody>
      </p:sp>
      <p:sp>
        <p:nvSpPr>
          <p:cNvPr id="3" name="Title 2">
            <a:extLst>
              <a:ext uri="{FF2B5EF4-FFF2-40B4-BE49-F238E27FC236}">
                <a16:creationId xmlns:a16="http://schemas.microsoft.com/office/drawing/2014/main" id="{B2DC4B1B-C353-4030-B2E3-6F93B5092091}"/>
              </a:ext>
            </a:extLst>
          </p:cNvPr>
          <p:cNvSpPr>
            <a:spLocks noGrp="1"/>
          </p:cNvSpPr>
          <p:nvPr>
            <p:ph type="title"/>
          </p:nvPr>
        </p:nvSpPr>
        <p:spPr/>
        <p:txBody>
          <a:bodyPr/>
          <a:lstStyle/>
          <a:p>
            <a:r>
              <a:rPr lang="en-GB" dirty="0"/>
              <a:t>Quality enablers</a:t>
            </a:r>
          </a:p>
        </p:txBody>
      </p:sp>
    </p:spTree>
    <p:extLst>
      <p:ext uri="{BB962C8B-B14F-4D97-AF65-F5344CB8AC3E}">
        <p14:creationId xmlns:p14="http://schemas.microsoft.com/office/powerpoint/2010/main" val="1765317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F63DCB-704E-42AF-990B-5DD85767EF1E}"/>
              </a:ext>
            </a:extLst>
          </p:cNvPr>
          <p:cNvSpPr txBox="1"/>
          <p:nvPr/>
        </p:nvSpPr>
        <p:spPr>
          <a:xfrm rot="19301835">
            <a:off x="2306300" y="2096855"/>
            <a:ext cx="6417132" cy="1569660"/>
          </a:xfrm>
          <a:prstGeom prst="rect">
            <a:avLst/>
          </a:prstGeom>
          <a:noFill/>
        </p:spPr>
        <p:txBody>
          <a:bodyPr wrap="square" rtlCol="0">
            <a:spAutoFit/>
          </a:bodyPr>
          <a:lstStyle/>
          <a:p>
            <a:pPr algn="ctr"/>
            <a:r>
              <a:rPr lang="en-GB" sz="9600" spc="100" dirty="0">
                <a:solidFill>
                  <a:schemeClr val="bg1">
                    <a:lumMod val="95000"/>
                  </a:schemeClr>
                </a:solidFill>
              </a:rPr>
              <a:t>DRAFT</a:t>
            </a:r>
          </a:p>
        </p:txBody>
      </p:sp>
      <p:sp>
        <p:nvSpPr>
          <p:cNvPr id="3" name="Title 2">
            <a:extLst>
              <a:ext uri="{FF2B5EF4-FFF2-40B4-BE49-F238E27FC236}">
                <a16:creationId xmlns:a16="http://schemas.microsoft.com/office/drawing/2014/main" id="{F06020A8-8262-496D-9D2C-C527293F0BFE}"/>
              </a:ext>
            </a:extLst>
          </p:cNvPr>
          <p:cNvSpPr>
            <a:spLocks noGrp="1"/>
          </p:cNvSpPr>
          <p:nvPr>
            <p:ph type="title"/>
          </p:nvPr>
        </p:nvSpPr>
        <p:spPr/>
        <p:txBody>
          <a:bodyPr/>
          <a:lstStyle/>
          <a:p>
            <a:r>
              <a:rPr lang="en-GB" dirty="0"/>
              <a:t>Patient and Citizen Voice 1</a:t>
            </a:r>
          </a:p>
        </p:txBody>
      </p:sp>
      <p:sp>
        <p:nvSpPr>
          <p:cNvPr id="4" name="Content Placeholder 1">
            <a:extLst>
              <a:ext uri="{FF2B5EF4-FFF2-40B4-BE49-F238E27FC236}">
                <a16:creationId xmlns:a16="http://schemas.microsoft.com/office/drawing/2014/main" id="{54F72E57-C9C3-4822-BDB8-FD52F33E902E}"/>
              </a:ext>
            </a:extLst>
          </p:cNvPr>
          <p:cNvSpPr txBox="1">
            <a:spLocks/>
          </p:cNvSpPr>
          <p:nvPr/>
        </p:nvSpPr>
        <p:spPr>
          <a:xfrm>
            <a:off x="548642" y="1672680"/>
            <a:ext cx="7628206" cy="4324707"/>
          </a:xfrm>
          <a:prstGeom prst="rect">
            <a:avLst/>
          </a:prstGeom>
        </p:spPr>
        <p:txBody>
          <a:bodyPr vert="horz" lIns="0" tIns="457200" rIns="0" bIns="274320" rtlCol="0">
            <a:noAutofit/>
          </a:bodyPr>
          <a:lstStyle>
            <a:lvl1pPr marL="228600" indent="-228600" algn="l" defTabSz="914400" rtl="0" eaLnBrk="1" latinLnBrk="0" hangingPunct="1">
              <a:lnSpc>
                <a:spcPct val="90000"/>
              </a:lnSpc>
              <a:spcBef>
                <a:spcPts val="1000"/>
              </a:spcBef>
              <a:buFontTx/>
              <a:buBlip>
                <a:blip r:embed="rId2"/>
              </a:buBlip>
              <a:defRPr sz="240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800100" indent="-342900" algn="l" defTabSz="914400" rtl="0" eaLnBrk="1" latinLnBrk="0" hangingPunct="1">
              <a:lnSpc>
                <a:spcPct val="90000"/>
              </a:lnSpc>
              <a:spcBef>
                <a:spcPts val="500"/>
              </a:spcBef>
              <a:buFont typeface="Arial" panose="020B0604020202020204" pitchFamily="34" charset="0"/>
              <a:buChar char="•"/>
              <a:defRPr sz="2200" kern="1200">
                <a:solidFill>
                  <a:srgbClr val="006747"/>
                </a:solidFill>
                <a:latin typeface="Arial" panose="020B0604020202020204" pitchFamily="34" charset="0"/>
                <a:ea typeface="Verdana" panose="020B0604030504040204" pitchFamily="34" charset="0"/>
                <a:cs typeface="Arial" panose="020B0604020202020204" pitchFamily="34" charset="0"/>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Arial" panose="020B0604020202020204" pitchFamily="34" charset="0"/>
                <a:ea typeface="Verdana" panose="020B0604030504040204" pitchFamily="34" charset="0"/>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rgbClr val="0072CE"/>
                </a:solidFill>
                <a:latin typeface="Arial" panose="020B0604020202020204" pitchFamily="34" charset="0"/>
                <a:ea typeface="Verdana" panose="020B0604030504040204" pitchFamily="34" charset="0"/>
                <a:cs typeface="Arial" panose="020B0604020202020204" pitchFamily="34" charset="0"/>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600" dirty="0">
                <a:ea typeface="Calibri" panose="020F0502020204030204" pitchFamily="34" charset="0"/>
              </a:rPr>
              <a:t>Our approach to involvement is aligned to the West Yorkshire </a:t>
            </a:r>
            <a:r>
              <a:rPr lang="en-GB" sz="1600" u="sng" dirty="0">
                <a:solidFill>
                  <a:srgbClr val="0000FF"/>
                </a:solidFill>
                <a:ea typeface="Calibri" panose="020F0502020204030204" pitchFamily="34" charset="0"/>
                <a:hlinkClick r:id="rId3"/>
              </a:rPr>
              <a:t>involvement framework</a:t>
            </a:r>
            <a:r>
              <a:rPr lang="en-GB" sz="1600" dirty="0">
                <a:ea typeface="Calibri" panose="020F0502020204030204" pitchFamily="34" charset="0"/>
              </a:rPr>
              <a:t>, which also includes the involvement principles which have been contributed to and adopted locally.  </a:t>
            </a:r>
            <a:endParaRPr lang="en-GB" sz="1600" dirty="0">
              <a:latin typeface="Calibri" panose="020F0502020204030204" pitchFamily="34" charset="0"/>
              <a:ea typeface="Calibri" panose="020F0502020204030204" pitchFamily="34" charset="0"/>
            </a:endParaRPr>
          </a:p>
          <a:p>
            <a:pPr marL="0" indent="0">
              <a:spcBef>
                <a:spcPts val="0"/>
              </a:spcBef>
              <a:buFontTx/>
              <a:buNone/>
            </a:pPr>
            <a:endParaRPr lang="en-GB" sz="1600" dirty="0">
              <a:latin typeface="Calibri" panose="020F0502020204030204" pitchFamily="34" charset="0"/>
              <a:ea typeface="Calibri" panose="020F0502020204030204" pitchFamily="34" charset="0"/>
            </a:endParaRPr>
          </a:p>
          <a:p>
            <a:pPr>
              <a:spcBef>
                <a:spcPts val="0"/>
              </a:spcBef>
            </a:pPr>
            <a:r>
              <a:rPr lang="en-GB" sz="1600" dirty="0">
                <a:ea typeface="Calibri" panose="020F0502020204030204" pitchFamily="34" charset="0"/>
              </a:rPr>
              <a:t>Principles and ways of working for 2022/23 of the WDHCP will embed and reflect our citizen voice within our work.  This will include, but not be limited to:</a:t>
            </a:r>
          </a:p>
          <a:p>
            <a:pPr marL="0" indent="0">
              <a:spcBef>
                <a:spcPts val="0"/>
              </a:spcBef>
              <a:buFontTx/>
              <a:buNone/>
            </a:pPr>
            <a:endParaRPr lang="en-GB" sz="1600" dirty="0">
              <a:latin typeface="Calibri" panose="020F0502020204030204" pitchFamily="34" charset="0"/>
              <a:ea typeface="Calibri" panose="020F0502020204030204" pitchFamily="34" charset="0"/>
            </a:endParaRPr>
          </a:p>
          <a:p>
            <a:pPr marL="914400" lvl="1">
              <a:spcBef>
                <a:spcPts val="0"/>
              </a:spcBef>
              <a:buFont typeface="Symbol" panose="05050102010706020507" pitchFamily="18" charset="2"/>
              <a:buChar char=""/>
            </a:pPr>
            <a:r>
              <a:rPr lang="en-GB" sz="1600" dirty="0">
                <a:ea typeface="Calibri" panose="020F0502020204030204" pitchFamily="34" charset="0"/>
                <a:cs typeface="Times New Roman" panose="02020603050405020304" pitchFamily="18" charset="0"/>
              </a:rPr>
              <a:t>Evidence of appropriate patient and public involvement taking place in our WDHCP transformation work programmes.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914400" lvl="1">
              <a:spcBef>
                <a:spcPts val="0"/>
              </a:spcBef>
              <a:buFont typeface="Symbol" panose="05050102010706020507" pitchFamily="18" charset="2"/>
              <a:buChar char=""/>
            </a:pPr>
            <a:r>
              <a:rPr lang="en-GB" sz="1600" dirty="0">
                <a:ea typeface="Calibri" panose="020F0502020204030204" pitchFamily="34" charset="0"/>
                <a:cs typeface="Times New Roman" panose="02020603050405020304" pitchFamily="18" charset="0"/>
              </a:rPr>
              <a:t>Avoidance of duplication and mutual support for seeking patient and public feedback across Wakefield Place.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914400" lvl="1">
              <a:spcBef>
                <a:spcPts val="0"/>
              </a:spcBef>
              <a:buFont typeface="Symbol" panose="05050102010706020507" pitchFamily="18" charset="2"/>
              <a:buChar char=""/>
            </a:pPr>
            <a:r>
              <a:rPr lang="en-GB" sz="1600" dirty="0">
                <a:ea typeface="Calibri" panose="020F0502020204030204" pitchFamily="34" charset="0"/>
                <a:cs typeface="Times New Roman" panose="02020603050405020304" pitchFamily="18" charset="0"/>
              </a:rPr>
              <a:t>Consideration of possible impacts of proposals and plans.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914400" lvl="1">
              <a:spcBef>
                <a:spcPts val="0"/>
              </a:spcBef>
              <a:buFont typeface="Symbol" panose="05050102010706020507" pitchFamily="18" charset="2"/>
              <a:buChar char=""/>
            </a:pPr>
            <a:r>
              <a:rPr lang="en-GB" sz="1600" dirty="0">
                <a:ea typeface="Calibri" panose="020F0502020204030204" pitchFamily="34" charset="0"/>
                <a:cs typeface="Times New Roman" panose="02020603050405020304" pitchFamily="18" charset="0"/>
              </a:rPr>
              <a:t>The approach to public involvement will be transparent, accountable, and evoking trust from the public.</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914400" lvl="1">
              <a:spcBef>
                <a:spcPts val="0"/>
              </a:spcBef>
              <a:buFont typeface="Symbol" panose="05050102010706020507" pitchFamily="18" charset="2"/>
              <a:buChar char=""/>
            </a:pPr>
            <a:r>
              <a:rPr lang="en-GB" sz="1600" dirty="0">
                <a:ea typeface="Calibri" panose="020F0502020204030204" pitchFamily="34" charset="0"/>
                <a:cs typeface="Times New Roman" panose="02020603050405020304" pitchFamily="18" charset="0"/>
              </a:rPr>
              <a:t>Reflection of findings from the ICB review of public involvement within the approach for WDHCP planning and reporting.</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457200" lvl="1" indent="0">
              <a:spcBef>
                <a:spcPts val="0"/>
              </a:spcBef>
              <a:buFont typeface="Arial" panose="020B0604020202020204" pitchFamily="34" charset="0"/>
              <a:buNone/>
            </a:pPr>
            <a:endParaRPr lang="en-GB" sz="1600" dirty="0">
              <a:latin typeface="Calibri" panose="020F0502020204030204" pitchFamily="34" charset="0"/>
              <a:ea typeface="Calibri" panose="020F0502020204030204" pitchFamily="34" charset="0"/>
            </a:endParaRPr>
          </a:p>
          <a:p>
            <a:pPr>
              <a:spcBef>
                <a:spcPts val="0"/>
              </a:spcBef>
            </a:pPr>
            <a:endParaRPr lang="en-GB" sz="1600" dirty="0"/>
          </a:p>
        </p:txBody>
      </p:sp>
    </p:spTree>
    <p:extLst>
      <p:ext uri="{BB962C8B-B14F-4D97-AF65-F5344CB8AC3E}">
        <p14:creationId xmlns:p14="http://schemas.microsoft.com/office/powerpoint/2010/main" val="1744660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B0D0FA-3E1C-43C3-82B9-F6CE678C9CE3}"/>
              </a:ext>
            </a:extLst>
          </p:cNvPr>
          <p:cNvSpPr txBox="1"/>
          <p:nvPr/>
        </p:nvSpPr>
        <p:spPr>
          <a:xfrm rot="19301835">
            <a:off x="2306300" y="2096855"/>
            <a:ext cx="6417132" cy="1569660"/>
          </a:xfrm>
          <a:prstGeom prst="rect">
            <a:avLst/>
          </a:prstGeom>
          <a:noFill/>
        </p:spPr>
        <p:txBody>
          <a:bodyPr wrap="square" rtlCol="0">
            <a:spAutoFit/>
          </a:bodyPr>
          <a:lstStyle/>
          <a:p>
            <a:pPr algn="ctr"/>
            <a:r>
              <a:rPr lang="en-GB" sz="9600" spc="100" dirty="0">
                <a:solidFill>
                  <a:schemeClr val="bg1">
                    <a:lumMod val="95000"/>
                  </a:schemeClr>
                </a:solidFill>
              </a:rPr>
              <a:t>DRAFT</a:t>
            </a:r>
          </a:p>
        </p:txBody>
      </p:sp>
      <p:sp>
        <p:nvSpPr>
          <p:cNvPr id="2" name="Content Placeholder 1">
            <a:extLst>
              <a:ext uri="{FF2B5EF4-FFF2-40B4-BE49-F238E27FC236}">
                <a16:creationId xmlns:a16="http://schemas.microsoft.com/office/drawing/2014/main" id="{0626CD22-6B89-4327-BAF8-AAA93233667F}"/>
              </a:ext>
            </a:extLst>
          </p:cNvPr>
          <p:cNvSpPr>
            <a:spLocks noGrp="1"/>
          </p:cNvSpPr>
          <p:nvPr>
            <p:ph idx="1"/>
          </p:nvPr>
        </p:nvSpPr>
        <p:spPr>
          <a:xfrm>
            <a:off x="548642" y="1380792"/>
            <a:ext cx="11094719" cy="4235751"/>
          </a:xfrm>
        </p:spPr>
        <p:txBody>
          <a:bodyPr>
            <a:noAutofit/>
          </a:bodyPr>
          <a:lstStyle/>
          <a:p>
            <a:pPr>
              <a:spcBef>
                <a:spcPts val="0"/>
              </a:spcBef>
            </a:pPr>
            <a:r>
              <a:rPr lang="en-GB" sz="1400" dirty="0">
                <a:effectLst/>
                <a:latin typeface="Arial" panose="020B0604020202020204" pitchFamily="34" charset="0"/>
                <a:ea typeface="Calibri" panose="020F0502020204030204" pitchFamily="34" charset="0"/>
              </a:rPr>
              <a:t>It is proposed that citizen voice is represented at the WDHCP through the following ways:</a:t>
            </a:r>
            <a:endParaRPr lang="en-GB" sz="1400" dirty="0">
              <a:effectLst/>
              <a:latin typeface="Calibri" panose="020F0502020204030204" pitchFamily="34" charset="0"/>
              <a:ea typeface="Calibri" panose="020F0502020204030204" pitchFamily="34" charset="0"/>
            </a:endParaRPr>
          </a:p>
          <a:p>
            <a:pPr marL="0" indent="0">
              <a:spcBef>
                <a:spcPts val="0"/>
              </a:spcBef>
              <a:buNone/>
            </a:pPr>
            <a:endParaRPr lang="en-GB" sz="1400" dirty="0">
              <a:effectLst/>
              <a:latin typeface="Calibri" panose="020F0502020204030204" pitchFamily="34" charset="0"/>
              <a:ea typeface="Calibri" panose="020F0502020204030204" pitchFamily="34" charset="0"/>
            </a:endParaRPr>
          </a:p>
          <a:p>
            <a:pPr marL="914400" lvl="1">
              <a:spcBef>
                <a:spcPts val="0"/>
              </a:spcBef>
              <a:spcAft>
                <a:spcPts val="600"/>
              </a:spcAft>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Continuation of engagement as one of the key enablers for the WDHCP going forward and regular updates/reporting at WDHCP meetings to provide up to date information on planned and completed activity and feeding in the patient and public voice into the WDHCP.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a:spcBef>
                <a:spcPts val="0"/>
              </a:spcBef>
              <a:spcAft>
                <a:spcPts val="600"/>
              </a:spcAft>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Continuation of the Patient and Community Panel to advise on and quality assure engagement and equality activity.  This would be supported by development of the Panel to include increased diversity, strengthened links to currently under-represented groups, mental health, Learning Disabilities, young people and other cohorts either through membership or working links. This arrangement would support the principle of no action or decision being made prior to evidence of appropriate patient and public involvement taking place.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a:spcBef>
                <a:spcPts val="0"/>
              </a:spcBef>
              <a:spcAft>
                <a:spcPts val="600"/>
              </a:spcAft>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Task and Finish Group of the Patient and Community Panel to be established specifically to consider the business of the WDHCP and relevant documentation prior to each WDHCP meeting. This Task and Finish Group will be led by Healthwatch Wakefield’s Chief Executive Officer.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a:spcBef>
                <a:spcPts val="0"/>
              </a:spcBef>
              <a:spcAft>
                <a:spcPts val="600"/>
              </a:spcAft>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Current WDHCP Citizen Engagement enabler reporting to be utilised alongside these arrangements and Healthwatch Wakefield Chief Operating Officer, as Senior Responsible Officer for the Enabler, remain the point of contact for this including reporting to the Health and Wellbeing Board.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a:spcBef>
                <a:spcPts val="0"/>
              </a:spcBef>
              <a:spcAft>
                <a:spcPts val="600"/>
              </a:spcAft>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Overview of feedback received utilising patient experience monitoring mechanisms and linking to Quality at Place workstream. This aspect would link with the proposal on place-based approach to quality, as outlined in the work of the CCG’s Quality Team and the Experience of Care Network.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a:spcBef>
                <a:spcPts val="0"/>
              </a:spcBef>
              <a:spcAft>
                <a:spcPts val="600"/>
              </a:spcAft>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Service user stories at WDHCP meetings, represented in various formats.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a:spcBef>
                <a:spcPts val="0"/>
              </a:spcBef>
              <a:spcAft>
                <a:spcPts val="600"/>
              </a:spcAft>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The voice of the citizen to be represented at WDHCP meetings as a standing agenda item, building on local engagement and patient experience work.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a:spcBef>
                <a:spcPts val="0"/>
              </a:spcBef>
              <a:spcAft>
                <a:spcPts val="600"/>
              </a:spcAft>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Current engagement mechanisms to continue to ensure that Wakefield has varied channels and approaches across the ladder of involvement, from sharing of information to co-production.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a:spcBef>
                <a:spcPts val="0"/>
              </a:spcBef>
              <a:spcAft>
                <a:spcPts val="600"/>
              </a:spcAft>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Make recommendations to the WDHCP Board on any anticipated issues via the Citizen Engagement enabler Senior Responsible Officer lead who is also the Healthwatch Wakefield Chief Operating Officer.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dirty="0"/>
          </a:p>
        </p:txBody>
      </p:sp>
      <p:sp>
        <p:nvSpPr>
          <p:cNvPr id="3" name="Title 2">
            <a:extLst>
              <a:ext uri="{FF2B5EF4-FFF2-40B4-BE49-F238E27FC236}">
                <a16:creationId xmlns:a16="http://schemas.microsoft.com/office/drawing/2014/main" id="{B2DC4B1B-C353-4030-B2E3-6F93B5092091}"/>
              </a:ext>
            </a:extLst>
          </p:cNvPr>
          <p:cNvSpPr>
            <a:spLocks noGrp="1"/>
          </p:cNvSpPr>
          <p:nvPr>
            <p:ph type="title"/>
          </p:nvPr>
        </p:nvSpPr>
        <p:spPr/>
        <p:txBody>
          <a:bodyPr/>
          <a:lstStyle/>
          <a:p>
            <a:r>
              <a:rPr lang="en-GB" dirty="0"/>
              <a:t>Patient and Citizen Voice 2</a:t>
            </a:r>
          </a:p>
        </p:txBody>
      </p:sp>
    </p:spTree>
    <p:extLst>
      <p:ext uri="{BB962C8B-B14F-4D97-AF65-F5344CB8AC3E}">
        <p14:creationId xmlns:p14="http://schemas.microsoft.com/office/powerpoint/2010/main" val="1730274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26CD22-6B89-4327-BAF8-AAA93233667F}"/>
              </a:ext>
            </a:extLst>
          </p:cNvPr>
          <p:cNvSpPr>
            <a:spLocks noGrp="1"/>
          </p:cNvSpPr>
          <p:nvPr>
            <p:ph idx="1"/>
          </p:nvPr>
        </p:nvSpPr>
        <p:spPr>
          <a:xfrm>
            <a:off x="548639" y="1813144"/>
            <a:ext cx="11094719" cy="4542925"/>
          </a:xfrm>
        </p:spPr>
        <p:txBody>
          <a:bodyPr>
            <a:normAutofit fontScale="70000" lnSpcReduction="20000"/>
          </a:bodyPr>
          <a:lstStyle/>
          <a:p>
            <a:pPr marL="0" indent="0">
              <a:spcAft>
                <a:spcPts val="2100"/>
              </a:spcAft>
              <a:buNone/>
            </a:pPr>
            <a:r>
              <a:rPr lang="en-GB" sz="1800" dirty="0">
                <a:solidFill>
                  <a:srgbClr val="000000"/>
                </a:solidFill>
                <a:effectLst/>
                <a:latin typeface="+mn-lt"/>
                <a:ea typeface="Arial" panose="020B0604020202020204" pitchFamily="34" charset="0"/>
              </a:rPr>
              <a:t>The changes in our health and care landscape as a result of the Health and Care Act present us with a fantastic opportunity to build on the firm foundations already in place across our district partnership, paving the way to an even more integrated approach to providing the best possible health and care services in our local communities.</a:t>
            </a:r>
            <a:br>
              <a:rPr lang="en-GB" sz="1800" dirty="0">
                <a:solidFill>
                  <a:srgbClr val="000000"/>
                </a:solidFill>
                <a:effectLst/>
                <a:latin typeface="+mn-lt"/>
                <a:ea typeface="Arial" panose="020B0604020202020204" pitchFamily="34" charset="0"/>
              </a:rPr>
            </a:br>
            <a:br>
              <a:rPr lang="en-GB" sz="1800" dirty="0">
                <a:solidFill>
                  <a:srgbClr val="000000"/>
                </a:solidFill>
                <a:effectLst/>
                <a:latin typeface="+mn-lt"/>
                <a:ea typeface="Arial" panose="020B0604020202020204" pitchFamily="34" charset="0"/>
              </a:rPr>
            </a:br>
            <a:r>
              <a:rPr lang="en-GB" sz="1800" dirty="0">
                <a:solidFill>
                  <a:srgbClr val="000000"/>
                </a:solidFill>
                <a:effectLst/>
                <a:latin typeface="+mn-lt"/>
                <a:ea typeface="Arial" panose="020B0604020202020204" pitchFamily="34" charset="0"/>
              </a:rPr>
              <a:t>Our close relationships, single system ethos and willingness to challenge each other are part of the reasons why, in Wakefield and West Yorkshire, these changes feel like a natural progression. We share responsibilities, working together with people to identify local needs and collectively deciding how best to respond.</a:t>
            </a:r>
            <a:br>
              <a:rPr lang="en-GB" sz="1800" dirty="0">
                <a:solidFill>
                  <a:srgbClr val="000000"/>
                </a:solidFill>
                <a:effectLst/>
                <a:latin typeface="+mn-lt"/>
                <a:ea typeface="Arial" panose="020B0604020202020204" pitchFamily="34" charset="0"/>
              </a:rPr>
            </a:br>
            <a:br>
              <a:rPr lang="en-GB" sz="1800" dirty="0">
                <a:solidFill>
                  <a:srgbClr val="000000"/>
                </a:solidFill>
                <a:effectLst/>
                <a:latin typeface="+mn-lt"/>
                <a:ea typeface="Arial" panose="020B0604020202020204" pitchFamily="34" charset="0"/>
              </a:rPr>
            </a:br>
            <a:r>
              <a:rPr lang="en-GB" sz="1800" dirty="0">
                <a:solidFill>
                  <a:srgbClr val="000000"/>
                </a:solidFill>
                <a:effectLst/>
                <a:latin typeface="+mn-lt"/>
                <a:ea typeface="Arial" panose="020B0604020202020204" pitchFamily="34" charset="0"/>
              </a:rPr>
              <a:t>Our Partnership Plan is an important next step in our growth as Wakefield District Health and Care Partnership. </a:t>
            </a:r>
            <a:br>
              <a:rPr lang="en-GB" sz="1800" dirty="0">
                <a:solidFill>
                  <a:srgbClr val="000000"/>
                </a:solidFill>
                <a:effectLst/>
                <a:latin typeface="+mn-lt"/>
                <a:ea typeface="Arial" panose="020B0604020202020204" pitchFamily="34" charset="0"/>
              </a:rPr>
            </a:br>
            <a:br>
              <a:rPr lang="en-GB" sz="1800" dirty="0">
                <a:solidFill>
                  <a:srgbClr val="000000"/>
                </a:solidFill>
                <a:effectLst/>
                <a:latin typeface="+mn-lt"/>
                <a:ea typeface="Arial" panose="020B0604020202020204" pitchFamily="34" charset="0"/>
              </a:rPr>
            </a:br>
            <a:r>
              <a:rPr lang="en-GB" sz="1800" dirty="0">
                <a:solidFill>
                  <a:srgbClr val="000000"/>
                </a:solidFill>
                <a:effectLst/>
                <a:latin typeface="+mn-lt"/>
                <a:ea typeface="Arial" panose="020B0604020202020204" pitchFamily="34" charset="0"/>
              </a:rPr>
              <a:t>Wakefield District is expected to encounter a significant demographic change over the next five years, in particular a sustained growth in our older population as we live longer lives. We want to ensure local people don’t just live longer, but that they live long, happy and healthy lives.</a:t>
            </a:r>
            <a:br>
              <a:rPr lang="en-GB" sz="1800" dirty="0">
                <a:solidFill>
                  <a:srgbClr val="000000"/>
                </a:solidFill>
                <a:effectLst/>
                <a:latin typeface="+mn-lt"/>
                <a:ea typeface="Arial" panose="020B0604020202020204" pitchFamily="34" charset="0"/>
              </a:rPr>
            </a:br>
            <a:br>
              <a:rPr lang="en-GB" sz="1800" dirty="0">
                <a:solidFill>
                  <a:srgbClr val="000000"/>
                </a:solidFill>
                <a:effectLst/>
                <a:latin typeface="+mn-lt"/>
                <a:ea typeface="Arial" panose="020B0604020202020204" pitchFamily="34" charset="0"/>
              </a:rPr>
            </a:br>
            <a:r>
              <a:rPr lang="en-GB" sz="1800" dirty="0">
                <a:solidFill>
                  <a:srgbClr val="000000"/>
                </a:solidFill>
                <a:effectLst/>
                <a:latin typeface="+mn-lt"/>
                <a:ea typeface="Arial" panose="020B0604020202020204" pitchFamily="34" charset="0"/>
              </a:rPr>
              <a:t>I’ve seen time and again the way working together in collaboration makes a real positive difference to people’s health and wellbeing. Through shared leadership, an integrated approach and laser focus on our priorities, our plan sets out further opportunities to enhance the health and care services we provide for our residents.</a:t>
            </a:r>
            <a:br>
              <a:rPr lang="en-GB" sz="1800" dirty="0">
                <a:solidFill>
                  <a:srgbClr val="000000"/>
                </a:solidFill>
                <a:effectLst/>
                <a:latin typeface="+mn-lt"/>
                <a:ea typeface="Arial" panose="020B0604020202020204" pitchFamily="34" charset="0"/>
              </a:rPr>
            </a:br>
            <a:br>
              <a:rPr lang="en-GB" sz="1800" dirty="0">
                <a:solidFill>
                  <a:srgbClr val="000000"/>
                </a:solidFill>
                <a:effectLst/>
                <a:latin typeface="+mn-lt"/>
                <a:ea typeface="Arial" panose="020B0604020202020204" pitchFamily="34" charset="0"/>
              </a:rPr>
            </a:br>
            <a:r>
              <a:rPr lang="en-GB" sz="1800" dirty="0">
                <a:solidFill>
                  <a:srgbClr val="000000"/>
                </a:solidFill>
                <a:effectLst/>
                <a:latin typeface="+mn-lt"/>
                <a:ea typeface="Arial" panose="020B0604020202020204" pitchFamily="34" charset="0"/>
              </a:rPr>
              <a:t>I am proud to work in Wakefield and to be part of a partnership that puts our communities and our staff at the heart of everything it does. </a:t>
            </a:r>
          </a:p>
          <a:p>
            <a:pPr marL="0" indent="0">
              <a:spcAft>
                <a:spcPts val="2100"/>
              </a:spcAft>
              <a:buNone/>
            </a:pPr>
            <a:endParaRPr lang="en-GB" sz="1800" dirty="0">
              <a:effectLst/>
              <a:latin typeface="+mn-lt"/>
              <a:ea typeface="Arial" panose="020B0604020202020204" pitchFamily="34" charset="0"/>
            </a:endParaRPr>
          </a:p>
          <a:p>
            <a:pPr marL="0" indent="0">
              <a:lnSpc>
                <a:spcPct val="115000"/>
              </a:lnSpc>
              <a:spcAft>
                <a:spcPts val="1000"/>
              </a:spcAft>
              <a:buNone/>
            </a:pPr>
            <a:r>
              <a:rPr lang="en-GB" sz="1800" b="1" dirty="0">
                <a:effectLst/>
                <a:latin typeface="+mn-lt"/>
                <a:ea typeface="Arial" panose="020B0604020202020204" pitchFamily="34" charset="0"/>
                <a:cs typeface="Arial" panose="020B0604020202020204" pitchFamily="34" charset="0"/>
              </a:rPr>
              <a:t>Jo Webster, Accountable Officer, Wakefield District Health and Care Partnership  </a:t>
            </a:r>
            <a:endParaRPr lang="en-GB" sz="1800" dirty="0">
              <a:effectLst/>
              <a:latin typeface="+mn-lt"/>
              <a:ea typeface="Arial" panose="020B0604020202020204" pitchFamily="34" charset="0"/>
              <a:cs typeface="Times New Roman" panose="02020603050405020304" pitchFamily="18" charset="0"/>
            </a:endParaRPr>
          </a:p>
          <a:p>
            <a:pPr marL="0" indent="0" algn="just">
              <a:buNone/>
            </a:pPr>
            <a:endParaRPr lang="en-GB" sz="1800" dirty="0">
              <a:effectLst/>
              <a:latin typeface="+mn-lt"/>
              <a:ea typeface="Calibri" panose="020F0502020204030204" pitchFamily="34" charset="0"/>
            </a:endParaRPr>
          </a:p>
          <a:p>
            <a:pPr marL="0" indent="0" algn="just">
              <a:buNone/>
            </a:pPr>
            <a:endParaRPr lang="en-GB" sz="1800" dirty="0">
              <a:effectLst/>
              <a:latin typeface="+mn-lt"/>
              <a:ea typeface="Calibri" panose="020F0502020204030204" pitchFamily="34" charset="0"/>
            </a:endParaRPr>
          </a:p>
          <a:p>
            <a:pPr marL="0" indent="0" algn="just">
              <a:buNone/>
            </a:pPr>
            <a:endParaRPr lang="en-GB" sz="1800" dirty="0">
              <a:effectLst/>
              <a:latin typeface="+mn-lt"/>
              <a:ea typeface="Calibri" panose="020F0502020204030204" pitchFamily="34" charset="0"/>
            </a:endParaRPr>
          </a:p>
          <a:p>
            <a:pPr marL="0" indent="0">
              <a:buNone/>
            </a:pPr>
            <a:endParaRPr lang="en-GB" dirty="0">
              <a:latin typeface="+mn-lt"/>
              <a:cs typeface="Calibri" panose="020F0502020204030204" pitchFamily="34" charset="0"/>
            </a:endParaRPr>
          </a:p>
        </p:txBody>
      </p:sp>
      <p:sp>
        <p:nvSpPr>
          <p:cNvPr id="3" name="Title 2">
            <a:extLst>
              <a:ext uri="{FF2B5EF4-FFF2-40B4-BE49-F238E27FC236}">
                <a16:creationId xmlns:a16="http://schemas.microsoft.com/office/drawing/2014/main" id="{B2DC4B1B-C353-4030-B2E3-6F93B5092091}"/>
              </a:ext>
            </a:extLst>
          </p:cNvPr>
          <p:cNvSpPr>
            <a:spLocks noGrp="1"/>
          </p:cNvSpPr>
          <p:nvPr>
            <p:ph type="title"/>
          </p:nvPr>
        </p:nvSpPr>
        <p:spPr/>
        <p:txBody>
          <a:bodyPr/>
          <a:lstStyle/>
          <a:p>
            <a:r>
              <a:rPr lang="en-GB" dirty="0"/>
              <a:t>Jo Webster, Accountable Officer </a:t>
            </a:r>
          </a:p>
        </p:txBody>
      </p:sp>
      <p:pic>
        <p:nvPicPr>
          <p:cNvPr id="8" name="Picture 7" descr="Jo Webster, Accountable Officer, Wakefield District Health and Care Partnership ">
            <a:extLst>
              <a:ext uri="{FF2B5EF4-FFF2-40B4-BE49-F238E27FC236}">
                <a16:creationId xmlns:a16="http://schemas.microsoft.com/office/drawing/2014/main" id="{93457A0D-8BB9-41F5-978D-E812555B5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8313" y="277070"/>
            <a:ext cx="2083241" cy="1264504"/>
          </a:xfrm>
          <a:prstGeom prst="rect">
            <a:avLst/>
          </a:prstGeom>
        </p:spPr>
      </p:pic>
      <p:pic>
        <p:nvPicPr>
          <p:cNvPr id="5" name="Picture 4">
            <a:extLst>
              <a:ext uri="{FF2B5EF4-FFF2-40B4-BE49-F238E27FC236}">
                <a16:creationId xmlns:a16="http://schemas.microsoft.com/office/drawing/2014/main" id="{50EE0CE9-9405-466C-B181-DB41861958F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16646" y="4671146"/>
            <a:ext cx="1457325" cy="619125"/>
          </a:xfrm>
          <a:prstGeom prst="rect">
            <a:avLst/>
          </a:prstGeom>
          <a:noFill/>
          <a:ln>
            <a:noFill/>
          </a:ln>
        </p:spPr>
      </p:pic>
    </p:spTree>
    <p:extLst>
      <p:ext uri="{BB962C8B-B14F-4D97-AF65-F5344CB8AC3E}">
        <p14:creationId xmlns:p14="http://schemas.microsoft.com/office/powerpoint/2010/main" val="1040207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D60227-1CF8-421E-BCAB-0FAE9E6A8B15}"/>
              </a:ext>
            </a:extLst>
          </p:cNvPr>
          <p:cNvSpPr>
            <a:spLocks noGrp="1"/>
          </p:cNvSpPr>
          <p:nvPr>
            <p:ph idx="1"/>
          </p:nvPr>
        </p:nvSpPr>
        <p:spPr/>
        <p:txBody>
          <a:bodyPr>
            <a:normAutofit fontScale="62500" lnSpcReduction="20000"/>
          </a:bodyPr>
          <a:lstStyle/>
          <a:p>
            <a:pPr marL="0" indent="0">
              <a:spcAft>
                <a:spcPts val="1200"/>
              </a:spcAft>
              <a:buNone/>
            </a:pPr>
            <a:r>
              <a:rPr lang="en-GB" sz="2400" dirty="0"/>
              <a:t>As a partnership we take our responsibility to addressing climate change seriously. Partners have already taken a range of actions to contribute positively to this agenda, such as modifying estates, incentivising reductions in car use and ensuring that procurements facilitate best practice. We recognise that we can go further, faster by working together going forward. </a:t>
            </a:r>
          </a:p>
          <a:p>
            <a:pPr marL="0" indent="0">
              <a:spcAft>
                <a:spcPts val="1200"/>
              </a:spcAft>
              <a:buNone/>
            </a:pPr>
            <a:r>
              <a:rPr lang="en-GB" dirty="0"/>
              <a:t>We will…</a:t>
            </a:r>
            <a:endParaRPr lang="en-GB" sz="2400" dirty="0"/>
          </a:p>
          <a:p>
            <a:pPr>
              <a:spcAft>
                <a:spcPts val="1200"/>
              </a:spcAft>
            </a:pPr>
            <a:r>
              <a:rPr lang="en-GB" sz="2400" dirty="0"/>
              <a:t>Work closely with the West Yorkshire Integrated Care System Climate Change Strategy and play our part in making change in Wakefield district. </a:t>
            </a:r>
          </a:p>
          <a:p>
            <a:pPr>
              <a:spcAft>
                <a:spcPts val="1200"/>
              </a:spcAft>
            </a:pPr>
            <a:r>
              <a:rPr lang="en-GB" sz="2400" dirty="0"/>
              <a:t>Facilitate an increase in active sharing of ideas, best practice and actions across local organisations</a:t>
            </a:r>
          </a:p>
          <a:p>
            <a:pPr>
              <a:spcAft>
                <a:spcPts val="1200"/>
              </a:spcAft>
            </a:pPr>
            <a:r>
              <a:rPr lang="en-GB" sz="2400" dirty="0"/>
              <a:t>Establish a Climate Change partnership group meeting regularly to drive innovation in climate change</a:t>
            </a:r>
          </a:p>
          <a:p>
            <a:pPr>
              <a:spcAft>
                <a:spcPts val="1200"/>
              </a:spcAft>
            </a:pPr>
            <a:r>
              <a:rPr lang="en-GB" sz="2400" dirty="0"/>
              <a:t>Identify Climate Change Champions in and across organisations </a:t>
            </a:r>
          </a:p>
          <a:p>
            <a:pPr>
              <a:spcAft>
                <a:spcPts val="1200"/>
              </a:spcAft>
            </a:pPr>
            <a:r>
              <a:rPr lang="en-GB" sz="2400" dirty="0"/>
              <a:t>Create a workforce movement supporting individuals to make small incremental changes in personal and community lives</a:t>
            </a:r>
          </a:p>
          <a:p>
            <a:endParaRPr lang="en-GB" dirty="0"/>
          </a:p>
        </p:txBody>
      </p:sp>
      <p:sp>
        <p:nvSpPr>
          <p:cNvPr id="3" name="Title 2">
            <a:extLst>
              <a:ext uri="{FF2B5EF4-FFF2-40B4-BE49-F238E27FC236}">
                <a16:creationId xmlns:a16="http://schemas.microsoft.com/office/drawing/2014/main" id="{B6894230-0111-4DF8-B8B5-3EA522834243}"/>
              </a:ext>
            </a:extLst>
          </p:cNvPr>
          <p:cNvSpPr>
            <a:spLocks noGrp="1"/>
          </p:cNvSpPr>
          <p:nvPr>
            <p:ph type="title"/>
          </p:nvPr>
        </p:nvSpPr>
        <p:spPr/>
        <p:txBody>
          <a:bodyPr/>
          <a:lstStyle/>
          <a:p>
            <a:r>
              <a:rPr lang="en-GB" dirty="0"/>
              <a:t>Climate Change</a:t>
            </a:r>
          </a:p>
        </p:txBody>
      </p:sp>
    </p:spTree>
    <p:extLst>
      <p:ext uri="{BB962C8B-B14F-4D97-AF65-F5344CB8AC3E}">
        <p14:creationId xmlns:p14="http://schemas.microsoft.com/office/powerpoint/2010/main" val="3955373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26CD22-6B89-4327-BAF8-AAA93233667F}"/>
              </a:ext>
            </a:extLst>
          </p:cNvPr>
          <p:cNvSpPr>
            <a:spLocks noGrp="1"/>
          </p:cNvSpPr>
          <p:nvPr>
            <p:ph idx="1"/>
          </p:nvPr>
        </p:nvSpPr>
        <p:spPr>
          <a:xfrm>
            <a:off x="548639" y="1673195"/>
            <a:ext cx="11094719" cy="4235751"/>
          </a:xfrm>
        </p:spPr>
        <p:txBody>
          <a:bodyPr>
            <a:normAutofit/>
          </a:bodyPr>
          <a:lstStyle/>
          <a:p>
            <a:pPr algn="just"/>
            <a:r>
              <a:rPr lang="en-GB" sz="1800" dirty="0">
                <a:effectLst/>
                <a:latin typeface="Calibri" panose="020F0502020204030204" pitchFamily="34" charset="0"/>
                <a:ea typeface="Calibri" panose="020F0502020204030204" pitchFamily="34" charset="0"/>
              </a:rPr>
              <a:t>The financial challenge across the Wakefield place is significant across all partner agencies.  The lack of a long-term agreement for the funding of social care continues to present challenges to service sustainability.  The financial agreements that have underpinned the NHS and local authority response to Covid-19 are now starting to diminish.  As part of this, the national direction is to reduce the NHS funding that has been provided to the West Yorkshire ICB to fund the Covid-19 response; the extent to which matching costs can be reduced is far less certain.  To support elective recovery, additional revenue and capital funding is being made available to systems.</a:t>
            </a:r>
          </a:p>
          <a:p>
            <a:pPr marL="0" indent="0" algn="just">
              <a:buNone/>
            </a:pP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As the financial governance arrangements in Wakefield start to move more closely to a partnership model through the WDHCP, there will be a need for an increased focus on an open-book approach, a clear understanding of underlying costs, a clinically-led and data-driven approach to productivity and efficiency, and a framework for partnership decision-making that delivers on outcomes, improving population health and wellbeing, and reducing health inequalities</a:t>
            </a:r>
            <a:endParaRPr lang="en-GB" dirty="0"/>
          </a:p>
        </p:txBody>
      </p:sp>
      <p:sp>
        <p:nvSpPr>
          <p:cNvPr id="3" name="Title 2">
            <a:extLst>
              <a:ext uri="{FF2B5EF4-FFF2-40B4-BE49-F238E27FC236}">
                <a16:creationId xmlns:a16="http://schemas.microsoft.com/office/drawing/2014/main" id="{B2DC4B1B-C353-4030-B2E3-6F93B5092091}"/>
              </a:ext>
            </a:extLst>
          </p:cNvPr>
          <p:cNvSpPr>
            <a:spLocks noGrp="1"/>
          </p:cNvSpPr>
          <p:nvPr>
            <p:ph type="title"/>
          </p:nvPr>
        </p:nvSpPr>
        <p:spPr/>
        <p:txBody>
          <a:bodyPr/>
          <a:lstStyle/>
          <a:p>
            <a:r>
              <a:rPr lang="en-GB" dirty="0"/>
              <a:t>Financial Challenge and Opportunity</a:t>
            </a:r>
          </a:p>
        </p:txBody>
      </p:sp>
    </p:spTree>
    <p:extLst>
      <p:ext uri="{BB962C8B-B14F-4D97-AF65-F5344CB8AC3E}">
        <p14:creationId xmlns:p14="http://schemas.microsoft.com/office/powerpoint/2010/main" val="3533529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26CD22-6B89-4327-BAF8-AAA93233667F}"/>
              </a:ext>
            </a:extLst>
          </p:cNvPr>
          <p:cNvSpPr>
            <a:spLocks noGrp="1"/>
          </p:cNvSpPr>
          <p:nvPr>
            <p:ph idx="1"/>
          </p:nvPr>
        </p:nvSpPr>
        <p:spPr>
          <a:xfrm>
            <a:off x="548642" y="1672680"/>
            <a:ext cx="11094719" cy="4235751"/>
          </a:xfrm>
        </p:spPr>
        <p:txBody>
          <a:bodyPr>
            <a:normAutofit/>
          </a:bodyPr>
          <a:lstStyle/>
          <a:p>
            <a:r>
              <a:rPr lang="en-GB" dirty="0"/>
              <a:t>We are continuing our journey </a:t>
            </a:r>
            <a:r>
              <a:rPr lang="en-GB"/>
              <a:t>as WDHCP </a:t>
            </a:r>
            <a:r>
              <a:rPr lang="en-GB" dirty="0"/>
              <a:t>and are beginning this part of our journey</a:t>
            </a:r>
          </a:p>
          <a:p>
            <a:r>
              <a:rPr lang="en-GB" dirty="0"/>
              <a:t>We have achieved so much by working together and we now have the opportunity to do more</a:t>
            </a:r>
          </a:p>
          <a:p>
            <a:r>
              <a:rPr lang="en-GB" dirty="0"/>
              <a:t>We want to look to the future and work towards where our citizens tell us we need to be by 2028</a:t>
            </a:r>
          </a:p>
          <a:p>
            <a:r>
              <a:rPr lang="en-GB" dirty="0"/>
              <a:t>We need to take time to develop those plans together and will do so over the coming year. </a:t>
            </a:r>
          </a:p>
          <a:p>
            <a:r>
              <a:rPr lang="en-GB" dirty="0"/>
              <a:t>We will publish our five year transformation strategy by April 2023. </a:t>
            </a:r>
          </a:p>
          <a:p>
            <a:pPr marL="0" indent="0">
              <a:buNone/>
            </a:pPr>
            <a:endParaRPr lang="en-GB" dirty="0"/>
          </a:p>
        </p:txBody>
      </p:sp>
      <p:sp>
        <p:nvSpPr>
          <p:cNvPr id="3" name="Title 2">
            <a:extLst>
              <a:ext uri="{FF2B5EF4-FFF2-40B4-BE49-F238E27FC236}">
                <a16:creationId xmlns:a16="http://schemas.microsoft.com/office/drawing/2014/main" id="{B2DC4B1B-C353-4030-B2E3-6F93B5092091}"/>
              </a:ext>
            </a:extLst>
          </p:cNvPr>
          <p:cNvSpPr>
            <a:spLocks noGrp="1"/>
          </p:cNvSpPr>
          <p:nvPr>
            <p:ph type="title"/>
          </p:nvPr>
        </p:nvSpPr>
        <p:spPr/>
        <p:txBody>
          <a:bodyPr/>
          <a:lstStyle/>
          <a:p>
            <a:r>
              <a:rPr lang="en-GB" dirty="0"/>
              <a:t>Our Development Journey – what is next for Wakefield District Health and Care Partnership</a:t>
            </a:r>
          </a:p>
        </p:txBody>
      </p:sp>
    </p:spTree>
    <p:extLst>
      <p:ext uri="{BB962C8B-B14F-4D97-AF65-F5344CB8AC3E}">
        <p14:creationId xmlns:p14="http://schemas.microsoft.com/office/powerpoint/2010/main" val="3426994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D81AF7-E208-40FF-9ED5-42484343EFFA}"/>
              </a:ext>
            </a:extLst>
          </p:cNvPr>
          <p:cNvSpPr>
            <a:spLocks noGrp="1"/>
          </p:cNvSpPr>
          <p:nvPr>
            <p:ph idx="1"/>
          </p:nvPr>
        </p:nvSpPr>
        <p:spPr>
          <a:xfrm>
            <a:off x="548630" y="1445878"/>
            <a:ext cx="11094719" cy="4235751"/>
          </a:xfrm>
        </p:spPr>
        <p:txBody>
          <a:bodyPr>
            <a:normAutofit lnSpcReduction="10000"/>
          </a:bodyPr>
          <a:lstStyle/>
          <a:p>
            <a:pPr marL="0" indent="0">
              <a:buNone/>
            </a:pPr>
            <a:r>
              <a:rPr lang="en-GB" b="1" i="1" dirty="0">
                <a:solidFill>
                  <a:schemeClr val="accent1">
                    <a:lumMod val="50000"/>
                  </a:schemeClr>
                </a:solidFill>
              </a:rPr>
              <a:t>Vision (from Wakefield Health and Wellbeing Strategy):</a:t>
            </a:r>
          </a:p>
          <a:p>
            <a:pPr marL="0" indent="0">
              <a:buNone/>
            </a:pPr>
            <a:endParaRPr lang="en-GB" b="1" kern="0" dirty="0">
              <a:solidFill>
                <a:schemeClr val="accent6">
                  <a:lumMod val="75000"/>
                </a:schemeClr>
              </a:solidFill>
              <a:latin typeface="Montserrat" panose="00000500000000000000" pitchFamily="2" charset="0"/>
              <a:ea typeface="Times New Roman" panose="02020603050405020304" pitchFamily="18" charset="0"/>
              <a:cs typeface="Times New Roman" panose="02020603050405020304" pitchFamily="18" charset="0"/>
            </a:endParaRPr>
          </a:p>
          <a:p>
            <a:pPr marL="0" indent="0">
              <a:buNone/>
            </a:pPr>
            <a:endParaRPr lang="en-GB" b="1" dirty="0">
              <a:solidFill>
                <a:srgbClr val="002060"/>
              </a:solidFill>
            </a:endParaRPr>
          </a:p>
          <a:p>
            <a:pPr marL="0" indent="0">
              <a:buNone/>
            </a:pPr>
            <a:r>
              <a:rPr lang="en-GB" b="1" i="1" dirty="0">
                <a:solidFill>
                  <a:srgbClr val="002060"/>
                </a:solidFill>
              </a:rPr>
              <a:t>Purpose statement:</a:t>
            </a:r>
          </a:p>
          <a:p>
            <a:pPr marL="0" indent="0">
              <a:buNone/>
            </a:pPr>
            <a:endParaRPr lang="en-GB" b="1" dirty="0">
              <a:solidFill>
                <a:schemeClr val="accent6"/>
              </a:solidFill>
            </a:endParaRPr>
          </a:p>
          <a:p>
            <a:pPr marL="0" indent="0">
              <a:buNone/>
            </a:pPr>
            <a:endParaRPr lang="en-GB" b="1" dirty="0">
              <a:solidFill>
                <a:srgbClr val="002060"/>
              </a:solidFill>
            </a:endParaRPr>
          </a:p>
          <a:p>
            <a:pPr marL="0" indent="0">
              <a:buNone/>
            </a:pPr>
            <a:endParaRPr lang="en-GB" b="1" dirty="0">
              <a:solidFill>
                <a:srgbClr val="002060"/>
              </a:solidFill>
            </a:endParaRPr>
          </a:p>
          <a:p>
            <a:pPr marL="0" indent="0">
              <a:buNone/>
            </a:pPr>
            <a:r>
              <a:rPr lang="en-GB" b="1" i="1" dirty="0">
                <a:solidFill>
                  <a:srgbClr val="002060"/>
                </a:solidFill>
              </a:rPr>
              <a:t>Strapline:</a:t>
            </a:r>
          </a:p>
          <a:p>
            <a:pPr marL="0" indent="0">
              <a:buNone/>
            </a:pPr>
            <a:endParaRPr lang="en-GB" b="1" dirty="0">
              <a:solidFill>
                <a:schemeClr val="accent6">
                  <a:lumMod val="75000"/>
                </a:schemeClr>
              </a:solidFill>
            </a:endParaRPr>
          </a:p>
          <a:p>
            <a:pPr marL="0" indent="0">
              <a:buNone/>
            </a:pPr>
            <a:endParaRPr lang="en-GB" dirty="0"/>
          </a:p>
          <a:p>
            <a:pPr marL="0" indent="0">
              <a:buNone/>
            </a:pPr>
            <a:endParaRPr lang="en-GB" b="1" dirty="0">
              <a:solidFill>
                <a:schemeClr val="accent6">
                  <a:lumMod val="75000"/>
                </a:schemeClr>
              </a:solidFill>
            </a:endParaRPr>
          </a:p>
        </p:txBody>
      </p:sp>
      <p:sp>
        <p:nvSpPr>
          <p:cNvPr id="3" name="Title 2">
            <a:extLst>
              <a:ext uri="{FF2B5EF4-FFF2-40B4-BE49-F238E27FC236}">
                <a16:creationId xmlns:a16="http://schemas.microsoft.com/office/drawing/2014/main" id="{15D4A1C6-D24C-4543-A885-DD3F56904DDC}"/>
              </a:ext>
            </a:extLst>
          </p:cNvPr>
          <p:cNvSpPr>
            <a:spLocks noGrp="1"/>
          </p:cNvSpPr>
          <p:nvPr>
            <p:ph type="title"/>
          </p:nvPr>
        </p:nvSpPr>
        <p:spPr/>
        <p:txBody>
          <a:bodyPr/>
          <a:lstStyle/>
          <a:p>
            <a:r>
              <a:rPr lang="en-GB" dirty="0"/>
              <a:t>Vision, purpose statement and strapline</a:t>
            </a:r>
          </a:p>
        </p:txBody>
      </p:sp>
      <p:sp>
        <p:nvSpPr>
          <p:cNvPr id="4" name="Rectangle: Rounded Corners 3">
            <a:extLst>
              <a:ext uri="{FF2B5EF4-FFF2-40B4-BE49-F238E27FC236}">
                <a16:creationId xmlns:a16="http://schemas.microsoft.com/office/drawing/2014/main" id="{13E1BCA8-AA5B-4E93-8A0C-D38A319A2283}"/>
              </a:ext>
            </a:extLst>
          </p:cNvPr>
          <p:cNvSpPr/>
          <p:nvPr/>
        </p:nvSpPr>
        <p:spPr>
          <a:xfrm>
            <a:off x="548613" y="2244482"/>
            <a:ext cx="11094716" cy="53901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indent="0">
              <a:buNone/>
            </a:pPr>
            <a:r>
              <a:rPr lang="en-GB" sz="2000" b="1" kern="0" dirty="0">
                <a:solidFill>
                  <a:schemeClr val="bg1"/>
                </a:solidFill>
                <a:ea typeface="Times New Roman" panose="02020603050405020304" pitchFamily="18" charset="0"/>
                <a:cs typeface="Times New Roman" panose="02020603050405020304" pitchFamily="18" charset="0"/>
              </a:rPr>
              <a:t>Our aim is for the people of Wakefield district to live longer, healthier lives</a:t>
            </a:r>
          </a:p>
        </p:txBody>
      </p:sp>
      <p:sp>
        <p:nvSpPr>
          <p:cNvPr id="5" name="Rectangle: Rounded Corners 4">
            <a:extLst>
              <a:ext uri="{FF2B5EF4-FFF2-40B4-BE49-F238E27FC236}">
                <a16:creationId xmlns:a16="http://schemas.microsoft.com/office/drawing/2014/main" id="{0F6515E7-4698-46EC-AD4D-439C0C288E6E}"/>
              </a:ext>
            </a:extLst>
          </p:cNvPr>
          <p:cNvSpPr/>
          <p:nvPr/>
        </p:nvSpPr>
        <p:spPr>
          <a:xfrm>
            <a:off x="548610" y="3489768"/>
            <a:ext cx="11094719" cy="93715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indent="0">
              <a:buNone/>
            </a:pPr>
            <a:r>
              <a:rPr lang="en-GB" sz="2000" b="1" dirty="0">
                <a:solidFill>
                  <a:schemeClr val="bg1"/>
                </a:solidFill>
              </a:rPr>
              <a:t>Together, we will work with the people of Wakefield district to create a connected system that supports people in their homes and communities to live healthier, happier lives</a:t>
            </a:r>
          </a:p>
        </p:txBody>
      </p:sp>
      <p:sp>
        <p:nvSpPr>
          <p:cNvPr id="6" name="Rectangle: Rounded Corners 5">
            <a:extLst>
              <a:ext uri="{FF2B5EF4-FFF2-40B4-BE49-F238E27FC236}">
                <a16:creationId xmlns:a16="http://schemas.microsoft.com/office/drawing/2014/main" id="{764EB21D-C86B-4473-BE8F-068E8475F63F}"/>
              </a:ext>
            </a:extLst>
          </p:cNvPr>
          <p:cNvSpPr/>
          <p:nvPr/>
        </p:nvSpPr>
        <p:spPr>
          <a:xfrm>
            <a:off x="548610" y="5133196"/>
            <a:ext cx="11094712" cy="522488"/>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bg1"/>
                </a:solidFill>
              </a:rPr>
              <a:t>Start well, live well, age well</a:t>
            </a:r>
          </a:p>
        </p:txBody>
      </p:sp>
    </p:spTree>
    <p:extLst>
      <p:ext uri="{BB962C8B-B14F-4D97-AF65-F5344CB8AC3E}">
        <p14:creationId xmlns:p14="http://schemas.microsoft.com/office/powerpoint/2010/main" val="1899009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descr="Map&#10;&#10;Description automatically generated with medium confidence">
            <a:extLst>
              <a:ext uri="{FF2B5EF4-FFF2-40B4-BE49-F238E27FC236}">
                <a16:creationId xmlns:a16="http://schemas.microsoft.com/office/drawing/2014/main" id="{F673713D-ED5D-4DFD-8EE0-D1BF68DA670C}"/>
              </a:ext>
            </a:extLst>
          </p:cNvPr>
          <p:cNvPicPr>
            <a:picLocks noGrp="1" noChangeAspect="1"/>
          </p:cNvPicPr>
          <p:nvPr>
            <p:ph idx="1"/>
          </p:nvPr>
        </p:nvPicPr>
        <p:blipFill>
          <a:blip r:embed="rId2"/>
          <a:stretch>
            <a:fillRect/>
          </a:stretch>
        </p:blipFill>
        <p:spPr>
          <a:xfrm>
            <a:off x="1178562" y="-13302"/>
            <a:ext cx="9834877" cy="6871302"/>
          </a:xfrm>
        </p:spPr>
      </p:pic>
    </p:spTree>
    <p:extLst>
      <p:ext uri="{BB962C8B-B14F-4D97-AF65-F5344CB8AC3E}">
        <p14:creationId xmlns:p14="http://schemas.microsoft.com/office/powerpoint/2010/main" val="153802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DC4B1B-C353-4030-B2E3-6F93B5092091}"/>
              </a:ext>
            </a:extLst>
          </p:cNvPr>
          <p:cNvSpPr>
            <a:spLocks noGrp="1"/>
          </p:cNvSpPr>
          <p:nvPr>
            <p:ph type="title"/>
          </p:nvPr>
        </p:nvSpPr>
        <p:spPr>
          <a:xfrm>
            <a:off x="-1265" y="671889"/>
            <a:ext cx="11643357" cy="1124040"/>
          </a:xfrm>
        </p:spPr>
        <p:txBody>
          <a:bodyPr/>
          <a:lstStyle/>
          <a:p>
            <a:r>
              <a:rPr lang="en-GB" dirty="0"/>
              <a:t>How will health and care look and feel for local people when we achieve our aims?</a:t>
            </a:r>
            <a:br>
              <a:rPr lang="en-GB" dirty="0"/>
            </a:br>
            <a:r>
              <a:rPr lang="en-GB" sz="1600" dirty="0"/>
              <a:t>Wakefield District’s model of care for all populations – our I statements</a:t>
            </a:r>
            <a:endParaRPr lang="en-GB" sz="1600" dirty="0">
              <a:solidFill>
                <a:srgbClr val="FF0000"/>
              </a:solidFill>
            </a:endParaRPr>
          </a:p>
        </p:txBody>
      </p:sp>
      <p:graphicFrame>
        <p:nvGraphicFramePr>
          <p:cNvPr id="5" name="Content Placeholder 4">
            <a:extLst>
              <a:ext uri="{FF2B5EF4-FFF2-40B4-BE49-F238E27FC236}">
                <a16:creationId xmlns:a16="http://schemas.microsoft.com/office/drawing/2014/main" id="{4732170F-7920-49E4-9971-7CA7EF7A915D}"/>
              </a:ext>
            </a:extLst>
          </p:cNvPr>
          <p:cNvGraphicFramePr>
            <a:graphicFrameLocks noGrp="1"/>
          </p:cNvGraphicFramePr>
          <p:nvPr>
            <p:ph idx="1"/>
            <p:extLst>
              <p:ext uri="{D42A27DB-BD31-4B8C-83A1-F6EECF244321}">
                <p14:modId xmlns:p14="http://schemas.microsoft.com/office/powerpoint/2010/main" val="3045775341"/>
              </p:ext>
            </p:extLst>
          </p:nvPr>
        </p:nvGraphicFramePr>
        <p:xfrm>
          <a:off x="548642" y="1311275"/>
          <a:ext cx="11093450" cy="4235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41DC4B8C-E2F7-4EFB-8D5D-B12457AC31A8}"/>
              </a:ext>
            </a:extLst>
          </p:cNvPr>
          <p:cNvGraphicFramePr/>
          <p:nvPr>
            <p:extLst>
              <p:ext uri="{D42A27DB-BD31-4B8C-83A1-F6EECF244321}">
                <p14:modId xmlns:p14="http://schemas.microsoft.com/office/powerpoint/2010/main" val="3038289696"/>
              </p:ext>
            </p:extLst>
          </p:nvPr>
        </p:nvGraphicFramePr>
        <p:xfrm>
          <a:off x="1703512" y="5417907"/>
          <a:ext cx="8784976" cy="5338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a:extLst>
              <a:ext uri="{FF2B5EF4-FFF2-40B4-BE49-F238E27FC236}">
                <a16:creationId xmlns:a16="http://schemas.microsoft.com/office/drawing/2014/main" id="{C84AE22D-3A8B-41F0-A509-D46B4376DB2C}"/>
              </a:ext>
            </a:extLst>
          </p:cNvPr>
          <p:cNvSpPr txBox="1"/>
          <p:nvPr/>
        </p:nvSpPr>
        <p:spPr>
          <a:xfrm>
            <a:off x="467353" y="5171686"/>
            <a:ext cx="4824536" cy="246221"/>
          </a:xfrm>
          <a:prstGeom prst="rect">
            <a:avLst/>
          </a:prstGeom>
          <a:noFill/>
        </p:spPr>
        <p:txBody>
          <a:bodyPr wrap="square" rtlCol="0">
            <a:spAutoFit/>
          </a:bodyPr>
          <a:lstStyle/>
          <a:p>
            <a:r>
              <a:rPr lang="en-GB" sz="1000" i="1" dirty="0"/>
              <a:t>*and my carer if I have one, and/or my family if I am a child</a:t>
            </a:r>
          </a:p>
        </p:txBody>
      </p:sp>
    </p:spTree>
    <p:extLst>
      <p:ext uri="{BB962C8B-B14F-4D97-AF65-F5344CB8AC3E}">
        <p14:creationId xmlns:p14="http://schemas.microsoft.com/office/powerpoint/2010/main" val="1791636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26CD22-6B89-4327-BAF8-AAA93233667F}"/>
              </a:ext>
            </a:extLst>
          </p:cNvPr>
          <p:cNvSpPr>
            <a:spLocks noGrp="1"/>
          </p:cNvSpPr>
          <p:nvPr>
            <p:ph idx="1"/>
          </p:nvPr>
        </p:nvSpPr>
        <p:spPr>
          <a:xfrm>
            <a:off x="635265" y="1563127"/>
            <a:ext cx="11094719" cy="4235751"/>
          </a:xfrm>
        </p:spPr>
        <p:txBody>
          <a:bodyPr>
            <a:normAutofit fontScale="85000" lnSpcReduction="10000"/>
          </a:bodyPr>
          <a:lstStyle/>
          <a:p>
            <a:pPr marR="40640" algn="just">
              <a:spcBef>
                <a:spcPts val="1000"/>
              </a:spcBef>
              <a:spcAft>
                <a:spcPts val="0"/>
              </a:spcAft>
              <a:tabLst>
                <a:tab pos="5207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In Wakefield we have a long history of successful partnership and system working with people at the heart to enable genuine whole system change. There are many examples of how, by working together as a partnership, we have achieved successes and improvements to lives of people who live and work in Wakefield. Building on this success, we want to proactively create the conditions that enable and support our health and care staff from all professions to continue to work together, and with people and communities, to deliver measurable progress towards our ambition to improve outcomes and reduce inequalities for our population.</a:t>
            </a:r>
          </a:p>
          <a:p>
            <a:pPr marR="40640" algn="just">
              <a:spcBef>
                <a:spcPts val="1000"/>
              </a:spcBef>
              <a:spcAft>
                <a:spcPts val="0"/>
              </a:spcAft>
              <a:tabLst>
                <a:tab pos="5207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New legislation has been introduced in July 2022 which has changed </a:t>
            </a:r>
            <a:r>
              <a:rPr lang="en-GB" sz="1800" dirty="0">
                <a:latin typeface="Calibri" panose="020F0502020204030204" pitchFamily="34" charset="0"/>
                <a:ea typeface="Times New Roman" panose="02020603050405020304" pitchFamily="18" charset="0"/>
                <a:cs typeface="Calibri" panose="020F0502020204030204" pitchFamily="34" charset="0"/>
              </a:rPr>
              <a:t>part of the architecture of the NHS. Clinical Commissioning Groups (CCGs) have been replaced by statutory Integrated Care Boards (ICBs) covering larger geographic footprints. </a:t>
            </a:r>
            <a:r>
              <a:rPr lang="en-GB" sz="1800" dirty="0">
                <a:effectLst/>
                <a:latin typeface="Calibri" panose="020F0502020204030204" pitchFamily="34" charset="0"/>
                <a:ea typeface="Times New Roman" panose="02020603050405020304" pitchFamily="18" charset="0"/>
                <a:cs typeface="Calibri" panose="020F0502020204030204" pitchFamily="34" charset="0"/>
              </a:rPr>
              <a:t>The white paper published by the Department of Health and Social Care in February 2021 which </a:t>
            </a:r>
            <a:r>
              <a:rPr lang="en-GB" sz="1800" dirty="0">
                <a:latin typeface="Calibri" panose="020F0502020204030204" pitchFamily="34" charset="0"/>
                <a:ea typeface="Times New Roman" panose="02020603050405020304" pitchFamily="18" charset="0"/>
                <a:cs typeface="Calibri" panose="020F0502020204030204" pitchFamily="34" charset="0"/>
              </a:rPr>
              <a:t>introduced this new legislation </a:t>
            </a:r>
            <a:r>
              <a:rPr lang="en-GB" sz="1800" dirty="0">
                <a:effectLst/>
                <a:latin typeface="Calibri" panose="020F0502020204030204" pitchFamily="34" charset="0"/>
                <a:ea typeface="Times New Roman" panose="02020603050405020304" pitchFamily="18" charset="0"/>
                <a:cs typeface="Calibri" panose="020F0502020204030204" pitchFamily="34" charset="0"/>
              </a:rPr>
              <a:t>builds on the NHS Long Term Plan vision of integrated care and sets out the key components ICBs. One of these components is strong and effective place-based partnerships in local places between the NHS, local government and key local partners. </a:t>
            </a:r>
          </a:p>
          <a:p>
            <a:pPr marR="40640" algn="just">
              <a:spcBef>
                <a:spcPts val="1000"/>
              </a:spcBef>
              <a:spcAft>
                <a:spcPts val="0"/>
              </a:spcAft>
              <a:tabLst>
                <a:tab pos="520700" algn="l"/>
              </a:tabLst>
            </a:pPr>
            <a:r>
              <a:rPr lang="en-GB" sz="1800" dirty="0">
                <a:latin typeface="Calibri" panose="020F0502020204030204" pitchFamily="34" charset="0"/>
                <a:ea typeface="Times New Roman" panose="02020603050405020304" pitchFamily="18" charset="0"/>
                <a:cs typeface="Calibri" panose="020F0502020204030204" pitchFamily="34" charset="0"/>
              </a:rPr>
              <a:t>In response to this new system architecture we have established the Wakefield District Health and Care Partnership </a:t>
            </a:r>
            <a:r>
              <a:rPr lang="en-GB" sz="1800">
                <a:latin typeface="Calibri" panose="020F0502020204030204" pitchFamily="34" charset="0"/>
                <a:ea typeface="Times New Roman" panose="02020603050405020304" pitchFamily="18" charset="0"/>
                <a:cs typeface="Calibri" panose="020F0502020204030204" pitchFamily="34" charset="0"/>
              </a:rPr>
              <a:t>(WDHCP). WDHCP </a:t>
            </a:r>
            <a:r>
              <a:rPr lang="en-GB" sz="1800" dirty="0">
                <a:latin typeface="Calibri" panose="020F0502020204030204" pitchFamily="34" charset="0"/>
                <a:ea typeface="Times New Roman" panose="02020603050405020304" pitchFamily="18" charset="0"/>
                <a:cs typeface="Calibri" panose="020F0502020204030204" pitchFamily="34" charset="0"/>
              </a:rPr>
              <a:t>will carry out delegated statutory functions on behalf of the West Yorkshire ICB, as well as delivering key partnership aims such as those outline in the Wakefield Health and Wellbeing Strategy. Our partnership consists of key local health and care providers and the local authority and includes mechanisms for ensuring that citizen voice and clinical and professional leadership have a strong role  in our decision making. </a:t>
            </a:r>
          </a:p>
          <a:p>
            <a:pPr marR="40640" algn="just">
              <a:spcBef>
                <a:spcPts val="1000"/>
              </a:spcBef>
              <a:spcAft>
                <a:spcPts val="0"/>
              </a:spcAft>
              <a:tabLst>
                <a:tab pos="5207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We welcome this new chapter for Wakefield District and believe that it will enable us to transform health and care, and deliver our vision with greater effectiveness and pace than ever. </a:t>
            </a:r>
          </a:p>
        </p:txBody>
      </p:sp>
      <p:sp>
        <p:nvSpPr>
          <p:cNvPr id="3" name="Title 2">
            <a:extLst>
              <a:ext uri="{FF2B5EF4-FFF2-40B4-BE49-F238E27FC236}">
                <a16:creationId xmlns:a16="http://schemas.microsoft.com/office/drawing/2014/main" id="{B2DC4B1B-C353-4030-B2E3-6F93B5092091}"/>
              </a:ext>
            </a:extLst>
          </p:cNvPr>
          <p:cNvSpPr>
            <a:spLocks noGrp="1"/>
          </p:cNvSpPr>
          <p:nvPr>
            <p:ph type="title"/>
          </p:nvPr>
        </p:nvSpPr>
        <p:spPr/>
        <p:txBody>
          <a:bodyPr/>
          <a:lstStyle/>
          <a:p>
            <a:r>
              <a:rPr lang="en-GB" dirty="0"/>
              <a:t>About Wakefield District Health and Care Partnership</a:t>
            </a:r>
          </a:p>
        </p:txBody>
      </p:sp>
    </p:spTree>
    <p:extLst>
      <p:ext uri="{BB962C8B-B14F-4D97-AF65-F5344CB8AC3E}">
        <p14:creationId xmlns:p14="http://schemas.microsoft.com/office/powerpoint/2010/main" val="932844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DE3E80C-EC0C-4C30-9872-4402C36C45F2}"/>
              </a:ext>
            </a:extLst>
          </p:cNvPr>
          <p:cNvSpPr txBox="1">
            <a:spLocks/>
          </p:cNvSpPr>
          <p:nvPr/>
        </p:nvSpPr>
        <p:spPr>
          <a:xfrm>
            <a:off x="274321" y="241376"/>
            <a:ext cx="11643357" cy="1124040"/>
          </a:xfrm>
          <a:prstGeom prst="rect">
            <a:avLst/>
          </a:prstGeom>
        </p:spPr>
        <p:txBody>
          <a:bodyPr/>
          <a:lstStyle>
            <a:lvl1pPr algn="l" defTabSz="914400" rtl="0" eaLnBrk="1" latinLnBrk="0" hangingPunct="1">
              <a:lnSpc>
                <a:spcPct val="100000"/>
              </a:lnSpc>
              <a:spcBef>
                <a:spcPct val="0"/>
              </a:spcBef>
              <a:buNone/>
              <a:defRPr sz="4400" b="1" kern="1200">
                <a:solidFill>
                  <a:srgbClr val="330072"/>
                </a:solidFill>
                <a:latin typeface="Verdana" panose="020B0604030504040204" pitchFamily="34" charset="0"/>
                <a:ea typeface="Verdana" panose="020B0604030504040204" pitchFamily="34" charset="0"/>
                <a:cs typeface="Verdana" panose="020B0604030504040204" pitchFamily="34" charset="0"/>
              </a:defRPr>
            </a:lvl1pPr>
          </a:lstStyle>
          <a:p>
            <a:r>
              <a:rPr lang="en-US" sz="2400" dirty="0"/>
              <a:t>Wakefield Place Governance Model</a:t>
            </a:r>
          </a:p>
        </p:txBody>
      </p:sp>
      <p:grpSp>
        <p:nvGrpSpPr>
          <p:cNvPr id="90" name="Group 89">
            <a:extLst>
              <a:ext uri="{FF2B5EF4-FFF2-40B4-BE49-F238E27FC236}">
                <a16:creationId xmlns:a16="http://schemas.microsoft.com/office/drawing/2014/main" id="{D391DFF0-1782-4990-B539-9C3C88BA351C}"/>
              </a:ext>
            </a:extLst>
          </p:cNvPr>
          <p:cNvGrpSpPr/>
          <p:nvPr/>
        </p:nvGrpSpPr>
        <p:grpSpPr>
          <a:xfrm>
            <a:off x="2299967" y="1152662"/>
            <a:ext cx="7592063" cy="4752528"/>
            <a:chOff x="2734904" y="668363"/>
            <a:chExt cx="7592063" cy="4752528"/>
          </a:xfrm>
        </p:grpSpPr>
        <p:cxnSp>
          <p:nvCxnSpPr>
            <p:cNvPr id="91" name="Straight Connector 90">
              <a:extLst>
                <a:ext uri="{FF2B5EF4-FFF2-40B4-BE49-F238E27FC236}">
                  <a16:creationId xmlns:a16="http://schemas.microsoft.com/office/drawing/2014/main" id="{841BCC63-884B-42D6-B61F-39E49738C17D}"/>
                </a:ext>
              </a:extLst>
            </p:cNvPr>
            <p:cNvCxnSpPr>
              <a:cxnSpLocks/>
            </p:cNvCxnSpPr>
            <p:nvPr/>
          </p:nvCxnSpPr>
          <p:spPr>
            <a:xfrm>
              <a:off x="3942136" y="4056664"/>
              <a:ext cx="1845149" cy="844913"/>
            </a:xfrm>
            <a:prstGeom prst="line">
              <a:avLst/>
            </a:prstGeom>
            <a:noFill/>
            <a:ln w="19050" cap="flat" cmpd="sng" algn="ctr">
              <a:solidFill>
                <a:srgbClr val="4BACC6">
                  <a:shade val="95000"/>
                  <a:satMod val="105000"/>
                </a:srgbClr>
              </a:solidFill>
              <a:prstDash val="sysDash"/>
              <a:headEnd type="none" w="med" len="med"/>
              <a:tailEnd type="triangle" w="med" len="med"/>
            </a:ln>
            <a:effectLst/>
          </p:spPr>
        </p:cxnSp>
        <p:grpSp>
          <p:nvGrpSpPr>
            <p:cNvPr id="97" name="Group 96">
              <a:extLst>
                <a:ext uri="{FF2B5EF4-FFF2-40B4-BE49-F238E27FC236}">
                  <a16:creationId xmlns:a16="http://schemas.microsoft.com/office/drawing/2014/main" id="{95C3ECB0-A512-4E1A-89EC-5CC7C1A0EC1B}"/>
                </a:ext>
              </a:extLst>
            </p:cNvPr>
            <p:cNvGrpSpPr/>
            <p:nvPr/>
          </p:nvGrpSpPr>
          <p:grpSpPr>
            <a:xfrm>
              <a:off x="2734904" y="668363"/>
              <a:ext cx="7592063" cy="4752528"/>
              <a:chOff x="1070971" y="1052736"/>
              <a:chExt cx="7592063" cy="4752528"/>
            </a:xfrm>
          </p:grpSpPr>
          <p:grpSp>
            <p:nvGrpSpPr>
              <p:cNvPr id="112" name="Group 111">
                <a:extLst>
                  <a:ext uri="{FF2B5EF4-FFF2-40B4-BE49-F238E27FC236}">
                    <a16:creationId xmlns:a16="http://schemas.microsoft.com/office/drawing/2014/main" id="{2F6C1762-2587-4BE2-84D2-5DDF1719BC05}"/>
                  </a:ext>
                </a:extLst>
              </p:cNvPr>
              <p:cNvGrpSpPr/>
              <p:nvPr/>
            </p:nvGrpSpPr>
            <p:grpSpPr>
              <a:xfrm>
                <a:off x="1070971" y="1052736"/>
                <a:ext cx="7592063" cy="4752528"/>
                <a:chOff x="509921" y="796444"/>
                <a:chExt cx="6075298" cy="3569249"/>
              </a:xfrm>
            </p:grpSpPr>
            <p:cxnSp>
              <p:nvCxnSpPr>
                <p:cNvPr id="120" name="Straight Connector 119">
                  <a:extLst>
                    <a:ext uri="{FF2B5EF4-FFF2-40B4-BE49-F238E27FC236}">
                      <a16:creationId xmlns:a16="http://schemas.microsoft.com/office/drawing/2014/main" id="{8F2994AE-C74F-4D6B-A628-74745216975B}"/>
                    </a:ext>
                  </a:extLst>
                </p:cNvPr>
                <p:cNvCxnSpPr>
                  <a:cxnSpLocks/>
                </p:cNvCxnSpPr>
                <p:nvPr/>
              </p:nvCxnSpPr>
              <p:spPr>
                <a:xfrm>
                  <a:off x="3994839" y="3648170"/>
                  <a:ext cx="0" cy="208037"/>
                </a:xfrm>
                <a:prstGeom prst="line">
                  <a:avLst/>
                </a:prstGeom>
                <a:noFill/>
                <a:ln w="19050" cap="flat" cmpd="sng" algn="ctr">
                  <a:solidFill>
                    <a:srgbClr val="4BACC6">
                      <a:shade val="95000"/>
                      <a:satMod val="105000"/>
                    </a:srgbClr>
                  </a:solidFill>
                  <a:prstDash val="solid"/>
                </a:ln>
                <a:effectLst/>
              </p:spPr>
            </p:cxnSp>
            <p:cxnSp>
              <p:nvCxnSpPr>
                <p:cNvPr id="121" name="Straight Connector 120">
                  <a:extLst>
                    <a:ext uri="{FF2B5EF4-FFF2-40B4-BE49-F238E27FC236}">
                      <a16:creationId xmlns:a16="http://schemas.microsoft.com/office/drawing/2014/main" id="{6319EE1B-C89C-4D94-A0D2-55E63A49C50B}"/>
                    </a:ext>
                  </a:extLst>
                </p:cNvPr>
                <p:cNvCxnSpPr>
                  <a:cxnSpLocks/>
                </p:cNvCxnSpPr>
                <p:nvPr/>
              </p:nvCxnSpPr>
              <p:spPr>
                <a:xfrm>
                  <a:off x="2483768" y="3648602"/>
                  <a:ext cx="0" cy="226518"/>
                </a:xfrm>
                <a:prstGeom prst="line">
                  <a:avLst/>
                </a:prstGeom>
                <a:noFill/>
                <a:ln w="19050" cap="flat" cmpd="sng" algn="ctr">
                  <a:solidFill>
                    <a:srgbClr val="4BACC6">
                      <a:shade val="95000"/>
                      <a:satMod val="105000"/>
                    </a:srgbClr>
                  </a:solidFill>
                  <a:prstDash val="solid"/>
                </a:ln>
                <a:effectLst/>
              </p:spPr>
            </p:cxnSp>
            <p:sp>
              <p:nvSpPr>
                <p:cNvPr id="122" name="Rectangle: Rounded Corners 121">
                  <a:extLst>
                    <a:ext uri="{FF2B5EF4-FFF2-40B4-BE49-F238E27FC236}">
                      <a16:creationId xmlns:a16="http://schemas.microsoft.com/office/drawing/2014/main" id="{6FA17ADD-A784-4CD6-A40B-D8030DB6C2C9}"/>
                    </a:ext>
                  </a:extLst>
                </p:cNvPr>
                <p:cNvSpPr/>
                <p:nvPr/>
              </p:nvSpPr>
              <p:spPr>
                <a:xfrm>
                  <a:off x="3267162" y="796444"/>
                  <a:ext cx="1008112" cy="792188"/>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a:ea typeface="+mn-ea"/>
                      <a:cs typeface="+mn-cs"/>
                    </a:rPr>
                    <a:t>NHS WY Integrated Care Board (ICB)</a:t>
                  </a:r>
                </a:p>
              </p:txBody>
            </p:sp>
            <p:sp>
              <p:nvSpPr>
                <p:cNvPr id="123" name="Rectangle: Rounded Corners 122">
                  <a:extLst>
                    <a:ext uri="{FF2B5EF4-FFF2-40B4-BE49-F238E27FC236}">
                      <a16:creationId xmlns:a16="http://schemas.microsoft.com/office/drawing/2014/main" id="{D346CEDE-0F72-4935-9706-D189E72C12E5}"/>
                    </a:ext>
                  </a:extLst>
                </p:cNvPr>
                <p:cNvSpPr/>
                <p:nvPr/>
              </p:nvSpPr>
              <p:spPr>
                <a:xfrm>
                  <a:off x="5242116" y="796544"/>
                  <a:ext cx="1008112" cy="792088"/>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a:ea typeface="+mn-ea"/>
                      <a:cs typeface="+mn-cs"/>
                    </a:rPr>
                    <a:t>WY Health and Care Partnership</a:t>
                  </a:r>
                </a:p>
              </p:txBody>
            </p:sp>
            <p:sp>
              <p:nvSpPr>
                <p:cNvPr id="124" name="Rectangle: Rounded Corners 123">
                  <a:extLst>
                    <a:ext uri="{FF2B5EF4-FFF2-40B4-BE49-F238E27FC236}">
                      <a16:creationId xmlns:a16="http://schemas.microsoft.com/office/drawing/2014/main" id="{FC51F74B-1904-4C88-8BE4-F0F96523ACA8}"/>
                    </a:ext>
                  </a:extLst>
                </p:cNvPr>
                <p:cNvSpPr/>
                <p:nvPr/>
              </p:nvSpPr>
              <p:spPr>
                <a:xfrm>
                  <a:off x="2192984" y="1692938"/>
                  <a:ext cx="1008112" cy="475488"/>
                </a:xfrm>
                <a:prstGeom prst="roundRect">
                  <a:avLst/>
                </a:prstGeom>
                <a:solidFill>
                  <a:srgbClr val="9BBB59">
                    <a:alpha val="50000"/>
                  </a:srgbClr>
                </a:solidFill>
                <a:ln>
                  <a:noFill/>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Calibri"/>
                      <a:ea typeface="+mn-ea"/>
                      <a:cs typeface="+mn-cs"/>
                    </a:rPr>
                    <a:t>Wakefield Council</a:t>
                  </a:r>
                </a:p>
              </p:txBody>
            </p:sp>
            <p:sp>
              <p:nvSpPr>
                <p:cNvPr id="125" name="Rectangle: Rounded Corners 124">
                  <a:extLst>
                    <a:ext uri="{FF2B5EF4-FFF2-40B4-BE49-F238E27FC236}">
                      <a16:creationId xmlns:a16="http://schemas.microsoft.com/office/drawing/2014/main" id="{6F640B4B-0AE2-47A0-AA3F-E6DA0093B0DA}"/>
                    </a:ext>
                  </a:extLst>
                </p:cNvPr>
                <p:cNvSpPr/>
                <p:nvPr/>
              </p:nvSpPr>
              <p:spPr>
                <a:xfrm>
                  <a:off x="4175835" y="1815581"/>
                  <a:ext cx="1872208" cy="475488"/>
                </a:xfrm>
                <a:prstGeom prst="round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Calibri"/>
                      <a:ea typeface="+mn-ea"/>
                      <a:cs typeface="+mn-cs"/>
                    </a:rPr>
                    <a:t>Wakefield Health and Wellbeing Board</a:t>
                  </a:r>
                </a:p>
              </p:txBody>
            </p:sp>
            <p:sp>
              <p:nvSpPr>
                <p:cNvPr id="126" name="Rectangle: Rounded Corners 125">
                  <a:extLst>
                    <a:ext uri="{FF2B5EF4-FFF2-40B4-BE49-F238E27FC236}">
                      <a16:creationId xmlns:a16="http://schemas.microsoft.com/office/drawing/2014/main" id="{62158D35-E61E-4F75-BDBB-E2FE29975CDE}"/>
                    </a:ext>
                  </a:extLst>
                </p:cNvPr>
                <p:cNvSpPr/>
                <p:nvPr/>
              </p:nvSpPr>
              <p:spPr>
                <a:xfrm>
                  <a:off x="2192984" y="3136477"/>
                  <a:ext cx="2520269" cy="511693"/>
                </a:xfrm>
                <a:prstGeom prst="roundRect">
                  <a:avLst/>
                </a:prstGeom>
                <a:solidFill>
                  <a:srgbClr val="4BACC6"/>
                </a:solidFill>
                <a:ln w="25400" cap="flat" cmpd="sng" algn="ctr">
                  <a:solidFill>
                    <a:srgbClr val="4BACC6">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Calibri"/>
                      <a:ea typeface="+mn-ea"/>
                      <a:cs typeface="+mn-cs"/>
                    </a:rPr>
                    <a:t>Wakefield District Health and Care Partnership Committee</a:t>
                  </a:r>
                </a:p>
              </p:txBody>
            </p:sp>
            <p:sp>
              <p:nvSpPr>
                <p:cNvPr id="127" name="TextBox 126">
                  <a:extLst>
                    <a:ext uri="{FF2B5EF4-FFF2-40B4-BE49-F238E27FC236}">
                      <a16:creationId xmlns:a16="http://schemas.microsoft.com/office/drawing/2014/main" id="{0DFF0109-F32D-4459-A260-988F3CFC3504}"/>
                    </a:ext>
                  </a:extLst>
                </p:cNvPr>
                <p:cNvSpPr txBox="1"/>
                <p:nvPr/>
              </p:nvSpPr>
              <p:spPr>
                <a:xfrm>
                  <a:off x="2434511" y="2186077"/>
                  <a:ext cx="344803" cy="879449"/>
                </a:xfrm>
                <a:prstGeom prst="rect">
                  <a:avLst/>
                </a:prstGeom>
                <a:noFill/>
              </p:spPr>
              <p:txBody>
                <a:bodyPr vert="vert"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800" b="0" i="0" u="none" strike="noStrike" kern="0" cap="none" spc="0" normalizeH="0" baseline="0" noProof="0" dirty="0">
                      <a:ln>
                        <a:noFill/>
                      </a:ln>
                      <a:solidFill>
                        <a:prstClr val="black"/>
                      </a:solidFill>
                      <a:effectLst/>
                      <a:uLnTx/>
                      <a:uFillTx/>
                      <a:cs typeface="Arial" panose="020B0604020202020204" pitchFamily="34" charset="0"/>
                    </a:rPr>
                    <a:t>s.75 agreement Committee in Common</a:t>
                  </a:r>
                </a:p>
              </p:txBody>
            </p:sp>
            <p:sp>
              <p:nvSpPr>
                <p:cNvPr id="128" name="Rectangle: Rounded Corners 127">
                  <a:extLst>
                    <a:ext uri="{FF2B5EF4-FFF2-40B4-BE49-F238E27FC236}">
                      <a16:creationId xmlns:a16="http://schemas.microsoft.com/office/drawing/2014/main" id="{61EBA248-E7D0-4546-B71A-C4561256036C}"/>
                    </a:ext>
                  </a:extLst>
                </p:cNvPr>
                <p:cNvSpPr/>
                <p:nvPr/>
              </p:nvSpPr>
              <p:spPr>
                <a:xfrm>
                  <a:off x="2980473" y="3875120"/>
                  <a:ext cx="1732780" cy="475488"/>
                </a:xfrm>
                <a:prstGeom prst="roundRect">
                  <a:avLst/>
                </a:prstGeom>
                <a:solidFill>
                  <a:srgbClr val="4BACC6"/>
                </a:solidFill>
                <a:ln w="25400" cap="flat" cmpd="sng" algn="ctr">
                  <a:solidFill>
                    <a:srgbClr val="4BACC6">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Calibri"/>
                      <a:ea typeface="+mn-ea"/>
                      <a:cs typeface="+mn-cs"/>
                    </a:rPr>
                    <a:t>Wakefield Provider Collaborative </a:t>
                  </a:r>
                </a:p>
              </p:txBody>
            </p:sp>
            <p:sp>
              <p:nvSpPr>
                <p:cNvPr id="129" name="Rectangle: Rounded Corners 128">
                  <a:extLst>
                    <a:ext uri="{FF2B5EF4-FFF2-40B4-BE49-F238E27FC236}">
                      <a16:creationId xmlns:a16="http://schemas.microsoft.com/office/drawing/2014/main" id="{44669CA3-4FF7-40C3-AF79-D10621D7C38F}"/>
                    </a:ext>
                  </a:extLst>
                </p:cNvPr>
                <p:cNvSpPr/>
                <p:nvPr/>
              </p:nvSpPr>
              <p:spPr>
                <a:xfrm>
                  <a:off x="962782" y="3890205"/>
                  <a:ext cx="1791211" cy="475488"/>
                </a:xfrm>
                <a:prstGeom prst="roundRect">
                  <a:avLst/>
                </a:prstGeom>
                <a:solidFill>
                  <a:srgbClr val="4BACC6"/>
                </a:solidFill>
                <a:ln w="25400" cap="flat" cmpd="sng" algn="ctr">
                  <a:solidFill>
                    <a:srgbClr val="4BACC6">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Calibri"/>
                      <a:ea typeface="+mn-ea"/>
                      <a:cs typeface="+mn-cs"/>
                    </a:rPr>
                    <a:t>Integrated Assurance Committee</a:t>
                  </a:r>
                </a:p>
              </p:txBody>
            </p:sp>
            <p:sp>
              <p:nvSpPr>
                <p:cNvPr id="130" name="Rectangle: Rounded Corners 129">
                  <a:extLst>
                    <a:ext uri="{FF2B5EF4-FFF2-40B4-BE49-F238E27FC236}">
                      <a16:creationId xmlns:a16="http://schemas.microsoft.com/office/drawing/2014/main" id="{BB265384-3780-487C-A6BB-1010AC5545A6}"/>
                    </a:ext>
                  </a:extLst>
                </p:cNvPr>
                <p:cNvSpPr/>
                <p:nvPr/>
              </p:nvSpPr>
              <p:spPr>
                <a:xfrm>
                  <a:off x="5656697" y="2693111"/>
                  <a:ext cx="928522" cy="869581"/>
                </a:xfrm>
                <a:prstGeom prst="roundRect">
                  <a:avLst/>
                </a:prstGeom>
                <a:noFill/>
                <a:ln w="25400" cap="flat" cmpd="sng" algn="ctr">
                  <a:solidFill>
                    <a:srgbClr val="FF66CC"/>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Citizen Voice</a:t>
                  </a:r>
                </a:p>
              </p:txBody>
            </p:sp>
            <p:sp>
              <p:nvSpPr>
                <p:cNvPr id="131" name="Rectangle: Rounded Corners 130">
                  <a:extLst>
                    <a:ext uri="{FF2B5EF4-FFF2-40B4-BE49-F238E27FC236}">
                      <a16:creationId xmlns:a16="http://schemas.microsoft.com/office/drawing/2014/main" id="{1F7942D2-2E2B-40A4-BBC1-C04676E646D6}"/>
                    </a:ext>
                  </a:extLst>
                </p:cNvPr>
                <p:cNvSpPr/>
                <p:nvPr/>
              </p:nvSpPr>
              <p:spPr>
                <a:xfrm>
                  <a:off x="509921" y="2641032"/>
                  <a:ext cx="928523" cy="919336"/>
                </a:xfrm>
                <a:prstGeom prst="roundRect">
                  <a:avLst/>
                </a:prstGeom>
                <a:noFill/>
                <a:ln w="25400" cap="flat" cmpd="sng" algn="ctr">
                  <a:solidFill>
                    <a:srgbClr val="FF66CC"/>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System Professional Leadership</a:t>
                  </a:r>
                </a:p>
              </p:txBody>
            </p:sp>
          </p:grpSp>
          <p:cxnSp>
            <p:nvCxnSpPr>
              <p:cNvPr id="113" name="Straight Connector 112">
                <a:extLst>
                  <a:ext uri="{FF2B5EF4-FFF2-40B4-BE49-F238E27FC236}">
                    <a16:creationId xmlns:a16="http://schemas.microsoft.com/office/drawing/2014/main" id="{1F3F5A83-9D1D-437E-AB25-6470F8F2CC3B}"/>
                  </a:ext>
                </a:extLst>
              </p:cNvPr>
              <p:cNvCxnSpPr>
                <a:cxnSpLocks/>
              </p:cNvCxnSpPr>
              <p:nvPr/>
            </p:nvCxnSpPr>
            <p:spPr>
              <a:xfrm>
                <a:off x="2278203" y="4406553"/>
                <a:ext cx="849132" cy="7192"/>
              </a:xfrm>
              <a:prstGeom prst="line">
                <a:avLst/>
              </a:prstGeom>
              <a:noFill/>
              <a:ln w="19050" cap="flat" cmpd="sng" algn="ctr">
                <a:solidFill>
                  <a:srgbClr val="4BACC6">
                    <a:shade val="95000"/>
                    <a:satMod val="105000"/>
                  </a:srgbClr>
                </a:solidFill>
                <a:prstDash val="sysDash"/>
                <a:headEnd type="none" w="med" len="med"/>
                <a:tailEnd type="triangle" w="med" len="med"/>
              </a:ln>
              <a:effectLst/>
            </p:spPr>
          </p:cxnSp>
          <p:cxnSp>
            <p:nvCxnSpPr>
              <p:cNvPr id="114" name="Straight Connector 113">
                <a:extLst>
                  <a:ext uri="{FF2B5EF4-FFF2-40B4-BE49-F238E27FC236}">
                    <a16:creationId xmlns:a16="http://schemas.microsoft.com/office/drawing/2014/main" id="{ABF1D581-3EED-4F9F-A449-C569CD2F8661}"/>
                  </a:ext>
                </a:extLst>
              </p:cNvPr>
              <p:cNvCxnSpPr>
                <a:cxnSpLocks/>
                <a:stCxn id="124" idx="2"/>
              </p:cNvCxnSpPr>
              <p:nvPr/>
            </p:nvCxnSpPr>
            <p:spPr>
              <a:xfrm>
                <a:off x="3804128" y="2879558"/>
                <a:ext cx="18194" cy="1288980"/>
              </a:xfrm>
              <a:prstGeom prst="line">
                <a:avLst/>
              </a:prstGeom>
              <a:noFill/>
              <a:ln w="19050" cap="flat" cmpd="sng" algn="ctr">
                <a:solidFill>
                  <a:srgbClr val="4BACC6">
                    <a:shade val="95000"/>
                    <a:satMod val="105000"/>
                  </a:srgbClr>
                </a:solidFill>
                <a:prstDash val="solid"/>
              </a:ln>
              <a:effectLst/>
            </p:spPr>
          </p:cxnSp>
          <p:cxnSp>
            <p:nvCxnSpPr>
              <p:cNvPr id="115" name="Straight Connector 114">
                <a:extLst>
                  <a:ext uri="{FF2B5EF4-FFF2-40B4-BE49-F238E27FC236}">
                    <a16:creationId xmlns:a16="http://schemas.microsoft.com/office/drawing/2014/main" id="{C09A54F2-F0D0-4E81-8514-13680C302958}"/>
                  </a:ext>
                </a:extLst>
              </p:cNvPr>
              <p:cNvCxnSpPr>
                <a:cxnSpLocks/>
              </p:cNvCxnSpPr>
              <p:nvPr/>
            </p:nvCxnSpPr>
            <p:spPr>
              <a:xfrm flipH="1">
                <a:off x="5146486" y="2132732"/>
                <a:ext cx="3446" cy="2035806"/>
              </a:xfrm>
              <a:prstGeom prst="line">
                <a:avLst/>
              </a:prstGeom>
              <a:noFill/>
              <a:ln w="19050" cap="flat" cmpd="sng" algn="ctr">
                <a:solidFill>
                  <a:srgbClr val="4BACC6">
                    <a:shade val="95000"/>
                    <a:satMod val="105000"/>
                  </a:srgbClr>
                </a:solidFill>
                <a:prstDash val="solid"/>
              </a:ln>
              <a:effectLst/>
            </p:spPr>
          </p:cxnSp>
          <p:sp>
            <p:nvSpPr>
              <p:cNvPr id="116" name="TextBox 115">
                <a:extLst>
                  <a:ext uri="{FF2B5EF4-FFF2-40B4-BE49-F238E27FC236}">
                    <a16:creationId xmlns:a16="http://schemas.microsoft.com/office/drawing/2014/main" id="{3F16C8B9-9DF8-4393-BB53-E896B2650152}"/>
                  </a:ext>
                </a:extLst>
              </p:cNvPr>
              <p:cNvSpPr txBox="1"/>
              <p:nvPr/>
            </p:nvSpPr>
            <p:spPr>
              <a:xfrm>
                <a:off x="4925255" y="2409738"/>
                <a:ext cx="307777" cy="1368152"/>
              </a:xfrm>
              <a:prstGeom prst="rect">
                <a:avLst/>
              </a:prstGeom>
              <a:noFill/>
            </p:spPr>
            <p:txBody>
              <a:bodyPr vert="vert"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800" b="0" i="0" u="none" strike="noStrike" kern="0" cap="none" spc="0" normalizeH="0" baseline="0" noProof="0" dirty="0">
                    <a:ln>
                      <a:noFill/>
                    </a:ln>
                    <a:solidFill>
                      <a:prstClr val="black"/>
                    </a:solidFill>
                    <a:effectLst/>
                    <a:uLnTx/>
                    <a:uFillTx/>
                    <a:cs typeface="Arial" panose="020B0604020202020204" pitchFamily="34" charset="0"/>
                  </a:rPr>
                  <a:t>Delegation and accountability</a:t>
                </a:r>
              </a:p>
            </p:txBody>
          </p:sp>
          <p:cxnSp>
            <p:nvCxnSpPr>
              <p:cNvPr id="117" name="Straight Connector 116">
                <a:extLst>
                  <a:ext uri="{FF2B5EF4-FFF2-40B4-BE49-F238E27FC236}">
                    <a16:creationId xmlns:a16="http://schemas.microsoft.com/office/drawing/2014/main" id="{0C425EF6-1F74-4DC8-A854-AA457558DC15}"/>
                  </a:ext>
                </a:extLst>
              </p:cNvPr>
              <p:cNvCxnSpPr>
                <a:cxnSpLocks/>
              </p:cNvCxnSpPr>
              <p:nvPr/>
            </p:nvCxnSpPr>
            <p:spPr>
              <a:xfrm>
                <a:off x="6330952" y="4413745"/>
                <a:ext cx="490980" cy="0"/>
              </a:xfrm>
              <a:prstGeom prst="line">
                <a:avLst/>
              </a:prstGeom>
              <a:noFill/>
              <a:ln w="19050" cap="flat" cmpd="sng" algn="ctr">
                <a:solidFill>
                  <a:srgbClr val="4BACC6">
                    <a:shade val="95000"/>
                    <a:satMod val="105000"/>
                  </a:srgbClr>
                </a:solidFill>
                <a:prstDash val="sysDash"/>
                <a:headEnd type="triangle" w="med" len="med"/>
                <a:tailEnd type="none" w="med" len="med"/>
              </a:ln>
              <a:effectLst/>
            </p:spPr>
          </p:cxnSp>
          <p:cxnSp>
            <p:nvCxnSpPr>
              <p:cNvPr id="118" name="Straight Connector 117">
                <a:extLst>
                  <a:ext uri="{FF2B5EF4-FFF2-40B4-BE49-F238E27FC236}">
                    <a16:creationId xmlns:a16="http://schemas.microsoft.com/office/drawing/2014/main" id="{53064ABF-A931-4C0D-A981-B750DAAE7246}"/>
                  </a:ext>
                </a:extLst>
              </p:cNvPr>
              <p:cNvCxnSpPr>
                <a:cxnSpLocks/>
              </p:cNvCxnSpPr>
              <p:nvPr/>
            </p:nvCxnSpPr>
            <p:spPr>
              <a:xfrm flipV="1">
                <a:off x="7629890" y="2107550"/>
                <a:ext cx="0" cy="302188"/>
              </a:xfrm>
              <a:prstGeom prst="line">
                <a:avLst/>
              </a:prstGeom>
              <a:noFill/>
              <a:ln w="19050" cap="flat" cmpd="sng" algn="ctr">
                <a:solidFill>
                  <a:srgbClr val="4BACC6">
                    <a:shade val="95000"/>
                    <a:satMod val="105000"/>
                  </a:srgbClr>
                </a:solidFill>
                <a:prstDash val="sysDash"/>
                <a:headEnd type="triangle" w="med" len="med"/>
                <a:tailEnd type="none" w="med" len="med"/>
              </a:ln>
              <a:effectLst/>
            </p:spPr>
          </p:cxnSp>
          <p:cxnSp>
            <p:nvCxnSpPr>
              <p:cNvPr id="119" name="Straight Connector 118">
                <a:extLst>
                  <a:ext uri="{FF2B5EF4-FFF2-40B4-BE49-F238E27FC236}">
                    <a16:creationId xmlns:a16="http://schemas.microsoft.com/office/drawing/2014/main" id="{DE38C38C-9613-4A43-B80E-DAEDF63435D0}"/>
                  </a:ext>
                </a:extLst>
              </p:cNvPr>
              <p:cNvCxnSpPr>
                <a:cxnSpLocks/>
                <a:stCxn id="125" idx="2"/>
              </p:cNvCxnSpPr>
              <p:nvPr/>
            </p:nvCxnSpPr>
            <p:spPr>
              <a:xfrm flipH="1">
                <a:off x="6821932" y="3042860"/>
                <a:ext cx="1" cy="1363693"/>
              </a:xfrm>
              <a:prstGeom prst="line">
                <a:avLst/>
              </a:prstGeom>
              <a:noFill/>
              <a:ln w="19050" cap="flat" cmpd="sng" algn="ctr">
                <a:solidFill>
                  <a:srgbClr val="4BACC6"/>
                </a:solidFill>
                <a:prstDash val="sysDash"/>
              </a:ln>
              <a:effectLst/>
            </p:spPr>
          </p:cxnSp>
        </p:grpSp>
        <p:cxnSp>
          <p:nvCxnSpPr>
            <p:cNvPr id="93" name="Straight Connector 92">
              <a:extLst>
                <a:ext uri="{FF2B5EF4-FFF2-40B4-BE49-F238E27FC236}">
                  <a16:creationId xmlns:a16="http://schemas.microsoft.com/office/drawing/2014/main" id="{C51FDEC9-AD3D-41A3-ACF3-929582319AE4}"/>
                </a:ext>
              </a:extLst>
            </p:cNvPr>
            <p:cNvCxnSpPr>
              <a:cxnSpLocks/>
            </p:cNvCxnSpPr>
            <p:nvPr/>
          </p:nvCxnSpPr>
          <p:spPr>
            <a:xfrm flipH="1">
              <a:off x="8023357" y="4203861"/>
              <a:ext cx="1143272" cy="0"/>
            </a:xfrm>
            <a:prstGeom prst="line">
              <a:avLst/>
            </a:prstGeom>
            <a:noFill/>
            <a:ln w="19050" cap="flat" cmpd="sng" algn="ctr">
              <a:solidFill>
                <a:srgbClr val="4BACC6">
                  <a:shade val="95000"/>
                  <a:satMod val="105000"/>
                </a:srgbClr>
              </a:solidFill>
              <a:prstDash val="sysDash"/>
              <a:headEnd type="none" w="med" len="med"/>
              <a:tailEnd type="triangle" w="med" len="med"/>
            </a:ln>
            <a:effectLst/>
          </p:spPr>
        </p:cxnSp>
        <p:cxnSp>
          <p:nvCxnSpPr>
            <p:cNvPr id="94" name="Straight Connector 93">
              <a:extLst>
                <a:ext uri="{FF2B5EF4-FFF2-40B4-BE49-F238E27FC236}">
                  <a16:creationId xmlns:a16="http://schemas.microsoft.com/office/drawing/2014/main" id="{E1E1166A-D8B7-4202-8E63-7946F80A9E59}"/>
                </a:ext>
              </a:extLst>
            </p:cNvPr>
            <p:cNvCxnSpPr>
              <a:cxnSpLocks/>
            </p:cNvCxnSpPr>
            <p:nvPr/>
          </p:nvCxnSpPr>
          <p:spPr>
            <a:xfrm flipH="1">
              <a:off x="8022615" y="4282835"/>
              <a:ext cx="1144014" cy="618742"/>
            </a:xfrm>
            <a:prstGeom prst="line">
              <a:avLst/>
            </a:prstGeom>
            <a:noFill/>
            <a:ln w="19050" cap="flat" cmpd="sng" algn="ctr">
              <a:solidFill>
                <a:srgbClr val="4BACC6">
                  <a:shade val="95000"/>
                  <a:satMod val="105000"/>
                </a:srgbClr>
              </a:solidFill>
              <a:prstDash val="sysDash"/>
              <a:headEnd type="none" w="med" len="med"/>
              <a:tailEnd type="triangle" w="med" len="med"/>
            </a:ln>
            <a:effectLst/>
          </p:spPr>
        </p:cxnSp>
      </p:grpSp>
    </p:spTree>
    <p:extLst>
      <p:ext uri="{BB962C8B-B14F-4D97-AF65-F5344CB8AC3E}">
        <p14:creationId xmlns:p14="http://schemas.microsoft.com/office/powerpoint/2010/main" val="265969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26CD22-6B89-4327-BAF8-AAA93233667F}"/>
              </a:ext>
            </a:extLst>
          </p:cNvPr>
          <p:cNvSpPr>
            <a:spLocks noGrp="1"/>
          </p:cNvSpPr>
          <p:nvPr>
            <p:ph idx="1"/>
          </p:nvPr>
        </p:nvSpPr>
        <p:spPr>
          <a:xfrm>
            <a:off x="548642" y="1380589"/>
            <a:ext cx="11094719" cy="4235751"/>
          </a:xfrm>
        </p:spPr>
        <p:txBody>
          <a:bodyPr>
            <a:noAutofit/>
          </a:bodyPr>
          <a:lstStyle/>
          <a:p>
            <a:r>
              <a:rPr lang="en-GB" sz="1600" dirty="0">
                <a:latin typeface="+mn-lt"/>
              </a:rPr>
              <a:t>Wakefield District Health and Care Partnership is proud to be part of the West Yorkshire Health and Care Partnership. Many of our functions will be formally delegated to us by the West Yorkshire Integrated Care Board, which is the formal part of the partnership. </a:t>
            </a:r>
            <a:r>
              <a:rPr lang="en-GB" sz="1600" dirty="0">
                <a:latin typeface="+mn-lt"/>
                <a:ea typeface="Calibri" panose="020F0502020204030204" pitchFamily="34" charset="0"/>
              </a:rPr>
              <a:t>In July 2022 West Yorkshire ICB became the statutory body (replacing CCGs). It will delegate the majority of it’s statutory functions to the five place health and care partnerships. </a:t>
            </a:r>
            <a:endParaRPr lang="en-GB" sz="1600" dirty="0">
              <a:latin typeface="+mn-lt"/>
            </a:endParaRPr>
          </a:p>
          <a:p>
            <a:pPr>
              <a:lnSpc>
                <a:spcPts val="1800"/>
              </a:lnSpc>
              <a:spcAft>
                <a:spcPts val="1125"/>
              </a:spcAft>
            </a:pPr>
            <a:r>
              <a:rPr lang="en-GB" sz="1600" dirty="0">
                <a:solidFill>
                  <a:srgbClr val="333333"/>
                </a:solidFill>
                <a:effectLst/>
                <a:latin typeface="+mn-lt"/>
                <a:ea typeface="Calibri" panose="020F0502020204030204" pitchFamily="34" charset="0"/>
              </a:rPr>
              <a:t>The West Yorkshire Health and Care System Partnership which is the collective of all commissioner, provider and partner organisations working together to improve outcomes for the population.   The partnership covers a population of 2.4 million people living in Bradford District and Craven, Calderdale, Kirklees, Leeds and Wakefield District. </a:t>
            </a:r>
          </a:p>
          <a:p>
            <a:pPr>
              <a:lnSpc>
                <a:spcPts val="1800"/>
              </a:lnSpc>
              <a:spcAft>
                <a:spcPts val="1125"/>
              </a:spcAft>
            </a:pPr>
            <a:r>
              <a:rPr lang="en-GB" sz="1600" b="1" dirty="0">
                <a:solidFill>
                  <a:srgbClr val="333333"/>
                </a:solidFill>
                <a:effectLst/>
                <a:latin typeface="+mn-lt"/>
                <a:ea typeface="Calibri" panose="020F0502020204030204" pitchFamily="34" charset="0"/>
              </a:rPr>
              <a:t>The West Yorkshire </a:t>
            </a:r>
            <a:r>
              <a:rPr lang="en-GB" sz="1600" b="1" dirty="0">
                <a:solidFill>
                  <a:srgbClr val="333333"/>
                </a:solidFill>
                <a:latin typeface="+mn-lt"/>
                <a:ea typeface="Calibri" panose="020F0502020204030204" pitchFamily="34" charset="0"/>
              </a:rPr>
              <a:t>Health and Care Partnership</a:t>
            </a:r>
            <a:r>
              <a:rPr lang="en-GB" sz="1600" b="1" dirty="0">
                <a:solidFill>
                  <a:srgbClr val="333333"/>
                </a:solidFill>
                <a:effectLst/>
                <a:latin typeface="+mn-lt"/>
                <a:ea typeface="Calibri" panose="020F0502020204030204" pitchFamily="34" charset="0"/>
              </a:rPr>
              <a:t> founding principles</a:t>
            </a:r>
            <a:endParaRPr lang="en-GB" sz="1600" dirty="0">
              <a:effectLst/>
              <a:latin typeface="+mn-l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600" dirty="0">
                <a:solidFill>
                  <a:srgbClr val="333333"/>
                </a:solidFill>
                <a:effectLst/>
                <a:latin typeface="+mn-lt"/>
                <a:ea typeface="Calibri" panose="020F0502020204030204" pitchFamily="34" charset="0"/>
              </a:rPr>
              <a:t>We are </a:t>
            </a:r>
            <a:r>
              <a:rPr lang="en-GB" sz="1600" b="1" dirty="0">
                <a:solidFill>
                  <a:srgbClr val="333333"/>
                </a:solidFill>
                <a:effectLst/>
                <a:latin typeface="+mn-lt"/>
                <a:ea typeface="Calibri" panose="020F0502020204030204" pitchFamily="34" charset="0"/>
              </a:rPr>
              <a:t>ambitious </a:t>
            </a:r>
            <a:r>
              <a:rPr lang="en-GB" sz="1600" dirty="0">
                <a:solidFill>
                  <a:srgbClr val="333333"/>
                </a:solidFill>
                <a:effectLst/>
                <a:latin typeface="+mn-lt"/>
                <a:ea typeface="Calibri" panose="020F0502020204030204" pitchFamily="34" charset="0"/>
              </a:rPr>
              <a:t>for the populations we serve and the staff we employ</a:t>
            </a:r>
            <a:endParaRPr lang="en-GB" sz="1600" dirty="0">
              <a:effectLst/>
              <a:latin typeface="+mn-l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600" dirty="0">
                <a:solidFill>
                  <a:srgbClr val="333333"/>
                </a:solidFill>
                <a:effectLst/>
                <a:latin typeface="+mn-lt"/>
                <a:ea typeface="Calibri" panose="020F0502020204030204" pitchFamily="34" charset="0"/>
              </a:rPr>
              <a:t>The West Yorkshire Health and Care Partnership belongs to </a:t>
            </a:r>
            <a:r>
              <a:rPr lang="en-GB" sz="1600" b="1" dirty="0">
                <a:solidFill>
                  <a:srgbClr val="333333"/>
                </a:solidFill>
                <a:effectLst/>
                <a:latin typeface="+mn-lt"/>
                <a:ea typeface="Calibri" panose="020F0502020204030204" pitchFamily="34" charset="0"/>
              </a:rPr>
              <a:t>commissioners, providers, local government and NHS</a:t>
            </a:r>
            <a:endParaRPr lang="en-GB" sz="1600" dirty="0">
              <a:effectLst/>
              <a:latin typeface="+mn-l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600" dirty="0">
                <a:solidFill>
                  <a:srgbClr val="333333"/>
                </a:solidFill>
                <a:effectLst/>
                <a:latin typeface="+mn-lt"/>
                <a:ea typeface="Calibri" panose="020F0502020204030204" pitchFamily="34" charset="0"/>
              </a:rPr>
              <a:t>We </a:t>
            </a:r>
            <a:r>
              <a:rPr lang="en-GB" sz="1600" b="1" dirty="0">
                <a:solidFill>
                  <a:srgbClr val="333333"/>
                </a:solidFill>
                <a:effectLst/>
                <a:latin typeface="+mn-lt"/>
                <a:ea typeface="Calibri" panose="020F0502020204030204" pitchFamily="34" charset="0"/>
              </a:rPr>
              <a:t>do the work once </a:t>
            </a:r>
            <a:r>
              <a:rPr lang="en-GB" sz="1600" dirty="0">
                <a:solidFill>
                  <a:srgbClr val="333333"/>
                </a:solidFill>
                <a:effectLst/>
                <a:latin typeface="+mn-lt"/>
                <a:ea typeface="Calibri" panose="020F0502020204030204" pitchFamily="34" charset="0"/>
              </a:rPr>
              <a:t>– duplication of systems, processes and work should be avoided as wasteful and potential source of conflict</a:t>
            </a:r>
            <a:endParaRPr lang="en-GB" sz="1600" dirty="0">
              <a:effectLst/>
              <a:latin typeface="+mn-l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600" dirty="0">
                <a:solidFill>
                  <a:srgbClr val="333333"/>
                </a:solidFill>
                <a:effectLst/>
                <a:latin typeface="+mn-lt"/>
                <a:ea typeface="Calibri" panose="020F0502020204030204" pitchFamily="34" charset="0"/>
              </a:rPr>
              <a:t>We undertake </a:t>
            </a:r>
            <a:r>
              <a:rPr lang="en-GB" sz="1600" b="1" dirty="0">
                <a:solidFill>
                  <a:srgbClr val="333333"/>
                </a:solidFill>
                <a:effectLst/>
                <a:latin typeface="+mn-lt"/>
                <a:ea typeface="Calibri" panose="020F0502020204030204" pitchFamily="34" charset="0"/>
              </a:rPr>
              <a:t>shared analysis </a:t>
            </a:r>
            <a:r>
              <a:rPr lang="en-GB" sz="1600" dirty="0">
                <a:solidFill>
                  <a:srgbClr val="333333"/>
                </a:solidFill>
                <a:effectLst/>
                <a:latin typeface="+mn-lt"/>
                <a:ea typeface="Calibri" panose="020F0502020204030204" pitchFamily="34" charset="0"/>
              </a:rPr>
              <a:t>of problems and issues as the basis of taking action</a:t>
            </a:r>
            <a:endParaRPr lang="en-GB" sz="1600" dirty="0">
              <a:effectLst/>
              <a:latin typeface="+mn-l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600" dirty="0">
                <a:solidFill>
                  <a:srgbClr val="333333"/>
                </a:solidFill>
                <a:effectLst/>
                <a:latin typeface="+mn-lt"/>
                <a:ea typeface="Calibri" panose="020F0502020204030204" pitchFamily="34" charset="0"/>
              </a:rPr>
              <a:t>We apply </a:t>
            </a:r>
            <a:r>
              <a:rPr lang="en-GB" sz="1600" b="1" dirty="0">
                <a:solidFill>
                  <a:srgbClr val="333333"/>
                </a:solidFill>
                <a:effectLst/>
                <a:latin typeface="+mn-lt"/>
                <a:ea typeface="Calibri" panose="020F0502020204030204" pitchFamily="34" charset="0"/>
              </a:rPr>
              <a:t>subsidiarity </a:t>
            </a:r>
            <a:r>
              <a:rPr lang="en-GB" sz="1600" dirty="0">
                <a:solidFill>
                  <a:srgbClr val="333333"/>
                </a:solidFill>
                <a:effectLst/>
                <a:latin typeface="+mn-lt"/>
                <a:ea typeface="Calibri" panose="020F0502020204030204" pitchFamily="34" charset="0"/>
              </a:rPr>
              <a:t>principles in all that we do –with work taking place at the appropriate level and as near to local as possible.</a:t>
            </a:r>
            <a:endParaRPr lang="en-GB" sz="1600" dirty="0">
              <a:effectLst/>
              <a:latin typeface="+mn-lt"/>
              <a:ea typeface="Calibri" panose="020F0502020204030204" pitchFamily="34" charset="0"/>
            </a:endParaRPr>
          </a:p>
          <a:p>
            <a:pPr algn="just"/>
            <a:endParaRPr lang="en-GB" sz="1600" dirty="0">
              <a:latin typeface="+mn-lt"/>
            </a:endParaRPr>
          </a:p>
        </p:txBody>
      </p:sp>
      <p:sp>
        <p:nvSpPr>
          <p:cNvPr id="3" name="Title 2">
            <a:extLst>
              <a:ext uri="{FF2B5EF4-FFF2-40B4-BE49-F238E27FC236}">
                <a16:creationId xmlns:a16="http://schemas.microsoft.com/office/drawing/2014/main" id="{B2DC4B1B-C353-4030-B2E3-6F93B5092091}"/>
              </a:ext>
            </a:extLst>
          </p:cNvPr>
          <p:cNvSpPr>
            <a:spLocks noGrp="1"/>
          </p:cNvSpPr>
          <p:nvPr>
            <p:ph type="title"/>
          </p:nvPr>
        </p:nvSpPr>
        <p:spPr/>
        <p:txBody>
          <a:bodyPr/>
          <a:lstStyle/>
          <a:p>
            <a:r>
              <a:rPr lang="en-GB" dirty="0"/>
              <a:t>West Yorkshire Health and Care Partnership and West Yorkshire Integrated Care Board</a:t>
            </a:r>
          </a:p>
        </p:txBody>
      </p:sp>
    </p:spTree>
    <p:extLst>
      <p:ext uri="{BB962C8B-B14F-4D97-AF65-F5344CB8AC3E}">
        <p14:creationId xmlns:p14="http://schemas.microsoft.com/office/powerpoint/2010/main" val="3837786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5031</TotalTime>
  <Words>6777</Words>
  <Application>Microsoft Office PowerPoint</Application>
  <PresentationFormat>Widescreen</PresentationFormat>
  <Paragraphs>534</Paragraphs>
  <Slides>32</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Calibri</vt:lpstr>
      <vt:lpstr>Courier New</vt:lpstr>
      <vt:lpstr>Montserrat</vt:lpstr>
      <vt:lpstr>Symbol</vt:lpstr>
      <vt:lpstr>Times New Roman</vt:lpstr>
      <vt:lpstr>Verdana</vt:lpstr>
      <vt:lpstr>Office Theme</vt:lpstr>
      <vt:lpstr>1_Office Theme</vt:lpstr>
      <vt:lpstr>OUR PLAN 2022/23</vt:lpstr>
      <vt:lpstr>Introduction from Ann Carroll</vt:lpstr>
      <vt:lpstr>Jo Webster, Accountable Officer </vt:lpstr>
      <vt:lpstr>Vision, purpose statement and strapline</vt:lpstr>
      <vt:lpstr>PowerPoint Presentation</vt:lpstr>
      <vt:lpstr>How will health and care look and feel for local people when we achieve our aims? Wakefield District’s model of care for all populations – our I statements</vt:lpstr>
      <vt:lpstr>About Wakefield District Health and Care Partnership</vt:lpstr>
      <vt:lpstr>PowerPoint Presentation</vt:lpstr>
      <vt:lpstr>West Yorkshire Health and Care Partnership and West Yorkshire Integrated Care Board</vt:lpstr>
      <vt:lpstr>West Yorkshire Health and Care Partnership– 10 Big Ambitions</vt:lpstr>
      <vt:lpstr>Wakefield Health and Wellbeing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inequalities - CORE20PLUS5</vt:lpstr>
      <vt:lpstr>PowerPoint Presentation</vt:lpstr>
      <vt:lpstr>Digital Transformation – key themes</vt:lpstr>
      <vt:lpstr>Quality at Place - Principles</vt:lpstr>
      <vt:lpstr>Embedding quality at place – each programme will consider…</vt:lpstr>
      <vt:lpstr>Quality enablers</vt:lpstr>
      <vt:lpstr>Patient and Citizen Voice 1</vt:lpstr>
      <vt:lpstr>Patient and Citizen Voice 2</vt:lpstr>
      <vt:lpstr>Climate Change</vt:lpstr>
      <vt:lpstr>Financial Challenge and Opportunity</vt:lpstr>
      <vt:lpstr>Our Development Journey – what is next for Wakefield District Health and Care Partnership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Lodge</dc:creator>
  <cp:lastModifiedBy>BARWICK, Rebecca (NHS WEST YORKSHIRE ICB - 03R)</cp:lastModifiedBy>
  <cp:revision>288</cp:revision>
  <dcterms:created xsi:type="dcterms:W3CDTF">2022-01-11T14:46:25Z</dcterms:created>
  <dcterms:modified xsi:type="dcterms:W3CDTF">2022-07-19T06:49:54Z</dcterms:modified>
</cp:coreProperties>
</file>