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97" r:id="rId5"/>
  </p:sldMasterIdLst>
  <p:notesMasterIdLst>
    <p:notesMasterId r:id="rId30"/>
  </p:notesMasterIdLst>
  <p:handoutMasterIdLst>
    <p:handoutMasterId r:id="rId31"/>
  </p:handoutMasterIdLst>
  <p:sldIdLst>
    <p:sldId id="257" r:id="rId6"/>
    <p:sldId id="438" r:id="rId7"/>
    <p:sldId id="619" r:id="rId8"/>
    <p:sldId id="605" r:id="rId9"/>
    <p:sldId id="574" r:id="rId10"/>
    <p:sldId id="626" r:id="rId11"/>
    <p:sldId id="590" r:id="rId12"/>
    <p:sldId id="625" r:id="rId13"/>
    <p:sldId id="621" r:id="rId14"/>
    <p:sldId id="623" r:id="rId15"/>
    <p:sldId id="624" r:id="rId16"/>
    <p:sldId id="601" r:id="rId17"/>
    <p:sldId id="583" r:id="rId18"/>
    <p:sldId id="553" r:id="rId19"/>
    <p:sldId id="592" r:id="rId20"/>
    <p:sldId id="593" r:id="rId21"/>
    <p:sldId id="594" r:id="rId22"/>
    <p:sldId id="595" r:id="rId23"/>
    <p:sldId id="599" r:id="rId24"/>
    <p:sldId id="600" r:id="rId25"/>
    <p:sldId id="584" r:id="rId26"/>
    <p:sldId id="558" r:id="rId27"/>
    <p:sldId id="528" r:id="rId28"/>
    <p:sldId id="615" r:id="rId29"/>
  </p:sldIdLst>
  <p:sldSz cx="11522075" cy="6480175"/>
  <p:notesSz cx="6797675" cy="9926638"/>
  <p:defaultTex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13743C-3D33-7E31-CBE5-16380C6CCE4B}" name="Katty Keyhani" initials="KK" userId="S::katty.keyhani@alzheimers.org.uk::e639ff9d-ccb2-43ed-a4f9-dd98237d5f40" providerId="AD"/>
  <p188:author id="{1B782551-490B-0098-C62D-4A1DFF671253}" name="Kathleen Jones" initials="KJ" userId="S::Kathleen.Storton@alzheimers.org.uk::741bafaf-2ff5-4cb1-abb1-f5008108d217" providerId="AD"/>
  <p188:author id="{CA847A62-E070-1691-5CBB-2553BAE4CA36}" name="Kielan Arblaster" initials="KA" userId="S::kielan.arblaster@alzheimers.org.uk::a9651900-ef9f-4714-9ba1-fe3185f94177" providerId="AD"/>
  <p188:author id="{20899E69-033A-6ABF-4398-17DE6FA09AA5}" name="Laura Freeman" initials="LF" userId="S::L.Freeman@alzheimers.org.uk::510defd4-d181-4242-b786-1e2ca9603db5" providerId="AD"/>
  <p188:author id="{64AB7789-3F79-740E-C96A-A62AF1DA115B}" name="Ella Moonan-Howard" initials="EMH" userId="S::Ella.MoonanHoward@alzheimers.org.uk::7573a68f-c766-459a-8d9f-71827150dad2" providerId="AD"/>
  <p188:author id="{AD72C2AE-E519-46CA-62F2-99B6D3063C8C}" name="Natasha Howard-Murray" initials="NHM" userId="S::Natasha.Howard-Murray@alzheimers.org.uk::10cb1658-fb29-4832-abf0-87526bc3c42b" providerId="AD"/>
  <p188:author id="{9F18EACB-100E-CE09-4F17-1E695D187B36}" name="Cheryl Elliott" initials="CE" userId="S::cheryl.elliott@alzheimers.org.uk::8370699e-84b7-4c51-ab44-ae7618b14b68" providerId="AD"/>
  <p188:author id="{460A1DEC-60B9-F6AB-AC91-218A67F6A6FE}" name="Olly Bowling" initials="OB" userId="S::Oliver.Bowling@alzheimers.org.uk::c83c298c-bef2-4478-9865-6caf91836bb0" providerId="AD"/>
  <p188:author id="{D9FFCEF7-0E9C-8BDF-4E08-D41E25C7E98E}" name="Ella Moonan-Howard" initials="EM" userId="S::ella.moonanhoward@alzheimers.org.uk::7573a68f-c766-459a-8d9f-71827150dad2" providerId="AD"/>
  <p188:author id="{51D6FFFC-5436-DE6C-2682-24768575F06C}" name="Lindsey Jarrett" initials="LJ" userId="S::Lindsey.Jarrett@alzheimers.org.uk::00a315bf-6333-43f7-9509-65c15c8b34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gan, Natasha" initials="MN" lastIdx="1" clrIdx="0">
    <p:extLst>
      <p:ext uri="{19B8F6BF-5375-455C-9EA6-DF929625EA0E}">
        <p15:presenceInfo xmlns:p15="http://schemas.microsoft.com/office/powerpoint/2012/main" userId="S::Natasha.Morgan@alzheimers.org.uk::ac02d8ba-f59b-4e9a-9243-760ea57e2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3FA"/>
    <a:srgbClr val="E7EFFF"/>
    <a:srgbClr val="2F528F"/>
    <a:srgbClr val="FF1C26"/>
    <a:srgbClr val="FF00FF"/>
    <a:srgbClr val="409A3B"/>
    <a:srgbClr val="FF7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86" y="60"/>
      </p:cViewPr>
      <p:guideLst>
        <p:guide orient="horz" pos="2041"/>
        <p:guide pos="362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E9C0F50-2776-4773-9B0A-10A586F4D6E9}" type="datetimeFigureOut">
              <a:rPr lang="en-GB" smtClean="0"/>
              <a:t>27/02/2023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E5F0E2-9D8B-470E-B4BE-1D2A2CED8184}" type="slidenum">
              <a:rPr lang="en-GB" smtClean="0"/>
              <a:t>‹#›</a:t>
            </a:fld>
            <a:endParaRPr lang="en-GB"/>
          </a:p>
        </p:txBody>
      </p:sp>
    </p:spTree>
    <p:extLst>
      <p:ext uri="{BB962C8B-B14F-4D97-AF65-F5344CB8AC3E}">
        <p14:creationId xmlns:p14="http://schemas.microsoft.com/office/powerpoint/2010/main" val="230906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C57B7C-63AA-4C7A-966F-91A258369E61}" type="datetimeFigureOut">
              <a:rPr lang="en-GB" smtClean="0"/>
              <a:t>27/02/2023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681EA8-CB14-4E12-8F4B-D7780FCF9BF7}" type="slidenum">
              <a:rPr lang="en-GB" smtClean="0"/>
              <a:t>‹#›</a:t>
            </a:fld>
            <a:endParaRPr lang="en-GB"/>
          </a:p>
        </p:txBody>
      </p:sp>
    </p:spTree>
    <p:extLst>
      <p:ext uri="{BB962C8B-B14F-4D97-AF65-F5344CB8AC3E}">
        <p14:creationId xmlns:p14="http://schemas.microsoft.com/office/powerpoint/2010/main" val="2940852121"/>
      </p:ext>
    </p:extLst>
  </p:cSld>
  <p:clrMap bg1="lt1" tx1="dk1" bg2="lt2" tx2="dk2" accent1="accent1" accent2="accent2" accent3="accent3" accent4="accent4" accent5="accent5" accent6="accent6" hlink="hlink" folHlink="folHlink"/>
  <p:notesStyle>
    <a:lvl1pPr marL="0" algn="l" defTabSz="1152144" rtl="0" eaLnBrk="1" latinLnBrk="0" hangingPunct="1">
      <a:defRPr sz="1500" kern="1200">
        <a:solidFill>
          <a:schemeClr val="tx1"/>
        </a:solidFill>
        <a:latin typeface="+mn-lt"/>
        <a:ea typeface="+mn-ea"/>
        <a:cs typeface="+mn-cs"/>
      </a:defRPr>
    </a:lvl1pPr>
    <a:lvl2pPr marL="576072" algn="l" defTabSz="1152144" rtl="0" eaLnBrk="1" latinLnBrk="0" hangingPunct="1">
      <a:defRPr sz="1500" kern="1200">
        <a:solidFill>
          <a:schemeClr val="tx1"/>
        </a:solidFill>
        <a:latin typeface="+mn-lt"/>
        <a:ea typeface="+mn-ea"/>
        <a:cs typeface="+mn-cs"/>
      </a:defRPr>
    </a:lvl2pPr>
    <a:lvl3pPr marL="1152144" algn="l" defTabSz="1152144" rtl="0" eaLnBrk="1" latinLnBrk="0" hangingPunct="1">
      <a:defRPr sz="1500" kern="1200">
        <a:solidFill>
          <a:schemeClr val="tx1"/>
        </a:solidFill>
        <a:latin typeface="+mn-lt"/>
        <a:ea typeface="+mn-ea"/>
        <a:cs typeface="+mn-cs"/>
      </a:defRPr>
    </a:lvl3pPr>
    <a:lvl4pPr marL="1728216" algn="l" defTabSz="1152144" rtl="0" eaLnBrk="1" latinLnBrk="0" hangingPunct="1">
      <a:defRPr sz="1500" kern="1200">
        <a:solidFill>
          <a:schemeClr val="tx1"/>
        </a:solidFill>
        <a:latin typeface="+mn-lt"/>
        <a:ea typeface="+mn-ea"/>
        <a:cs typeface="+mn-cs"/>
      </a:defRPr>
    </a:lvl4pPr>
    <a:lvl5pPr marL="2304288" algn="l" defTabSz="1152144" rtl="0" eaLnBrk="1" latinLnBrk="0" hangingPunct="1">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2</a:t>
            </a:fld>
            <a:endParaRPr lang="en-GB"/>
          </a:p>
        </p:txBody>
      </p:sp>
    </p:spTree>
    <p:extLst>
      <p:ext uri="{BB962C8B-B14F-4D97-AF65-F5344CB8AC3E}">
        <p14:creationId xmlns:p14="http://schemas.microsoft.com/office/powerpoint/2010/main" val="304325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PCN = Primary care Network</a:t>
            </a:r>
          </a:p>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11</a:t>
            </a:fld>
            <a:endParaRPr lang="en-GB"/>
          </a:p>
        </p:txBody>
      </p:sp>
    </p:spTree>
    <p:extLst>
      <p:ext uri="{BB962C8B-B14F-4D97-AF65-F5344CB8AC3E}">
        <p14:creationId xmlns:p14="http://schemas.microsoft.com/office/powerpoint/2010/main" val="423261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681EA8-CB14-4E12-8F4B-D7780FCF9BF7}" type="slidenum">
              <a:rPr lang="en-GB" smtClean="0"/>
              <a:t>12</a:t>
            </a:fld>
            <a:endParaRPr lang="en-GB"/>
          </a:p>
        </p:txBody>
      </p:sp>
    </p:spTree>
    <p:extLst>
      <p:ext uri="{BB962C8B-B14F-4D97-AF65-F5344CB8AC3E}">
        <p14:creationId xmlns:p14="http://schemas.microsoft.com/office/powerpoint/2010/main" val="15863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E3681EA8-CB14-4E12-8F4B-D7780FCF9B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60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can be found on slide X</a:t>
            </a:r>
          </a:p>
        </p:txBody>
      </p:sp>
      <p:sp>
        <p:nvSpPr>
          <p:cNvPr id="4" name="Slide Number Placeholder 3"/>
          <p:cNvSpPr>
            <a:spLocks noGrp="1"/>
          </p:cNvSpPr>
          <p:nvPr>
            <p:ph type="sldNum" sz="quarter" idx="5"/>
          </p:nvPr>
        </p:nvSpPr>
        <p:spPr/>
        <p:txBody>
          <a:bodyPr/>
          <a:lstStyle/>
          <a:p>
            <a:fld id="{E3681EA8-CB14-4E12-8F4B-D7780FCF9BF7}" type="slidenum">
              <a:rPr lang="en-GB" smtClean="0"/>
              <a:t>16</a:t>
            </a:fld>
            <a:endParaRPr lang="en-GB"/>
          </a:p>
        </p:txBody>
      </p:sp>
    </p:spTree>
    <p:extLst>
      <p:ext uri="{BB962C8B-B14F-4D97-AF65-F5344CB8AC3E}">
        <p14:creationId xmlns:p14="http://schemas.microsoft.com/office/powerpoint/2010/main" val="75292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681EA8-CB14-4E12-8F4B-D7780FCF9BF7}" type="slidenum">
              <a:rPr lang="en-GB" smtClean="0"/>
              <a:t>20</a:t>
            </a:fld>
            <a:endParaRPr lang="en-GB"/>
          </a:p>
        </p:txBody>
      </p:sp>
    </p:spTree>
    <p:extLst>
      <p:ext uri="{BB962C8B-B14F-4D97-AF65-F5344CB8AC3E}">
        <p14:creationId xmlns:p14="http://schemas.microsoft.com/office/powerpoint/2010/main" val="75096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E3681EA8-CB14-4E12-8F4B-D7780FCF9B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92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E3681EA8-CB14-4E12-8F4B-D7780FCF9B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04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E3681EA8-CB14-4E12-8F4B-D7780FCF9B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70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4</a:t>
            </a:fld>
            <a:endParaRPr lang="en-GB"/>
          </a:p>
        </p:txBody>
      </p:sp>
    </p:spTree>
    <p:extLst>
      <p:ext uri="{BB962C8B-B14F-4D97-AF65-F5344CB8AC3E}">
        <p14:creationId xmlns:p14="http://schemas.microsoft.com/office/powerpoint/2010/main" val="245398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Breakdown does not include those who attended the roadshow</a:t>
            </a:r>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5</a:t>
            </a:fld>
            <a:endParaRPr lang="en-GB"/>
          </a:p>
        </p:txBody>
      </p:sp>
    </p:spTree>
    <p:extLst>
      <p:ext uri="{BB962C8B-B14F-4D97-AF65-F5344CB8AC3E}">
        <p14:creationId xmlns:p14="http://schemas.microsoft.com/office/powerpoint/2010/main" val="189797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Breakdown does not include those who attended the roadshow</a:t>
            </a:r>
          </a:p>
        </p:txBody>
      </p:sp>
      <p:sp>
        <p:nvSpPr>
          <p:cNvPr id="4" name="Slide Number Placeholder 3"/>
          <p:cNvSpPr>
            <a:spLocks noGrp="1"/>
          </p:cNvSpPr>
          <p:nvPr>
            <p:ph type="sldNum" sz="quarter" idx="10"/>
          </p:nvPr>
        </p:nvSpPr>
        <p:spPr/>
        <p:txBody>
          <a:bodyPr/>
          <a:lstStyle/>
          <a:p>
            <a:fld id="{E3681EA8-CB14-4E12-8F4B-D7780FCF9BF7}" type="slidenum">
              <a:rPr lang="en-GB" smtClean="0"/>
              <a:t>6</a:t>
            </a:fld>
            <a:endParaRPr lang="en-GB"/>
          </a:p>
        </p:txBody>
      </p:sp>
    </p:spTree>
    <p:extLst>
      <p:ext uri="{BB962C8B-B14F-4D97-AF65-F5344CB8AC3E}">
        <p14:creationId xmlns:p14="http://schemas.microsoft.com/office/powerpoint/2010/main" val="162372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E3681EA8-CB14-4E12-8F4B-D7780FCF9B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789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PCN = Primary care Network</a:t>
            </a:r>
          </a:p>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8</a:t>
            </a:fld>
            <a:endParaRPr lang="en-GB"/>
          </a:p>
        </p:txBody>
      </p:sp>
    </p:spTree>
    <p:extLst>
      <p:ext uri="{BB962C8B-B14F-4D97-AF65-F5344CB8AC3E}">
        <p14:creationId xmlns:p14="http://schemas.microsoft.com/office/powerpoint/2010/main" val="419102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PCN = Primary care Network</a:t>
            </a:r>
          </a:p>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9</a:t>
            </a:fld>
            <a:endParaRPr lang="en-GB"/>
          </a:p>
        </p:txBody>
      </p:sp>
    </p:spTree>
    <p:extLst>
      <p:ext uri="{BB962C8B-B14F-4D97-AF65-F5344CB8AC3E}">
        <p14:creationId xmlns:p14="http://schemas.microsoft.com/office/powerpoint/2010/main" val="159317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PCN = Primary care Network</a:t>
            </a:r>
          </a:p>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10</a:t>
            </a:fld>
            <a:endParaRPr lang="en-GB"/>
          </a:p>
        </p:txBody>
      </p:sp>
    </p:spTree>
    <p:extLst>
      <p:ext uri="{BB962C8B-B14F-4D97-AF65-F5344CB8AC3E}">
        <p14:creationId xmlns:p14="http://schemas.microsoft.com/office/powerpoint/2010/main" val="1927829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055600"/>
            <a:ext cx="4700016" cy="4425696"/>
          </a:xfrm>
          <a:prstGeom prst="rect">
            <a:avLst/>
          </a:prstGeom>
        </p:spPr>
      </p:pic>
      <p:sp>
        <p:nvSpPr>
          <p:cNvPr id="2" name="Title 1"/>
          <p:cNvSpPr>
            <a:spLocks noGrp="1"/>
          </p:cNvSpPr>
          <p:nvPr>
            <p:ph type="ctrTitle"/>
          </p:nvPr>
        </p:nvSpPr>
        <p:spPr bwMode="gray">
          <a:xfrm>
            <a:off x="432000" y="2361600"/>
            <a:ext cx="3888877" cy="3467700"/>
          </a:xfrm>
        </p:spPr>
        <p:txBody>
          <a:bodyPr>
            <a:normAutofit/>
          </a:bodyPr>
          <a:lstStyle>
            <a:lvl1pPr>
              <a:lnSpc>
                <a:spcPts val="5000"/>
              </a:lnSpc>
              <a:defRPr sz="4800">
                <a:solidFill>
                  <a:schemeClr val="bg1"/>
                </a:solidFill>
              </a:defRPr>
            </a:lvl1pPr>
          </a:lstStyle>
          <a:p>
            <a:r>
              <a:rPr lang="en-US"/>
              <a:t>Click to edit Master title style</a:t>
            </a:r>
            <a:endParaRPr lang="en-GB"/>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r>
              <a:rPr lang="en-US"/>
              <a:t>Click icon to add picture</a:t>
            </a:r>
            <a:endParaRPr lang="en-GB"/>
          </a:p>
        </p:txBody>
      </p:sp>
      <p:sp>
        <p:nvSpPr>
          <p:cNvPr id="3" name="Subtitle 2"/>
          <p:cNvSpPr>
            <a:spLocks noGrp="1"/>
          </p:cNvSpPr>
          <p:nvPr>
            <p:ph type="subTitle" idx="1"/>
          </p:nvPr>
        </p:nvSpPr>
        <p:spPr>
          <a:xfrm>
            <a:off x="4701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235773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a:solidFill>
                  <a:schemeClr val="bg2"/>
                </a:solidFill>
              </a:rPr>
              <a:t>Alzheimer’s Society</a:t>
            </a:r>
            <a:endParaRPr lang="en-GB" sz="1400">
              <a:solidFill>
                <a:schemeClr val="bg2"/>
              </a:solidFill>
            </a:endParaRP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12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372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15" y="3175"/>
            <a:ext cx="3794760" cy="6477000"/>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29523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a:solidFill>
                  <a:schemeClr val="bg1"/>
                </a:solidFill>
              </a:rPr>
              <a:t>Alzheimer’s Society</a:t>
            </a:r>
            <a:endParaRPr lang="en-GB" sz="1400">
              <a:solidFill>
                <a:schemeClr val="bg1"/>
              </a:solidFill>
            </a:endParaRPr>
          </a:p>
        </p:txBody>
      </p:sp>
    </p:spTree>
    <p:extLst>
      <p:ext uri="{BB962C8B-B14F-4D97-AF65-F5344CB8AC3E}">
        <p14:creationId xmlns:p14="http://schemas.microsoft.com/office/powerpoint/2010/main" val="369078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a:solidFill>
                  <a:schemeClr val="bg2"/>
                </a:solidFill>
              </a:rPr>
              <a:t>Alzheimer’s Society</a:t>
            </a:r>
            <a:endParaRPr lang="en-GB" sz="1400">
              <a:solidFill>
                <a:schemeClr val="bg2"/>
              </a:solidFill>
            </a:endParaRPr>
          </a:p>
        </p:txBody>
      </p:sp>
    </p:spTree>
    <p:extLst>
      <p:ext uri="{BB962C8B-B14F-4D97-AF65-F5344CB8AC3E}">
        <p14:creationId xmlns:p14="http://schemas.microsoft.com/office/powerpoint/2010/main" val="14691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3477599" y="2664447"/>
            <a:ext cx="8044476" cy="3816000"/>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59999" y="817495"/>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a:solidFill>
                  <a:schemeClr val="bg2"/>
                </a:solidFill>
              </a:rPr>
              <a:t>Alzheimer’s Society</a:t>
            </a:r>
            <a:endParaRPr lang="en-GB" sz="1400">
              <a:solidFill>
                <a:schemeClr val="bg2"/>
              </a:solidFill>
            </a:endParaRPr>
          </a:p>
        </p:txBody>
      </p:sp>
      <p:sp>
        <p:nvSpPr>
          <p:cNvPr id="12" name="Content Placeholder 2"/>
          <p:cNvSpPr>
            <a:spLocks noGrp="1"/>
          </p:cNvSpPr>
          <p:nvPr>
            <p:ph idx="15"/>
          </p:nvPr>
        </p:nvSpPr>
        <p:spPr>
          <a:xfrm>
            <a:off x="7704000" y="817200"/>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20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a:solidFill>
                  <a:schemeClr val="bg2"/>
                </a:solidFill>
              </a:rPr>
              <a:t>Alzheimer’s Society</a:t>
            </a:r>
            <a:endParaRPr lang="en-GB" sz="1400">
              <a:solidFill>
                <a:schemeClr val="bg2"/>
              </a:solidFill>
            </a:endParaRPr>
          </a:p>
        </p:txBody>
      </p:sp>
      <p:sp>
        <p:nvSpPr>
          <p:cNvPr id="12" name="Content Placeholder 2"/>
          <p:cNvSpPr>
            <a:spLocks noGrp="1"/>
          </p:cNvSpPr>
          <p:nvPr>
            <p:ph idx="15"/>
          </p:nvPr>
        </p:nvSpPr>
        <p:spPr>
          <a:xfrm>
            <a:off x="3960000" y="4320207"/>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a:t>Click to edit Master text styles</a:t>
            </a:r>
          </a:p>
        </p:txBody>
      </p:sp>
      <p:sp>
        <p:nvSpPr>
          <p:cNvPr id="18" name="Chart Placeholder 17"/>
          <p:cNvSpPr>
            <a:spLocks noGrp="1"/>
          </p:cNvSpPr>
          <p:nvPr>
            <p:ph type="chart" sz="quarter" idx="19"/>
          </p:nvPr>
        </p:nvSpPr>
        <p:spPr>
          <a:xfrm>
            <a:off x="3960000" y="1473958"/>
            <a:ext cx="3457103" cy="2483893"/>
          </a:xfrm>
        </p:spPr>
        <p:txBody>
          <a:bodyPr anchor="ctr"/>
          <a:lstStyle>
            <a:lvl1pPr algn="ctr">
              <a:defRPr/>
            </a:lvl1pPr>
          </a:lstStyle>
          <a:p>
            <a:r>
              <a:rPr lang="en-US"/>
              <a:t>Click icon to add chart</a:t>
            </a:r>
            <a:endParaRPr lang="en-GB"/>
          </a:p>
        </p:txBody>
      </p:sp>
      <p:sp>
        <p:nvSpPr>
          <p:cNvPr id="19" name="Chart Placeholder 17"/>
          <p:cNvSpPr>
            <a:spLocks noGrp="1"/>
          </p:cNvSpPr>
          <p:nvPr>
            <p:ph type="chart" sz="quarter" idx="20"/>
          </p:nvPr>
        </p:nvSpPr>
        <p:spPr>
          <a:xfrm>
            <a:off x="7848000" y="1472399"/>
            <a:ext cx="3469636" cy="4500673"/>
          </a:xfrm>
        </p:spPr>
        <p:txBody>
          <a:bodyPr anchor="t"/>
          <a:lstStyle>
            <a:lvl1pPr algn="l">
              <a:defRPr/>
            </a:lvl1pPr>
          </a:lstStyle>
          <a:p>
            <a:r>
              <a:rPr lang="en-US"/>
              <a:t>Click icon to add chart</a:t>
            </a:r>
            <a:endParaRPr lang="en-GB"/>
          </a:p>
        </p:txBody>
      </p:sp>
    </p:spTree>
    <p:extLst>
      <p:ext uri="{BB962C8B-B14F-4D97-AF65-F5344CB8AC3E}">
        <p14:creationId xmlns:p14="http://schemas.microsoft.com/office/powerpoint/2010/main" val="47736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957" y="0"/>
            <a:ext cx="8046720" cy="6483096"/>
          </a:xfrm>
          <a:prstGeom prst="rect">
            <a:avLst/>
          </a:prstGeom>
        </p:spPr>
      </p:pic>
      <p:sp>
        <p:nvSpPr>
          <p:cNvPr id="10" name="Rectangle 9"/>
          <p:cNvSpPr/>
          <p:nvPr userDrawn="1"/>
        </p:nvSpPr>
        <p:spPr bwMode="gray">
          <a:xfrm>
            <a:off x="-2643"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440160"/>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11521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a:solidFill>
                  <a:schemeClr val="bg1"/>
                </a:solidFill>
              </a:rPr>
              <a:t>Alzheimer’s Society</a:t>
            </a:r>
            <a:endParaRPr lang="en-GB" sz="140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759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75355" y="0"/>
            <a:ext cx="8046720" cy="6483096"/>
          </a:xfrm>
          <a:prstGeom prst="rect">
            <a:avLst/>
          </a:prstGeom>
        </p:spPr>
      </p:pic>
      <p:sp>
        <p:nvSpPr>
          <p:cNvPr id="10" name="Rectangle 9"/>
          <p:cNvSpPr/>
          <p:nvPr userDrawn="1"/>
        </p:nvSpPr>
        <p:spPr bwMode="gray">
          <a:xfrm>
            <a:off x="0" y="0"/>
            <a:ext cx="3477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1152119"/>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a:solidFill>
                  <a:schemeClr val="bg1"/>
                </a:solidFill>
              </a:rPr>
              <a:t>Alzheimer’s Society</a:t>
            </a:r>
            <a:endParaRPr lang="en-GB" sz="140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3953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15BC047D-F6B0-44F0-9DC1-9A58563F0891}"/>
              </a:ext>
            </a:extLst>
          </p:cNvPr>
          <p:cNvSpPr>
            <a:spLocks noGrp="1"/>
          </p:cNvSpPr>
          <p:nvPr>
            <p:ph type="pic" sz="quarter" idx="12"/>
          </p:nvPr>
        </p:nvSpPr>
        <p:spPr>
          <a:xfrm>
            <a:off x="1" y="1"/>
            <a:ext cx="11522075" cy="6480174"/>
          </a:xfrm>
          <a:prstGeom prst="rect">
            <a:avLst/>
          </a:prstGeom>
        </p:spPr>
        <p:txBody>
          <a:bodyPr/>
          <a:lstStyle/>
          <a:p>
            <a:r>
              <a:rPr lang="en-GB"/>
              <a:t>Drag picture to placeholder or click icon to add</a:t>
            </a:r>
            <a:endParaRPr lang="en-US"/>
          </a:p>
        </p:txBody>
      </p:sp>
      <p:sp>
        <p:nvSpPr>
          <p:cNvPr id="12" name="Picture Placeholder 10">
            <a:extLst>
              <a:ext uri="{FF2B5EF4-FFF2-40B4-BE49-F238E27FC236}">
                <a16:creationId xmlns:a16="http://schemas.microsoft.com/office/drawing/2014/main" id="{7A63DEBA-A306-495C-B363-A27F48B6ECDE}"/>
              </a:ext>
            </a:extLst>
          </p:cNvPr>
          <p:cNvSpPr>
            <a:spLocks noGrp="1"/>
          </p:cNvSpPr>
          <p:nvPr>
            <p:ph type="pic" sz="quarter" idx="11" hasCustomPrompt="1"/>
          </p:nvPr>
        </p:nvSpPr>
        <p:spPr>
          <a:xfrm>
            <a:off x="4991403" y="1513679"/>
            <a:ext cx="1695305" cy="795261"/>
          </a:xfrm>
          <a:prstGeom prst="rect">
            <a:avLst/>
          </a:prstGeom>
          <a:ln w="7739">
            <a:solidFill>
              <a:schemeClr val="bg1">
                <a:lumMod val="85000"/>
              </a:schemeClr>
            </a:solidFill>
          </a:ln>
        </p:spPr>
        <p:txBody>
          <a:bodyPr lIns="0" tIns="0" rIns="0" bIns="0" anchor="ctr">
            <a:normAutofit/>
          </a:bodyPr>
          <a:lstStyle>
            <a:lvl1pPr marL="0" marR="0" indent="0" algn="ctr">
              <a:spcBef>
                <a:spcPts val="643"/>
              </a:spcBef>
              <a:spcAft>
                <a:spcPts val="643"/>
              </a:spcAft>
              <a:defRPr sz="853">
                <a:solidFill>
                  <a:schemeClr val="tx1"/>
                </a:solidFill>
              </a:defRPr>
            </a:lvl1pPr>
          </a:lstStyle>
          <a:p>
            <a:r>
              <a:rPr lang="en-GB"/>
              <a:t>CLIENT LOGO</a:t>
            </a:r>
          </a:p>
        </p:txBody>
      </p:sp>
      <p:pic>
        <p:nvPicPr>
          <p:cNvPr id="10" name="Picture 9">
            <a:extLst>
              <a:ext uri="{FF2B5EF4-FFF2-40B4-BE49-F238E27FC236}">
                <a16:creationId xmlns:a16="http://schemas.microsoft.com/office/drawing/2014/main" id="{09E87342-9EFF-43DC-BAC9-195A4F988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042" y="4413675"/>
            <a:ext cx="1514697" cy="422870"/>
          </a:xfrm>
          <a:prstGeom prst="rect">
            <a:avLst/>
          </a:prstGeom>
        </p:spPr>
      </p:pic>
      <p:sp>
        <p:nvSpPr>
          <p:cNvPr id="8" name="Title 6">
            <a:extLst>
              <a:ext uri="{FF2B5EF4-FFF2-40B4-BE49-F238E27FC236}">
                <a16:creationId xmlns:a16="http://schemas.microsoft.com/office/drawing/2014/main" id="{BD4C52ED-3010-498D-96C9-36DC05A7AD3E}"/>
              </a:ext>
            </a:extLst>
          </p:cNvPr>
          <p:cNvSpPr>
            <a:spLocks noGrp="1"/>
          </p:cNvSpPr>
          <p:nvPr>
            <p:ph type="title" hasCustomPrompt="1"/>
          </p:nvPr>
        </p:nvSpPr>
        <p:spPr>
          <a:xfrm>
            <a:off x="418578" y="2355064"/>
            <a:ext cx="10684924" cy="1288861"/>
          </a:xfrm>
        </p:spPr>
        <p:txBody>
          <a:bodyPr lIns="0" tIns="0" rIns="0" bIns="0" anchor="ctr"/>
          <a:lstStyle>
            <a:lvl1pPr marL="0" marR="0" indent="0" algn="ctr">
              <a:spcAft>
                <a:spcPts val="0"/>
              </a:spcAft>
              <a:defRPr sz="4000" b="1">
                <a:solidFill>
                  <a:schemeClr val="tx1"/>
                </a:solidFill>
              </a:defRPr>
            </a:lvl1pPr>
          </a:lstStyle>
          <a:p>
            <a:r>
              <a:rPr lang="en-GB"/>
              <a:t>Slide deck title</a:t>
            </a:r>
            <a:br>
              <a:rPr lang="en-GB"/>
            </a:br>
            <a:r>
              <a:rPr lang="en-GB"/>
              <a:t>Two line maximum</a:t>
            </a:r>
          </a:p>
        </p:txBody>
      </p:sp>
      <p:sp>
        <p:nvSpPr>
          <p:cNvPr id="11" name="Text Placeholder 8">
            <a:extLst>
              <a:ext uri="{FF2B5EF4-FFF2-40B4-BE49-F238E27FC236}">
                <a16:creationId xmlns:a16="http://schemas.microsoft.com/office/drawing/2014/main" id="{DCB55114-EB33-43F4-B00D-F915C7CB1627}"/>
              </a:ext>
            </a:extLst>
          </p:cNvPr>
          <p:cNvSpPr>
            <a:spLocks noGrp="1"/>
          </p:cNvSpPr>
          <p:nvPr>
            <p:ph type="body" sz="quarter" idx="10" hasCustomPrompt="1"/>
          </p:nvPr>
        </p:nvSpPr>
        <p:spPr>
          <a:xfrm>
            <a:off x="1589505" y="3803079"/>
            <a:ext cx="8346760" cy="451644"/>
          </a:xfrm>
          <a:prstGeom prst="rect">
            <a:avLst/>
          </a:prstGeom>
        </p:spPr>
        <p:txBody>
          <a:bodyPr lIns="0" tIns="0" rIns="0" bIns="0">
            <a:normAutofit/>
          </a:bodyPr>
          <a:lstStyle>
            <a:lvl1pPr marL="0" marR="0" indent="0" algn="ctr">
              <a:spcBef>
                <a:spcPts val="643"/>
              </a:spcBef>
              <a:spcAft>
                <a:spcPts val="643"/>
              </a:spcAft>
              <a:defRPr sz="1400" kern="0" cap="none" spc="0" baseline="0"/>
            </a:lvl1pPr>
          </a:lstStyle>
          <a:p>
            <a:pPr lvl="0"/>
            <a:r>
              <a:rPr lang="en-US"/>
              <a:t>Subtitle</a:t>
            </a:r>
          </a:p>
        </p:txBody>
      </p:sp>
    </p:spTree>
    <p:extLst>
      <p:ext uri="{BB962C8B-B14F-4D97-AF65-F5344CB8AC3E}">
        <p14:creationId xmlns:p14="http://schemas.microsoft.com/office/powerpoint/2010/main" val="78667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CB2D2-CC11-4C69-A925-88FB91101387}"/>
              </a:ext>
            </a:extLst>
          </p:cNvPr>
          <p:cNvSpPr>
            <a:spLocks noGrp="1"/>
          </p:cNvSpPr>
          <p:nvPr>
            <p:ph type="title" hasCustomPrompt="1"/>
          </p:nvPr>
        </p:nvSpPr>
        <p:spPr>
          <a:xfrm>
            <a:off x="418578" y="2355064"/>
            <a:ext cx="10684924" cy="1288861"/>
          </a:xfrm>
        </p:spPr>
        <p:txBody>
          <a:bodyPr lIns="0" tIns="0" rIns="0" bIns="0" anchor="ctr"/>
          <a:lstStyle>
            <a:lvl1pPr marL="0" marR="0" indent="0" algn="ctr">
              <a:spcAft>
                <a:spcPts val="0"/>
              </a:spcAft>
              <a:defRPr sz="4000" b="1">
                <a:solidFill>
                  <a:schemeClr val="tx1"/>
                </a:solidFill>
              </a:defRPr>
            </a:lvl1pPr>
          </a:lstStyle>
          <a:p>
            <a:r>
              <a:rPr lang="en-GB"/>
              <a:t>Slide deck title</a:t>
            </a:r>
            <a:br>
              <a:rPr lang="en-GB"/>
            </a:br>
            <a:r>
              <a:rPr lang="en-GB"/>
              <a:t>Two line maximum</a:t>
            </a:r>
          </a:p>
        </p:txBody>
      </p:sp>
      <p:sp>
        <p:nvSpPr>
          <p:cNvPr id="9" name="Text Placeholder 8">
            <a:extLst>
              <a:ext uri="{FF2B5EF4-FFF2-40B4-BE49-F238E27FC236}">
                <a16:creationId xmlns:a16="http://schemas.microsoft.com/office/drawing/2014/main" id="{FF5655C5-13A8-47F5-8834-FE0EB67E3570}"/>
              </a:ext>
            </a:extLst>
          </p:cNvPr>
          <p:cNvSpPr>
            <a:spLocks noGrp="1"/>
          </p:cNvSpPr>
          <p:nvPr>
            <p:ph type="body" sz="quarter" idx="10" hasCustomPrompt="1"/>
          </p:nvPr>
        </p:nvSpPr>
        <p:spPr>
          <a:xfrm>
            <a:off x="1589505" y="3803079"/>
            <a:ext cx="8346760" cy="451644"/>
          </a:xfrm>
          <a:prstGeom prst="rect">
            <a:avLst/>
          </a:prstGeom>
        </p:spPr>
        <p:txBody>
          <a:bodyPr lIns="0" tIns="0" rIns="0" bIns="0">
            <a:normAutofit/>
          </a:bodyPr>
          <a:lstStyle>
            <a:lvl1pPr marL="0" marR="0" indent="0" algn="ctr">
              <a:spcBef>
                <a:spcPts val="643"/>
              </a:spcBef>
              <a:spcAft>
                <a:spcPts val="643"/>
              </a:spcAft>
              <a:defRPr sz="1400" kern="0" cap="none" spc="0" baseline="0"/>
            </a:lvl1pPr>
          </a:lstStyle>
          <a:p>
            <a:pPr lvl="0"/>
            <a:r>
              <a:rPr lang="en-US"/>
              <a:t>Subtitle</a:t>
            </a:r>
          </a:p>
        </p:txBody>
      </p:sp>
      <p:sp>
        <p:nvSpPr>
          <p:cNvPr id="12" name="Picture Placeholder 10">
            <a:extLst>
              <a:ext uri="{FF2B5EF4-FFF2-40B4-BE49-F238E27FC236}">
                <a16:creationId xmlns:a16="http://schemas.microsoft.com/office/drawing/2014/main" id="{7A63DEBA-A306-495C-B363-A27F48B6ECDE}"/>
              </a:ext>
            </a:extLst>
          </p:cNvPr>
          <p:cNvSpPr>
            <a:spLocks noGrp="1"/>
          </p:cNvSpPr>
          <p:nvPr>
            <p:ph type="pic" sz="quarter" idx="11" hasCustomPrompt="1"/>
          </p:nvPr>
        </p:nvSpPr>
        <p:spPr>
          <a:xfrm>
            <a:off x="4991403" y="1513679"/>
            <a:ext cx="1695305" cy="795261"/>
          </a:xfrm>
          <a:prstGeom prst="rect">
            <a:avLst/>
          </a:prstGeom>
          <a:ln w="7739">
            <a:solidFill>
              <a:schemeClr val="bg1">
                <a:lumMod val="85000"/>
              </a:schemeClr>
            </a:solidFill>
          </a:ln>
        </p:spPr>
        <p:txBody>
          <a:bodyPr lIns="0" tIns="0" rIns="0" bIns="0" anchor="ctr">
            <a:normAutofit/>
          </a:bodyPr>
          <a:lstStyle>
            <a:lvl1pPr marL="0" marR="0" indent="0" algn="ctr">
              <a:spcBef>
                <a:spcPts val="643"/>
              </a:spcBef>
              <a:spcAft>
                <a:spcPts val="643"/>
              </a:spcAft>
              <a:defRPr sz="853">
                <a:solidFill>
                  <a:schemeClr val="tx1"/>
                </a:solidFill>
              </a:defRPr>
            </a:lvl1pPr>
          </a:lstStyle>
          <a:p>
            <a:r>
              <a:rPr lang="en-GB"/>
              <a:t>CLIENT LOGO</a:t>
            </a:r>
          </a:p>
        </p:txBody>
      </p:sp>
      <p:pic>
        <p:nvPicPr>
          <p:cNvPr id="8" name="Picture 7">
            <a:extLst>
              <a:ext uri="{FF2B5EF4-FFF2-40B4-BE49-F238E27FC236}">
                <a16:creationId xmlns:a16="http://schemas.microsoft.com/office/drawing/2014/main" id="{FF1A055B-E6F4-4AF4-B197-EFE17904A9C5}"/>
              </a:ext>
            </a:extLst>
          </p:cNvPr>
          <p:cNvPicPr>
            <a:picLocks noChangeAspect="1"/>
          </p:cNvPicPr>
          <p:nvPr userDrawn="1"/>
        </p:nvPicPr>
        <p:blipFill>
          <a:blip r:embed="rId2"/>
          <a:stretch>
            <a:fillRect/>
          </a:stretch>
        </p:blipFill>
        <p:spPr>
          <a:xfrm>
            <a:off x="4992766" y="4413878"/>
            <a:ext cx="1513973" cy="422667"/>
          </a:xfrm>
          <a:prstGeom prst="rect">
            <a:avLst/>
          </a:prstGeom>
        </p:spPr>
      </p:pic>
    </p:spTree>
    <p:extLst>
      <p:ext uri="{BB962C8B-B14F-4D97-AF65-F5344CB8AC3E}">
        <p14:creationId xmlns:p14="http://schemas.microsoft.com/office/powerpoint/2010/main" val="283013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0"/>
            <a:ext cx="4701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599" y="0"/>
            <a:ext cx="6820475" cy="4480560"/>
          </a:xfrm>
          <a:prstGeom prst="rect">
            <a:avLst/>
          </a:prstGeom>
        </p:spPr>
      </p:pic>
      <p:sp>
        <p:nvSpPr>
          <p:cNvPr id="2" name="Title 1"/>
          <p:cNvSpPr>
            <a:spLocks noGrp="1"/>
          </p:cNvSpPr>
          <p:nvPr>
            <p:ph type="ctrTitle"/>
          </p:nvPr>
        </p:nvSpPr>
        <p:spPr bwMode="gray">
          <a:xfrm>
            <a:off x="432000" y="370800"/>
            <a:ext cx="3888877" cy="5458500"/>
          </a:xfrm>
        </p:spPr>
        <p:txBody>
          <a:bodyPr>
            <a:normAutofit/>
          </a:bodyPr>
          <a:lstStyle>
            <a:lvl1pPr>
              <a:lnSpc>
                <a:spcPts val="5000"/>
              </a:lnSpc>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701600" y="3744174"/>
            <a:ext cx="2736000"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1666898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1"/>
            <a:ext cx="5761039" cy="6480175"/>
          </a:xfrm>
          <a:prstGeom prst="rect">
            <a:avLst/>
          </a:prstGeom>
          <a:solidFill>
            <a:schemeClr val="bg1">
              <a:lumMod val="90000"/>
            </a:schemeClr>
          </a:solidFill>
          <a:ln>
            <a:noFill/>
          </a:ln>
        </p:spPr>
        <p:txBody>
          <a:bodyPr/>
          <a:lstStyle/>
          <a:p>
            <a:r>
              <a:rPr lang="en-GB"/>
              <a:t>Drag picture to placeholder or click icon to add</a:t>
            </a:r>
            <a:endParaRPr lang="en-US"/>
          </a:p>
        </p:txBody>
      </p:sp>
      <p:sp>
        <p:nvSpPr>
          <p:cNvPr id="2" name="Title 1">
            <a:extLst>
              <a:ext uri="{FF2B5EF4-FFF2-40B4-BE49-F238E27FC236}">
                <a16:creationId xmlns:a16="http://schemas.microsoft.com/office/drawing/2014/main" id="{DD6C9CC6-C109-4F36-8D5E-4B89E1157CAD}"/>
              </a:ext>
            </a:extLst>
          </p:cNvPr>
          <p:cNvSpPr>
            <a:spLocks noGrp="1"/>
          </p:cNvSpPr>
          <p:nvPr>
            <p:ph type="title"/>
          </p:nvPr>
        </p:nvSpPr>
        <p:spPr>
          <a:xfrm>
            <a:off x="6101601" y="1995712"/>
            <a:ext cx="4998200" cy="1244377"/>
          </a:xfrm>
        </p:spPr>
        <p:txBody>
          <a:bodyPr lIns="0" tIns="0" rIns="0" bIns="0" anchor="b"/>
          <a:lstStyle>
            <a:lvl1pPr marL="0" marR="0" indent="0">
              <a:spcAft>
                <a:spcPts val="0"/>
              </a:spcAft>
              <a:defRPr sz="3250"/>
            </a:lvl1pPr>
          </a:lstStyle>
          <a:p>
            <a:r>
              <a:rPr lang="en-GB"/>
              <a:t>Click to edit Master title style</a:t>
            </a:r>
          </a:p>
        </p:txBody>
      </p:sp>
      <p:sp>
        <p:nvSpPr>
          <p:cNvPr id="5" name="Slide Number Placeholder 1">
            <a:extLst>
              <a:ext uri="{FF2B5EF4-FFF2-40B4-BE49-F238E27FC236}">
                <a16:creationId xmlns:a16="http://schemas.microsoft.com/office/drawing/2014/main" id="{541D28BA-1784-472E-9C72-470EB43C057B}"/>
              </a:ext>
            </a:extLst>
          </p:cNvPr>
          <p:cNvSpPr>
            <a:spLocks noGrp="1"/>
          </p:cNvSpPr>
          <p:nvPr>
            <p:ph type="sldNum" sz="quarter" idx="18"/>
          </p:nvPr>
        </p:nvSpPr>
        <p:spPr>
          <a:xfrm>
            <a:off x="10981121" y="6234134"/>
            <a:ext cx="540954" cy="246041"/>
          </a:xfrm>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6" name="Text Placeholder 5">
            <a:extLst>
              <a:ext uri="{FF2B5EF4-FFF2-40B4-BE49-F238E27FC236}">
                <a16:creationId xmlns:a16="http://schemas.microsoft.com/office/drawing/2014/main" id="{116393E3-75CB-466F-9B0A-37B364A11B43}"/>
              </a:ext>
            </a:extLst>
          </p:cNvPr>
          <p:cNvSpPr>
            <a:spLocks noGrp="1"/>
          </p:cNvSpPr>
          <p:nvPr>
            <p:ph type="body" sz="quarter" idx="19"/>
          </p:nvPr>
        </p:nvSpPr>
        <p:spPr>
          <a:xfrm>
            <a:off x="6100791" y="3414092"/>
            <a:ext cx="5002132" cy="23775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934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v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A4D17-4010-4147-B54B-DFC0455E1976}"/>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5" name="Title 4">
            <a:extLst>
              <a:ext uri="{FF2B5EF4-FFF2-40B4-BE49-F238E27FC236}">
                <a16:creationId xmlns:a16="http://schemas.microsoft.com/office/drawing/2014/main" id="{0C25D93F-4BE9-4268-A06B-1D982F5EFC81}"/>
              </a:ext>
            </a:extLst>
          </p:cNvPr>
          <p:cNvSpPr>
            <a:spLocks noGrp="1"/>
          </p:cNvSpPr>
          <p:nvPr>
            <p:ph type="title"/>
          </p:nvPr>
        </p:nvSpPr>
        <p:spPr/>
        <p:txBody>
          <a:bodyPr/>
          <a:lstStyle/>
          <a:p>
            <a:r>
              <a:rPr lang="en-GB"/>
              <a:t>Click to edit Master title style</a:t>
            </a:r>
          </a:p>
        </p:txBody>
      </p:sp>
      <p:sp>
        <p:nvSpPr>
          <p:cNvPr id="4" name="Text Placeholder 3">
            <a:extLst>
              <a:ext uri="{FF2B5EF4-FFF2-40B4-BE49-F238E27FC236}">
                <a16:creationId xmlns:a16="http://schemas.microsoft.com/office/drawing/2014/main" id="{865D4D5D-5257-4C20-8600-0C37A3CF8D4A}"/>
              </a:ext>
            </a:extLst>
          </p:cNvPr>
          <p:cNvSpPr>
            <a:spLocks noGrp="1"/>
          </p:cNvSpPr>
          <p:nvPr>
            <p:ph type="body" sz="quarter" idx="18" hasCustomPrompt="1"/>
          </p:nvPr>
        </p:nvSpPr>
        <p:spPr>
          <a:xfrm>
            <a:off x="418577" y="1455170"/>
            <a:ext cx="10680077" cy="511513"/>
          </a:xfrm>
          <a:prstGeom prst="rect">
            <a:avLst/>
          </a:prstGeom>
        </p:spPr>
        <p:txBody>
          <a:bodyPr/>
          <a:lstStyle>
            <a:lvl1pPr>
              <a:defRPr sz="1600"/>
            </a:lvl1pPr>
          </a:lstStyle>
          <a:p>
            <a:pPr lvl="0"/>
            <a:r>
              <a:rPr lang="en-US"/>
              <a:t>Subtitle</a:t>
            </a:r>
          </a:p>
        </p:txBody>
      </p:sp>
    </p:spTree>
    <p:extLst>
      <p:ext uri="{BB962C8B-B14F-4D97-AF65-F5344CB8AC3E}">
        <p14:creationId xmlns:p14="http://schemas.microsoft.com/office/powerpoint/2010/main" val="2223209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A94C-0CC9-48BC-88C2-3A092904565B}"/>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8125CA50-3552-44F2-BD89-99496DE1059F}"/>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EFBBE32B-B39A-4056-904C-7B902EE8E386}"/>
              </a:ext>
            </a:extLst>
          </p:cNvPr>
          <p:cNvSpPr>
            <a:spLocks noGrp="1"/>
          </p:cNvSpPr>
          <p:nvPr>
            <p:ph type="body" sz="quarter" idx="18" hasCustomPrompt="1"/>
          </p:nvPr>
        </p:nvSpPr>
        <p:spPr>
          <a:xfrm>
            <a:off x="418577" y="1448056"/>
            <a:ext cx="10680077" cy="511513"/>
          </a:xfrm>
          <a:prstGeom prst="rect">
            <a:avLst/>
          </a:prstGeom>
        </p:spPr>
        <p:txBody>
          <a:bodyPr/>
          <a:lstStyle>
            <a:lvl1pPr>
              <a:defRPr sz="1600"/>
            </a:lvl1pPr>
          </a:lstStyle>
          <a:p>
            <a:pPr lvl="0"/>
            <a:r>
              <a:rPr lang="en-US"/>
              <a:t>Subtitle</a:t>
            </a:r>
          </a:p>
        </p:txBody>
      </p:sp>
      <p:sp>
        <p:nvSpPr>
          <p:cNvPr id="5" name="Text Placeholder 4">
            <a:extLst>
              <a:ext uri="{FF2B5EF4-FFF2-40B4-BE49-F238E27FC236}">
                <a16:creationId xmlns:a16="http://schemas.microsoft.com/office/drawing/2014/main" id="{1650BB3F-5D43-431A-AC7D-F4F821A7DC7D}"/>
              </a:ext>
            </a:extLst>
          </p:cNvPr>
          <p:cNvSpPr>
            <a:spLocks noGrp="1"/>
          </p:cNvSpPr>
          <p:nvPr>
            <p:ph type="body" sz="quarter" idx="19"/>
          </p:nvPr>
        </p:nvSpPr>
        <p:spPr>
          <a:xfrm>
            <a:off x="419154" y="2049056"/>
            <a:ext cx="10683770"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0969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box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A94C-0CC9-48BC-88C2-3A092904565B}"/>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8125CA50-3552-44F2-BD89-99496DE1059F}"/>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DEBF27D0-3BE3-45A4-8E13-CA5A80D61F95}"/>
              </a:ext>
            </a:extLst>
          </p:cNvPr>
          <p:cNvSpPr>
            <a:spLocks noGrp="1"/>
          </p:cNvSpPr>
          <p:nvPr>
            <p:ph type="body" sz="quarter" idx="18"/>
          </p:nvPr>
        </p:nvSpPr>
        <p:spPr>
          <a:xfrm>
            <a:off x="419153" y="1810550"/>
            <a:ext cx="10680077"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53119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box with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1902E02-A29F-4315-AE77-131C9BC2589C}"/>
              </a:ext>
            </a:extLst>
          </p:cNvPr>
          <p:cNvSpPr>
            <a:spLocks noGrp="1"/>
          </p:cNvSpPr>
          <p:nvPr>
            <p:ph type="pic" sz="quarter" idx="13"/>
          </p:nvPr>
        </p:nvSpPr>
        <p:spPr>
          <a:xfrm>
            <a:off x="5761041" y="1"/>
            <a:ext cx="5761036" cy="6480174"/>
          </a:xfrm>
          <a:prstGeom prst="rect">
            <a:avLst/>
          </a:prstGeom>
        </p:spPr>
        <p:txBody>
          <a:body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1774F8-8CAB-42F9-AFB0-A6452D4C5A68}"/>
              </a:ext>
            </a:extLst>
          </p:cNvPr>
          <p:cNvSpPr>
            <a:spLocks noGrp="1"/>
          </p:cNvSpPr>
          <p:nvPr>
            <p:ph type="title"/>
          </p:nvPr>
        </p:nvSpPr>
        <p:spPr>
          <a:xfrm>
            <a:off x="418577" y="654018"/>
            <a:ext cx="5002707" cy="1054529"/>
          </a:xfrm>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56D9D386-2234-4DAD-BA08-82785B273A22}"/>
              </a:ext>
            </a:extLst>
          </p:cNvPr>
          <p:cNvSpPr>
            <a:spLocks noGrp="1"/>
          </p:cNvSpPr>
          <p:nvPr>
            <p:ph type="sldNum" sz="quarter" idx="14"/>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F2A6CEC5-96BA-4C5C-970D-B4F0D19B3384}"/>
              </a:ext>
            </a:extLst>
          </p:cNvPr>
          <p:cNvSpPr>
            <a:spLocks noGrp="1"/>
          </p:cNvSpPr>
          <p:nvPr>
            <p:ph type="body" sz="quarter" idx="15"/>
          </p:nvPr>
        </p:nvSpPr>
        <p:spPr>
          <a:xfrm>
            <a:off x="419154" y="1810550"/>
            <a:ext cx="5002131" cy="42871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03891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4F6B57B-9E15-4259-8B79-E4890BA40D8A}"/>
              </a:ext>
            </a:extLst>
          </p:cNvPr>
          <p:cNvSpPr>
            <a:spLocks noGrp="1"/>
          </p:cNvSpPr>
          <p:nvPr>
            <p:ph type="sldNum" sz="quarter" idx="16"/>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0" name="Title 9">
            <a:extLst>
              <a:ext uri="{FF2B5EF4-FFF2-40B4-BE49-F238E27FC236}">
                <a16:creationId xmlns:a16="http://schemas.microsoft.com/office/drawing/2014/main" id="{6A4E2778-7D75-4D01-A30C-28781A7AEE2C}"/>
              </a:ext>
            </a:extLst>
          </p:cNvPr>
          <p:cNvSpPr>
            <a:spLocks noGrp="1"/>
          </p:cNvSpPr>
          <p:nvPr>
            <p:ph type="title"/>
          </p:nvPr>
        </p:nvSpPr>
        <p:spPr/>
        <p:txBody>
          <a:bodyPr/>
          <a:lstStyle/>
          <a:p>
            <a:r>
              <a:rPr lang="en-GB"/>
              <a:t>Click to edit Master title style</a:t>
            </a:r>
          </a:p>
        </p:txBody>
      </p:sp>
      <p:sp>
        <p:nvSpPr>
          <p:cNvPr id="12" name="Text Placeholder 3">
            <a:extLst>
              <a:ext uri="{FF2B5EF4-FFF2-40B4-BE49-F238E27FC236}">
                <a16:creationId xmlns:a16="http://schemas.microsoft.com/office/drawing/2014/main" id="{25DFB6EC-85E5-42AB-85B4-DB11AA3A5F5F}"/>
              </a:ext>
            </a:extLst>
          </p:cNvPr>
          <p:cNvSpPr>
            <a:spLocks noGrp="1"/>
          </p:cNvSpPr>
          <p:nvPr>
            <p:ph type="body" sz="quarter" idx="18" hasCustomPrompt="1"/>
          </p:nvPr>
        </p:nvSpPr>
        <p:spPr>
          <a:xfrm>
            <a:off x="418009" y="1437039"/>
            <a:ext cx="10680077" cy="511513"/>
          </a:xfrm>
          <a:prstGeom prst="rect">
            <a:avLst/>
          </a:prstGeom>
        </p:spPr>
        <p:txBody>
          <a:bodyPr/>
          <a:lstStyle>
            <a:lvl1pPr>
              <a:defRPr/>
            </a:lvl1pPr>
          </a:lstStyle>
          <a:p>
            <a:pPr lvl="0"/>
            <a:r>
              <a:rPr lang="en-US"/>
              <a:t>Subtitle</a:t>
            </a:r>
          </a:p>
        </p:txBody>
      </p:sp>
      <p:sp>
        <p:nvSpPr>
          <p:cNvPr id="3" name="Text Placeholder 2">
            <a:extLst>
              <a:ext uri="{FF2B5EF4-FFF2-40B4-BE49-F238E27FC236}">
                <a16:creationId xmlns:a16="http://schemas.microsoft.com/office/drawing/2014/main" id="{378FB303-1C12-4A88-9A53-73C0476F14D7}"/>
              </a:ext>
            </a:extLst>
          </p:cNvPr>
          <p:cNvSpPr>
            <a:spLocks noGrp="1"/>
          </p:cNvSpPr>
          <p:nvPr>
            <p:ph type="body" sz="quarter" idx="19"/>
          </p:nvPr>
        </p:nvSpPr>
        <p:spPr>
          <a:xfrm>
            <a:off x="417307" y="2049056"/>
            <a:ext cx="5003978"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3236198-8EAA-4C01-B7AA-74307BCE5B76}"/>
              </a:ext>
            </a:extLst>
          </p:cNvPr>
          <p:cNvSpPr>
            <a:spLocks noGrp="1"/>
          </p:cNvSpPr>
          <p:nvPr>
            <p:ph type="body" sz="quarter" idx="20"/>
          </p:nvPr>
        </p:nvSpPr>
        <p:spPr>
          <a:xfrm>
            <a:off x="6100792" y="2049056"/>
            <a:ext cx="4996592"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46419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2AB8-58B9-49B6-8885-35833FBA376D}"/>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17B8409F-47AC-4AB9-B417-999AD3635C87}"/>
              </a:ext>
            </a:extLst>
          </p:cNvPr>
          <p:cNvSpPr>
            <a:spLocks noGrp="1"/>
          </p:cNvSpPr>
          <p:nvPr>
            <p:ph type="sldNum" sz="quarter" idx="13"/>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00592241-6807-410E-B68A-3DC51839DB32}"/>
              </a:ext>
            </a:extLst>
          </p:cNvPr>
          <p:cNvSpPr>
            <a:spLocks noGrp="1"/>
          </p:cNvSpPr>
          <p:nvPr>
            <p:ph type="body" sz="quarter" idx="14"/>
          </p:nvPr>
        </p:nvSpPr>
        <p:spPr>
          <a:xfrm>
            <a:off x="419154" y="1810550"/>
            <a:ext cx="5002131"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1C35561B-E44F-4AC3-9468-1943F586D7EA}"/>
              </a:ext>
            </a:extLst>
          </p:cNvPr>
          <p:cNvSpPr>
            <a:spLocks noGrp="1"/>
          </p:cNvSpPr>
          <p:nvPr>
            <p:ph type="body" sz="quarter" idx="15"/>
          </p:nvPr>
        </p:nvSpPr>
        <p:spPr>
          <a:xfrm>
            <a:off x="6100791" y="1810550"/>
            <a:ext cx="5002132"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06955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oxe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9562-5322-45B7-A37E-D92E8E678594}"/>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960F14E0-833B-4E58-9542-D4A57958A718}"/>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0" name="Text Placeholder 3">
            <a:extLst>
              <a:ext uri="{FF2B5EF4-FFF2-40B4-BE49-F238E27FC236}">
                <a16:creationId xmlns:a16="http://schemas.microsoft.com/office/drawing/2014/main" id="{50BD627A-6A4A-4FFF-8263-5091099ADC7D}"/>
              </a:ext>
            </a:extLst>
          </p:cNvPr>
          <p:cNvSpPr>
            <a:spLocks noGrp="1"/>
          </p:cNvSpPr>
          <p:nvPr>
            <p:ph type="body" sz="quarter" idx="19" hasCustomPrompt="1"/>
          </p:nvPr>
        </p:nvSpPr>
        <p:spPr>
          <a:xfrm>
            <a:off x="419153" y="1437039"/>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B2E8665F-F4E1-4E94-AFCC-460278EA6218}"/>
              </a:ext>
            </a:extLst>
          </p:cNvPr>
          <p:cNvSpPr>
            <a:spLocks noGrp="1"/>
          </p:cNvSpPr>
          <p:nvPr>
            <p:ph type="body" sz="quarter" idx="20"/>
          </p:nvPr>
        </p:nvSpPr>
        <p:spPr>
          <a:xfrm>
            <a:off x="419154" y="2049056"/>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B098DD5-C02D-4302-8EC2-E5D4561AD0B4}"/>
              </a:ext>
            </a:extLst>
          </p:cNvPr>
          <p:cNvSpPr>
            <a:spLocks noGrp="1"/>
          </p:cNvSpPr>
          <p:nvPr>
            <p:ph type="body" sz="quarter" idx="21"/>
          </p:nvPr>
        </p:nvSpPr>
        <p:spPr>
          <a:xfrm>
            <a:off x="4093661" y="2049056"/>
            <a:ext cx="7009262"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24803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oxes 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9562-5322-45B7-A37E-D92E8E678594}"/>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960F14E0-833B-4E58-9542-D4A57958A718}"/>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0F8B5290-B165-44A2-9FFF-85E75F79AFDB}"/>
              </a:ext>
            </a:extLst>
          </p:cNvPr>
          <p:cNvSpPr>
            <a:spLocks noGrp="1"/>
          </p:cNvSpPr>
          <p:nvPr>
            <p:ph type="body" sz="quarter" idx="19"/>
          </p:nvPr>
        </p:nvSpPr>
        <p:spPr>
          <a:xfrm>
            <a:off x="419154"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D3080C20-4237-4F0B-8E0E-F491AD6AC4E7}"/>
              </a:ext>
            </a:extLst>
          </p:cNvPr>
          <p:cNvSpPr>
            <a:spLocks noGrp="1"/>
          </p:cNvSpPr>
          <p:nvPr>
            <p:ph type="body" sz="quarter" idx="20"/>
          </p:nvPr>
        </p:nvSpPr>
        <p:spPr>
          <a:xfrm>
            <a:off x="4093661" y="1810550"/>
            <a:ext cx="7009262"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1793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oxe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4D87-CFFA-4D13-B3D7-2BCDA67C924E}"/>
              </a:ext>
            </a:extLst>
          </p:cNvPr>
          <p:cNvSpPr>
            <a:spLocks noGrp="1"/>
          </p:cNvSpPr>
          <p:nvPr>
            <p:ph type="title"/>
          </p:nvPr>
        </p:nvSpPr>
        <p:spPr>
          <a:xfrm>
            <a:off x="418578" y="654019"/>
            <a:ext cx="7011108" cy="511513"/>
          </a:xfrm>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0C94DC67-7E64-4609-9745-68EB57D74417}"/>
              </a:ext>
            </a:extLst>
          </p:cNvPr>
          <p:cNvSpPr>
            <a:spLocks noGrp="1"/>
          </p:cNvSpPr>
          <p:nvPr>
            <p:ph type="sldNum" sz="quarter" idx="15"/>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8" name="Picture Placeholder 3">
            <a:extLst>
              <a:ext uri="{FF2B5EF4-FFF2-40B4-BE49-F238E27FC236}">
                <a16:creationId xmlns:a16="http://schemas.microsoft.com/office/drawing/2014/main" id="{D1902E02-A29F-4315-AE77-131C9BC2589C}"/>
              </a:ext>
            </a:extLst>
          </p:cNvPr>
          <p:cNvSpPr>
            <a:spLocks noGrp="1"/>
          </p:cNvSpPr>
          <p:nvPr>
            <p:ph type="pic" sz="quarter" idx="13"/>
          </p:nvPr>
        </p:nvSpPr>
        <p:spPr>
          <a:xfrm>
            <a:off x="7733086" y="1"/>
            <a:ext cx="3788991" cy="6480174"/>
          </a:xfrm>
          <a:prstGeom prst="rect">
            <a:avLst/>
          </a:prstGeom>
        </p:spPr>
        <p:txBody>
          <a:bodyPr/>
          <a:lstStyle/>
          <a:p>
            <a:r>
              <a:rPr lang="en-GB"/>
              <a:t>Drag picture to placeholder or click icon to add</a:t>
            </a:r>
            <a:endParaRPr lang="en-US"/>
          </a:p>
        </p:txBody>
      </p:sp>
      <p:sp>
        <p:nvSpPr>
          <p:cNvPr id="12" name="Text Placeholder 3">
            <a:extLst>
              <a:ext uri="{FF2B5EF4-FFF2-40B4-BE49-F238E27FC236}">
                <a16:creationId xmlns:a16="http://schemas.microsoft.com/office/drawing/2014/main" id="{6CC06B03-62D6-4A98-A89E-2D8ABF6C9889}"/>
              </a:ext>
            </a:extLst>
          </p:cNvPr>
          <p:cNvSpPr>
            <a:spLocks noGrp="1"/>
          </p:cNvSpPr>
          <p:nvPr>
            <p:ph type="body" sz="quarter" idx="24" hasCustomPrompt="1"/>
          </p:nvPr>
        </p:nvSpPr>
        <p:spPr>
          <a:xfrm>
            <a:off x="419154" y="1437039"/>
            <a:ext cx="7011108"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D7679ABD-A91D-4541-8809-C6C950C6341D}"/>
              </a:ext>
            </a:extLst>
          </p:cNvPr>
          <p:cNvSpPr>
            <a:spLocks noGrp="1"/>
          </p:cNvSpPr>
          <p:nvPr>
            <p:ph type="body" sz="quarter" idx="25"/>
          </p:nvPr>
        </p:nvSpPr>
        <p:spPr>
          <a:xfrm>
            <a:off x="419154" y="2049056"/>
            <a:ext cx="3334754" cy="40486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ED8B069A-A2DC-4509-A9E2-579C3EB0E209}"/>
              </a:ext>
            </a:extLst>
          </p:cNvPr>
          <p:cNvSpPr>
            <a:spLocks noGrp="1"/>
          </p:cNvSpPr>
          <p:nvPr>
            <p:ph type="body" sz="quarter" idx="26"/>
          </p:nvPr>
        </p:nvSpPr>
        <p:spPr>
          <a:xfrm>
            <a:off x="4093661" y="2049056"/>
            <a:ext cx="3336600" cy="40486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2932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67784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4D87-CFFA-4D13-B3D7-2BCDA67C924E}"/>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0C94DC67-7E64-4609-9745-68EB57D74417}"/>
              </a:ext>
            </a:extLst>
          </p:cNvPr>
          <p:cNvSpPr>
            <a:spLocks noGrp="1"/>
          </p:cNvSpPr>
          <p:nvPr>
            <p:ph type="sldNum" sz="quarter" idx="15"/>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8" name="Text Placeholder 3">
            <a:extLst>
              <a:ext uri="{FF2B5EF4-FFF2-40B4-BE49-F238E27FC236}">
                <a16:creationId xmlns:a16="http://schemas.microsoft.com/office/drawing/2014/main" id="{77961847-3AC1-48B0-AD35-1763FB334999}"/>
              </a:ext>
            </a:extLst>
          </p:cNvPr>
          <p:cNvSpPr>
            <a:spLocks noGrp="1"/>
          </p:cNvSpPr>
          <p:nvPr>
            <p:ph type="body" sz="quarter" idx="19" hasCustomPrompt="1"/>
          </p:nvPr>
        </p:nvSpPr>
        <p:spPr>
          <a:xfrm>
            <a:off x="422846" y="1437039"/>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54C477D9-5D24-4311-9E81-2496E3176C43}"/>
              </a:ext>
            </a:extLst>
          </p:cNvPr>
          <p:cNvSpPr>
            <a:spLocks noGrp="1"/>
          </p:cNvSpPr>
          <p:nvPr>
            <p:ph type="body" sz="quarter" idx="20"/>
          </p:nvPr>
        </p:nvSpPr>
        <p:spPr>
          <a:xfrm>
            <a:off x="419154" y="2049056"/>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9190300B-06B1-4753-826B-EFEE2B5DF4E7}"/>
              </a:ext>
            </a:extLst>
          </p:cNvPr>
          <p:cNvSpPr>
            <a:spLocks noGrp="1"/>
          </p:cNvSpPr>
          <p:nvPr>
            <p:ph type="body" sz="quarter" idx="21"/>
          </p:nvPr>
        </p:nvSpPr>
        <p:spPr>
          <a:xfrm>
            <a:off x="4093662" y="2049056"/>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2">
            <a:extLst>
              <a:ext uri="{FF2B5EF4-FFF2-40B4-BE49-F238E27FC236}">
                <a16:creationId xmlns:a16="http://schemas.microsoft.com/office/drawing/2014/main" id="{E3A2D861-609D-451B-B65C-E8D9EA5BF58D}"/>
              </a:ext>
            </a:extLst>
          </p:cNvPr>
          <p:cNvSpPr>
            <a:spLocks noGrp="1"/>
          </p:cNvSpPr>
          <p:nvPr>
            <p:ph type="body" sz="quarter" idx="22"/>
          </p:nvPr>
        </p:nvSpPr>
        <p:spPr>
          <a:xfrm>
            <a:off x="7733086" y="2049056"/>
            <a:ext cx="3366145"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4529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D1D-15E3-4DB8-99A9-9FA87EDF1595}"/>
              </a:ext>
            </a:extLst>
          </p:cNvPr>
          <p:cNvSpPr>
            <a:spLocks noGrp="1"/>
          </p:cNvSpPr>
          <p:nvPr>
            <p:ph type="title"/>
          </p:nvPr>
        </p:nvSpPr>
        <p:spPr/>
        <p:txBody>
          <a:bodyPr/>
          <a:lstStyle>
            <a:lvl1pPr>
              <a:defRPr sz="2800"/>
            </a:lvl1pPr>
          </a:lstStyle>
          <a:p>
            <a:r>
              <a:rPr lang="en-GB"/>
              <a:t>Click to edit Master title style</a:t>
            </a:r>
          </a:p>
        </p:txBody>
      </p:sp>
      <p:sp>
        <p:nvSpPr>
          <p:cNvPr id="8" name="Slide Number Placeholder 7">
            <a:extLst>
              <a:ext uri="{FF2B5EF4-FFF2-40B4-BE49-F238E27FC236}">
                <a16:creationId xmlns:a16="http://schemas.microsoft.com/office/drawing/2014/main" id="{67F199A1-2A92-4339-AD8D-9C6A0E75941C}"/>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7" name="Text Placeholder 3">
            <a:extLst>
              <a:ext uri="{FF2B5EF4-FFF2-40B4-BE49-F238E27FC236}">
                <a16:creationId xmlns:a16="http://schemas.microsoft.com/office/drawing/2014/main" id="{CF29FCEB-B30D-4E45-9763-6813C1AA3501}"/>
              </a:ext>
            </a:extLst>
          </p:cNvPr>
          <p:cNvSpPr>
            <a:spLocks noGrp="1"/>
          </p:cNvSpPr>
          <p:nvPr>
            <p:ph type="body" sz="quarter" idx="21" hasCustomPrompt="1"/>
          </p:nvPr>
        </p:nvSpPr>
        <p:spPr>
          <a:xfrm>
            <a:off x="422846" y="1455546"/>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0B672F6D-6255-4F5F-82AF-81F99B475AE9}"/>
              </a:ext>
            </a:extLst>
          </p:cNvPr>
          <p:cNvSpPr>
            <a:spLocks noGrp="1"/>
          </p:cNvSpPr>
          <p:nvPr>
            <p:ph type="body" sz="quarter" idx="22"/>
          </p:nvPr>
        </p:nvSpPr>
        <p:spPr>
          <a:xfrm>
            <a:off x="419154" y="3081084"/>
            <a:ext cx="3334754"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B7A11B9C-1241-4698-A262-C39F920DCD83}"/>
              </a:ext>
            </a:extLst>
          </p:cNvPr>
          <p:cNvSpPr>
            <a:spLocks noGrp="1"/>
          </p:cNvSpPr>
          <p:nvPr>
            <p:ph type="body" sz="quarter" idx="23"/>
          </p:nvPr>
        </p:nvSpPr>
        <p:spPr>
          <a:xfrm>
            <a:off x="4095508" y="3081084"/>
            <a:ext cx="3334754"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3">
            <a:extLst>
              <a:ext uri="{FF2B5EF4-FFF2-40B4-BE49-F238E27FC236}">
                <a16:creationId xmlns:a16="http://schemas.microsoft.com/office/drawing/2014/main" id="{127F5990-E667-4C59-BCC9-244EC85BAF8E}"/>
              </a:ext>
            </a:extLst>
          </p:cNvPr>
          <p:cNvSpPr>
            <a:spLocks noGrp="1"/>
          </p:cNvSpPr>
          <p:nvPr>
            <p:ph type="body" sz="quarter" idx="24"/>
          </p:nvPr>
        </p:nvSpPr>
        <p:spPr>
          <a:xfrm>
            <a:off x="7730193" y="3081084"/>
            <a:ext cx="3372731"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8">
            <a:extLst>
              <a:ext uri="{FF2B5EF4-FFF2-40B4-BE49-F238E27FC236}">
                <a16:creationId xmlns:a16="http://schemas.microsoft.com/office/drawing/2014/main" id="{77DBAEEE-49C4-4E71-A98E-B921051542CC}"/>
              </a:ext>
            </a:extLst>
          </p:cNvPr>
          <p:cNvSpPr>
            <a:spLocks noGrp="1"/>
          </p:cNvSpPr>
          <p:nvPr>
            <p:ph type="body" sz="quarter" idx="25"/>
          </p:nvPr>
        </p:nvSpPr>
        <p:spPr>
          <a:xfrm>
            <a:off x="422277" y="2049056"/>
            <a:ext cx="3331061" cy="861023"/>
          </a:xfrm>
        </p:spPr>
        <p:txBody>
          <a:bodyPr/>
          <a:lstStyle/>
          <a:p>
            <a:pPr lvl="0"/>
            <a:r>
              <a:rPr lang="en-GB"/>
              <a:t>Click to edit Master text styles</a:t>
            </a:r>
          </a:p>
        </p:txBody>
      </p:sp>
      <p:sp>
        <p:nvSpPr>
          <p:cNvPr id="16" name="Text Placeholder 8">
            <a:extLst>
              <a:ext uri="{FF2B5EF4-FFF2-40B4-BE49-F238E27FC236}">
                <a16:creationId xmlns:a16="http://schemas.microsoft.com/office/drawing/2014/main" id="{BC8A3471-A590-49F5-9928-4FD37CB5A548}"/>
              </a:ext>
            </a:extLst>
          </p:cNvPr>
          <p:cNvSpPr>
            <a:spLocks noGrp="1"/>
          </p:cNvSpPr>
          <p:nvPr>
            <p:ph type="body" sz="quarter" idx="26"/>
          </p:nvPr>
        </p:nvSpPr>
        <p:spPr>
          <a:xfrm>
            <a:off x="4100478" y="2049056"/>
            <a:ext cx="3331061" cy="861023"/>
          </a:xfrm>
        </p:spPr>
        <p:txBody>
          <a:bodyPr/>
          <a:lstStyle/>
          <a:p>
            <a:pPr lvl="0"/>
            <a:r>
              <a:rPr lang="en-GB"/>
              <a:t>Click to edit Master text styles</a:t>
            </a:r>
          </a:p>
        </p:txBody>
      </p:sp>
      <p:sp>
        <p:nvSpPr>
          <p:cNvPr id="24" name="Text Placeholder 8">
            <a:extLst>
              <a:ext uri="{FF2B5EF4-FFF2-40B4-BE49-F238E27FC236}">
                <a16:creationId xmlns:a16="http://schemas.microsoft.com/office/drawing/2014/main" id="{EBFD99AD-8632-4E9C-B3FF-DDC996B646BF}"/>
              </a:ext>
            </a:extLst>
          </p:cNvPr>
          <p:cNvSpPr>
            <a:spLocks noGrp="1"/>
          </p:cNvSpPr>
          <p:nvPr>
            <p:ph type="body" sz="quarter" idx="27"/>
          </p:nvPr>
        </p:nvSpPr>
        <p:spPr>
          <a:xfrm>
            <a:off x="7736209" y="2049056"/>
            <a:ext cx="3366714" cy="861023"/>
          </a:xfrm>
        </p:spPr>
        <p:txBody>
          <a:bodyPr/>
          <a:lstStyle/>
          <a:p>
            <a:pPr lvl="0"/>
            <a:r>
              <a:rPr lang="en-GB"/>
              <a:t>Click to edit Master text styles</a:t>
            </a:r>
          </a:p>
        </p:txBody>
      </p:sp>
    </p:spTree>
    <p:extLst>
      <p:ext uri="{BB962C8B-B14F-4D97-AF65-F5344CB8AC3E}">
        <p14:creationId xmlns:p14="http://schemas.microsoft.com/office/powerpoint/2010/main" val="182651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boxe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D1D-15E3-4DB8-99A9-9FA87EDF1595}"/>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67F199A1-2A92-4339-AD8D-9C6A0E75941C}"/>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5C3B923D-7BB9-427A-B1CC-003C37811423}"/>
              </a:ext>
            </a:extLst>
          </p:cNvPr>
          <p:cNvSpPr>
            <a:spLocks noGrp="1"/>
          </p:cNvSpPr>
          <p:nvPr>
            <p:ph type="body" sz="quarter" idx="18"/>
          </p:nvPr>
        </p:nvSpPr>
        <p:spPr>
          <a:xfrm>
            <a:off x="419153" y="2944580"/>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3E8C4387-A491-4AE5-B17B-A8F9F3D34D1B}"/>
              </a:ext>
            </a:extLst>
          </p:cNvPr>
          <p:cNvSpPr>
            <a:spLocks noGrp="1"/>
          </p:cNvSpPr>
          <p:nvPr>
            <p:ph type="body" sz="quarter" idx="19"/>
          </p:nvPr>
        </p:nvSpPr>
        <p:spPr>
          <a:xfrm>
            <a:off x="4097354" y="2944580"/>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302F21B7-F024-4221-A74B-A9A472A3BC5D}"/>
              </a:ext>
            </a:extLst>
          </p:cNvPr>
          <p:cNvSpPr>
            <a:spLocks noGrp="1"/>
          </p:cNvSpPr>
          <p:nvPr>
            <p:ph type="body" sz="quarter" idx="20"/>
          </p:nvPr>
        </p:nvSpPr>
        <p:spPr>
          <a:xfrm>
            <a:off x="7733085" y="2944580"/>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D8D3ADD1-F3C0-4777-9ADE-C555E7EBB4CD}"/>
              </a:ext>
            </a:extLst>
          </p:cNvPr>
          <p:cNvSpPr>
            <a:spLocks noGrp="1"/>
          </p:cNvSpPr>
          <p:nvPr>
            <p:ph type="body" sz="quarter" idx="21"/>
          </p:nvPr>
        </p:nvSpPr>
        <p:spPr>
          <a:xfrm>
            <a:off x="419153" y="1810550"/>
            <a:ext cx="3331061" cy="861023"/>
          </a:xfrm>
        </p:spPr>
        <p:txBody>
          <a:bodyPr/>
          <a:lstStyle/>
          <a:p>
            <a:pPr lvl="0"/>
            <a:r>
              <a:rPr lang="en-GB"/>
              <a:t>Click to edit Master text styles</a:t>
            </a:r>
          </a:p>
        </p:txBody>
      </p:sp>
      <p:sp>
        <p:nvSpPr>
          <p:cNvPr id="18" name="Text Placeholder 8">
            <a:extLst>
              <a:ext uri="{FF2B5EF4-FFF2-40B4-BE49-F238E27FC236}">
                <a16:creationId xmlns:a16="http://schemas.microsoft.com/office/drawing/2014/main" id="{947F1971-F056-416B-B4F8-E5200CDD5270}"/>
              </a:ext>
            </a:extLst>
          </p:cNvPr>
          <p:cNvSpPr>
            <a:spLocks noGrp="1"/>
          </p:cNvSpPr>
          <p:nvPr>
            <p:ph type="body" sz="quarter" idx="22"/>
          </p:nvPr>
        </p:nvSpPr>
        <p:spPr>
          <a:xfrm>
            <a:off x="4097354" y="1810550"/>
            <a:ext cx="3331061" cy="861023"/>
          </a:xfrm>
        </p:spPr>
        <p:txBody>
          <a:bodyPr/>
          <a:lstStyle/>
          <a:p>
            <a:pPr lvl="0"/>
            <a:r>
              <a:rPr lang="en-GB"/>
              <a:t>Click to edit Master text styles</a:t>
            </a:r>
          </a:p>
        </p:txBody>
      </p:sp>
      <p:sp>
        <p:nvSpPr>
          <p:cNvPr id="19" name="Text Placeholder 8">
            <a:extLst>
              <a:ext uri="{FF2B5EF4-FFF2-40B4-BE49-F238E27FC236}">
                <a16:creationId xmlns:a16="http://schemas.microsoft.com/office/drawing/2014/main" id="{C7B643B5-5B12-4DEE-BB06-EC186629ED6A}"/>
              </a:ext>
            </a:extLst>
          </p:cNvPr>
          <p:cNvSpPr>
            <a:spLocks noGrp="1"/>
          </p:cNvSpPr>
          <p:nvPr>
            <p:ph type="body" sz="quarter" idx="23"/>
          </p:nvPr>
        </p:nvSpPr>
        <p:spPr>
          <a:xfrm>
            <a:off x="7733085" y="1810550"/>
            <a:ext cx="3366714" cy="861023"/>
          </a:xfrm>
        </p:spPr>
        <p:txBody>
          <a:bodyPr/>
          <a:lstStyle/>
          <a:p>
            <a:pPr lvl="0"/>
            <a:r>
              <a:rPr lang="en-GB"/>
              <a:t>Click to edit Master text styles</a:t>
            </a:r>
          </a:p>
        </p:txBody>
      </p:sp>
    </p:spTree>
    <p:extLst>
      <p:ext uri="{BB962C8B-B14F-4D97-AF65-F5344CB8AC3E}">
        <p14:creationId xmlns:p14="http://schemas.microsoft.com/office/powerpoint/2010/main" val="3498293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boxes 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4"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3">
            <a:extLst>
              <a:ext uri="{FF2B5EF4-FFF2-40B4-BE49-F238E27FC236}">
                <a16:creationId xmlns:a16="http://schemas.microsoft.com/office/drawing/2014/main" id="{90768707-16A5-4BE1-B6AF-96E5AA541AC1}"/>
              </a:ext>
            </a:extLst>
          </p:cNvPr>
          <p:cNvSpPr>
            <a:spLocks noGrp="1"/>
          </p:cNvSpPr>
          <p:nvPr>
            <p:ph type="body" sz="quarter" idx="12"/>
          </p:nvPr>
        </p:nvSpPr>
        <p:spPr>
          <a:xfrm>
            <a:off x="4095508"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733A070D-754D-42DD-A88F-F292BB2ABE76}"/>
              </a:ext>
            </a:extLst>
          </p:cNvPr>
          <p:cNvSpPr>
            <a:spLocks noGrp="1"/>
          </p:cNvSpPr>
          <p:nvPr>
            <p:ph type="body" sz="quarter" idx="13"/>
          </p:nvPr>
        </p:nvSpPr>
        <p:spPr>
          <a:xfrm>
            <a:off x="7733085" y="1810550"/>
            <a:ext cx="3369838"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77257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oxes v5">
    <p:spTree>
      <p:nvGrpSpPr>
        <p:cNvPr id="1" name=""/>
        <p:cNvGrpSpPr/>
        <p:nvPr/>
      </p:nvGrpSpPr>
      <p:grpSpPr>
        <a:xfrm>
          <a:off x="0" y="0"/>
          <a:ext cx="0" cy="0"/>
          <a:chOff x="0" y="0"/>
          <a:chExt cx="0" cy="0"/>
        </a:xfrm>
      </p:grpSpPr>
      <p:pic>
        <p:nvPicPr>
          <p:cNvPr id="8" name="Picture Placeholder 2">
            <a:extLst>
              <a:ext uri="{FF2B5EF4-FFF2-40B4-BE49-F238E27FC236}">
                <a16:creationId xmlns:a16="http://schemas.microsoft.com/office/drawing/2014/main" id="{381F8E22-E851-4219-B399-DBEE0881AEFC}"/>
              </a:ext>
            </a:extLst>
          </p:cNvPr>
          <p:cNvPicPr>
            <a:picLocks noChangeAspect="1"/>
          </p:cNvPicPr>
          <p:nvPr userDrawn="1"/>
        </p:nvPicPr>
        <p:blipFill>
          <a:blip r:embed="rId2"/>
          <a:srcRect/>
          <a:stretch>
            <a:fillRect/>
          </a:stretch>
        </p:blipFill>
        <p:spPr>
          <a:xfrm>
            <a:off x="7733892" y="1"/>
            <a:ext cx="3788183" cy="6511310"/>
          </a:xfrm>
          <a:prstGeom prst="rect">
            <a:avLst/>
          </a:prstGeom>
        </p:spPr>
      </p:pic>
      <p:sp>
        <p:nvSpPr>
          <p:cNvPr id="2" name="Slide Number Placeholder 1">
            <a:extLst>
              <a:ext uri="{FF2B5EF4-FFF2-40B4-BE49-F238E27FC236}">
                <a16:creationId xmlns:a16="http://schemas.microsoft.com/office/drawing/2014/main" id="{81E4A1C6-10B8-47C3-BA20-348E67D11E4C}"/>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pic>
        <p:nvPicPr>
          <p:cNvPr id="14" name="Picture 13">
            <a:extLst>
              <a:ext uri="{FF2B5EF4-FFF2-40B4-BE49-F238E27FC236}">
                <a16:creationId xmlns:a16="http://schemas.microsoft.com/office/drawing/2014/main" id="{9340A62C-1DA1-420C-8ADC-25E5663657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8491" y="5854082"/>
            <a:ext cx="881308" cy="246042"/>
          </a:xfrm>
          <a:prstGeom prst="rect">
            <a:avLst/>
          </a:prstGeom>
        </p:spPr>
      </p:pic>
      <p:sp>
        <p:nvSpPr>
          <p:cNvPr id="15" name="Title 1">
            <a:extLst>
              <a:ext uri="{FF2B5EF4-FFF2-40B4-BE49-F238E27FC236}">
                <a16:creationId xmlns:a16="http://schemas.microsoft.com/office/drawing/2014/main" id="{0C92A09D-0A5C-4C6F-BFFA-EBADBEB23189}"/>
              </a:ext>
            </a:extLst>
          </p:cNvPr>
          <p:cNvSpPr>
            <a:spLocks noGrp="1"/>
          </p:cNvSpPr>
          <p:nvPr>
            <p:ph type="title"/>
          </p:nvPr>
        </p:nvSpPr>
        <p:spPr>
          <a:xfrm>
            <a:off x="418578" y="654019"/>
            <a:ext cx="7011108" cy="511513"/>
          </a:xfrm>
        </p:spPr>
        <p:txBody>
          <a:bodyPr/>
          <a:lstStyle/>
          <a:p>
            <a:r>
              <a:rPr lang="en-GB"/>
              <a:t>Click to edit Master title style</a:t>
            </a:r>
          </a:p>
        </p:txBody>
      </p:sp>
      <p:sp>
        <p:nvSpPr>
          <p:cNvPr id="16" name="Text Placeholder 3">
            <a:extLst>
              <a:ext uri="{FF2B5EF4-FFF2-40B4-BE49-F238E27FC236}">
                <a16:creationId xmlns:a16="http://schemas.microsoft.com/office/drawing/2014/main" id="{3DDB52FE-745C-4769-8DF6-94B2E83F013D}"/>
              </a:ext>
            </a:extLst>
          </p:cNvPr>
          <p:cNvSpPr>
            <a:spLocks noGrp="1"/>
          </p:cNvSpPr>
          <p:nvPr>
            <p:ph type="body" sz="quarter" idx="24" hasCustomPrompt="1"/>
          </p:nvPr>
        </p:nvSpPr>
        <p:spPr>
          <a:xfrm>
            <a:off x="419154" y="1267535"/>
            <a:ext cx="7011108" cy="511513"/>
          </a:xfrm>
          <a:prstGeom prst="rect">
            <a:avLst/>
          </a:prstGeom>
        </p:spPr>
        <p:txBody>
          <a:bodyPr/>
          <a:lstStyle>
            <a:lvl1pPr>
              <a:defRPr/>
            </a:lvl1pPr>
          </a:lstStyle>
          <a:p>
            <a:pPr lvl="0"/>
            <a:r>
              <a:rPr lang="en-US"/>
              <a:t>Subtitle</a:t>
            </a:r>
          </a:p>
        </p:txBody>
      </p:sp>
      <p:sp>
        <p:nvSpPr>
          <p:cNvPr id="11" name="Text Placeholder 3">
            <a:extLst>
              <a:ext uri="{FF2B5EF4-FFF2-40B4-BE49-F238E27FC236}">
                <a16:creationId xmlns:a16="http://schemas.microsoft.com/office/drawing/2014/main" id="{EB48CA5F-AB8C-4BDF-8D3B-22C6EA285FA8}"/>
              </a:ext>
            </a:extLst>
          </p:cNvPr>
          <p:cNvSpPr>
            <a:spLocks noGrp="1"/>
          </p:cNvSpPr>
          <p:nvPr>
            <p:ph type="body" sz="quarter" idx="11"/>
          </p:nvPr>
        </p:nvSpPr>
        <p:spPr>
          <a:xfrm>
            <a:off x="419154" y="2049056"/>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5DCF1C4-F8D7-4092-8315-605E6B019ABF}"/>
              </a:ext>
            </a:extLst>
          </p:cNvPr>
          <p:cNvSpPr>
            <a:spLocks noGrp="1"/>
          </p:cNvSpPr>
          <p:nvPr>
            <p:ph type="body" sz="quarter" idx="12"/>
          </p:nvPr>
        </p:nvSpPr>
        <p:spPr>
          <a:xfrm>
            <a:off x="4095508" y="2049056"/>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0A5FC06-557B-4A09-9582-E6C3038D5759}"/>
              </a:ext>
            </a:extLst>
          </p:cNvPr>
          <p:cNvSpPr>
            <a:spLocks noGrp="1"/>
          </p:cNvSpPr>
          <p:nvPr>
            <p:ph type="body" sz="quarter" idx="25"/>
          </p:nvPr>
        </p:nvSpPr>
        <p:spPr>
          <a:xfrm>
            <a:off x="7965742" y="1165532"/>
            <a:ext cx="3133488" cy="43876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299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3" y="2049056"/>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3">
            <a:extLst>
              <a:ext uri="{FF2B5EF4-FFF2-40B4-BE49-F238E27FC236}">
                <a16:creationId xmlns:a16="http://schemas.microsoft.com/office/drawing/2014/main" id="{25D59B6D-8B0A-477E-8B4A-2CCD2FB99D81}"/>
              </a:ext>
            </a:extLst>
          </p:cNvPr>
          <p:cNvSpPr>
            <a:spLocks noGrp="1"/>
          </p:cNvSpPr>
          <p:nvPr>
            <p:ph type="body" sz="quarter" idx="12"/>
          </p:nvPr>
        </p:nvSpPr>
        <p:spPr>
          <a:xfrm>
            <a:off x="3195866" y="2049055"/>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C93FDA78-0E23-4BBD-9B56-2B5804711C5D}"/>
              </a:ext>
            </a:extLst>
          </p:cNvPr>
          <p:cNvSpPr>
            <a:spLocks noGrp="1"/>
          </p:cNvSpPr>
          <p:nvPr>
            <p:ph type="body" sz="quarter" idx="13"/>
          </p:nvPr>
        </p:nvSpPr>
        <p:spPr>
          <a:xfrm>
            <a:off x="5972579" y="2049054"/>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3">
            <a:extLst>
              <a:ext uri="{FF2B5EF4-FFF2-40B4-BE49-F238E27FC236}">
                <a16:creationId xmlns:a16="http://schemas.microsoft.com/office/drawing/2014/main" id="{383665B1-7760-4414-8C43-DE8BB16841A2}"/>
              </a:ext>
            </a:extLst>
          </p:cNvPr>
          <p:cNvSpPr>
            <a:spLocks noGrp="1"/>
          </p:cNvSpPr>
          <p:nvPr>
            <p:ph type="body" sz="quarter" idx="14"/>
          </p:nvPr>
        </p:nvSpPr>
        <p:spPr>
          <a:xfrm>
            <a:off x="8753313" y="2049056"/>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3">
            <a:extLst>
              <a:ext uri="{FF2B5EF4-FFF2-40B4-BE49-F238E27FC236}">
                <a16:creationId xmlns:a16="http://schemas.microsoft.com/office/drawing/2014/main" id="{D0A28AC2-8398-404C-8AFE-3C36B7A7456F}"/>
              </a:ext>
            </a:extLst>
          </p:cNvPr>
          <p:cNvSpPr>
            <a:spLocks noGrp="1"/>
          </p:cNvSpPr>
          <p:nvPr>
            <p:ph type="body" sz="quarter" idx="21" hasCustomPrompt="1"/>
          </p:nvPr>
        </p:nvSpPr>
        <p:spPr>
          <a:xfrm>
            <a:off x="422846" y="1455546"/>
            <a:ext cx="10680077" cy="511513"/>
          </a:xfrm>
          <a:prstGeom prst="rect">
            <a:avLst/>
          </a:prstGeom>
        </p:spPr>
        <p:txBody>
          <a:bodyPr/>
          <a:lstStyle>
            <a:lvl1pPr>
              <a:defRPr/>
            </a:lvl1pPr>
          </a:lstStyle>
          <a:p>
            <a:pPr lvl="0"/>
            <a:r>
              <a:rPr lang="en-US"/>
              <a:t>Subtitle</a:t>
            </a:r>
          </a:p>
        </p:txBody>
      </p:sp>
    </p:spTree>
    <p:extLst>
      <p:ext uri="{BB962C8B-B14F-4D97-AF65-F5344CB8AC3E}">
        <p14:creationId xmlns:p14="http://schemas.microsoft.com/office/powerpoint/2010/main" val="714579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3" y="1810550"/>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3">
            <a:extLst>
              <a:ext uri="{FF2B5EF4-FFF2-40B4-BE49-F238E27FC236}">
                <a16:creationId xmlns:a16="http://schemas.microsoft.com/office/drawing/2014/main" id="{25D59B6D-8B0A-477E-8B4A-2CCD2FB99D81}"/>
              </a:ext>
            </a:extLst>
          </p:cNvPr>
          <p:cNvSpPr>
            <a:spLocks noGrp="1"/>
          </p:cNvSpPr>
          <p:nvPr>
            <p:ph type="body" sz="quarter" idx="12"/>
          </p:nvPr>
        </p:nvSpPr>
        <p:spPr>
          <a:xfrm>
            <a:off x="3195866" y="1810549"/>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C93FDA78-0E23-4BBD-9B56-2B5804711C5D}"/>
              </a:ext>
            </a:extLst>
          </p:cNvPr>
          <p:cNvSpPr>
            <a:spLocks noGrp="1"/>
          </p:cNvSpPr>
          <p:nvPr>
            <p:ph type="body" sz="quarter" idx="13"/>
          </p:nvPr>
        </p:nvSpPr>
        <p:spPr>
          <a:xfrm>
            <a:off x="5972579" y="1810548"/>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3">
            <a:extLst>
              <a:ext uri="{FF2B5EF4-FFF2-40B4-BE49-F238E27FC236}">
                <a16:creationId xmlns:a16="http://schemas.microsoft.com/office/drawing/2014/main" id="{383665B1-7760-4414-8C43-DE8BB16841A2}"/>
              </a:ext>
            </a:extLst>
          </p:cNvPr>
          <p:cNvSpPr>
            <a:spLocks noGrp="1"/>
          </p:cNvSpPr>
          <p:nvPr>
            <p:ph type="body" sz="quarter" idx="14"/>
          </p:nvPr>
        </p:nvSpPr>
        <p:spPr>
          <a:xfrm>
            <a:off x="8753313" y="1810550"/>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21789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5"/>
            <a:ext cx="10680077" cy="511513"/>
          </a:xfrm>
          <a:prstGeom prst="rect">
            <a:avLst/>
          </a:prstGeom>
        </p:spPr>
        <p:txBody>
          <a:bodyPr/>
          <a:lstStyle>
            <a:lvl1pPr>
              <a:defRPr/>
            </a:lvl1pPr>
          </a:lstStyle>
          <a:p>
            <a:pPr lvl="0"/>
            <a:r>
              <a:rPr lang="en-US"/>
              <a:t>Subtitle</a:t>
            </a:r>
          </a:p>
        </p:txBody>
      </p:sp>
      <p:sp>
        <p:nvSpPr>
          <p:cNvPr id="3" name="Content Placeholder 2">
            <a:extLst>
              <a:ext uri="{FF2B5EF4-FFF2-40B4-BE49-F238E27FC236}">
                <a16:creationId xmlns:a16="http://schemas.microsoft.com/office/drawing/2014/main" id="{6B5CE9F1-36DD-4FAD-9010-DD12395AF6E6}"/>
              </a:ext>
            </a:extLst>
          </p:cNvPr>
          <p:cNvSpPr>
            <a:spLocks noGrp="1"/>
          </p:cNvSpPr>
          <p:nvPr>
            <p:ph sz="quarter" idx="25"/>
          </p:nvPr>
        </p:nvSpPr>
        <p:spPr>
          <a:xfrm>
            <a:off x="419154" y="2049056"/>
            <a:ext cx="3118715" cy="1035028"/>
          </a:xfrm>
        </p:spPr>
        <p:txBody>
          <a:bodyPr/>
          <a:lstStyle/>
          <a:p>
            <a:pPr lvl="0"/>
            <a:r>
              <a:rPr lang="en-GB"/>
              <a:t>Click to edit Master text styles</a:t>
            </a:r>
          </a:p>
        </p:txBody>
      </p:sp>
      <p:sp>
        <p:nvSpPr>
          <p:cNvPr id="13" name="Content Placeholder 2">
            <a:extLst>
              <a:ext uri="{FF2B5EF4-FFF2-40B4-BE49-F238E27FC236}">
                <a16:creationId xmlns:a16="http://schemas.microsoft.com/office/drawing/2014/main" id="{A73650BD-186A-4275-841E-FA1D51B20004}"/>
              </a:ext>
            </a:extLst>
          </p:cNvPr>
          <p:cNvSpPr>
            <a:spLocks noGrp="1"/>
          </p:cNvSpPr>
          <p:nvPr>
            <p:ph sz="quarter" idx="26"/>
          </p:nvPr>
        </p:nvSpPr>
        <p:spPr>
          <a:xfrm>
            <a:off x="419154" y="3171348"/>
            <a:ext cx="3118715" cy="1035028"/>
          </a:xfrm>
        </p:spPr>
        <p:txBody>
          <a:bodyPr/>
          <a:lstStyle/>
          <a:p>
            <a:pPr lvl="0"/>
            <a:r>
              <a:rPr lang="en-GB"/>
              <a:t>Click to edit Master text styles</a:t>
            </a:r>
          </a:p>
        </p:txBody>
      </p:sp>
      <p:sp>
        <p:nvSpPr>
          <p:cNvPr id="19" name="Content Placeholder 2">
            <a:extLst>
              <a:ext uri="{FF2B5EF4-FFF2-40B4-BE49-F238E27FC236}">
                <a16:creationId xmlns:a16="http://schemas.microsoft.com/office/drawing/2014/main" id="{08339AE3-5C4A-4787-B771-1015C692BD61}"/>
              </a:ext>
            </a:extLst>
          </p:cNvPr>
          <p:cNvSpPr>
            <a:spLocks noGrp="1"/>
          </p:cNvSpPr>
          <p:nvPr>
            <p:ph sz="quarter" idx="27"/>
          </p:nvPr>
        </p:nvSpPr>
        <p:spPr>
          <a:xfrm>
            <a:off x="419154" y="4293640"/>
            <a:ext cx="3118715" cy="1035028"/>
          </a:xfrm>
        </p:spPr>
        <p:txBody>
          <a:bodyPr/>
          <a:lstStyle/>
          <a:p>
            <a:pPr lvl="0"/>
            <a:r>
              <a:rPr lang="en-GB"/>
              <a:t>Click to edit Master text styles</a:t>
            </a:r>
          </a:p>
        </p:txBody>
      </p:sp>
      <p:sp>
        <p:nvSpPr>
          <p:cNvPr id="6" name="Text Placeholder 5">
            <a:extLst>
              <a:ext uri="{FF2B5EF4-FFF2-40B4-BE49-F238E27FC236}">
                <a16:creationId xmlns:a16="http://schemas.microsoft.com/office/drawing/2014/main" id="{F317121C-FFA8-4060-B30B-25754611F17D}"/>
              </a:ext>
            </a:extLst>
          </p:cNvPr>
          <p:cNvSpPr>
            <a:spLocks noGrp="1"/>
          </p:cNvSpPr>
          <p:nvPr>
            <p:ph type="body" sz="quarter" idx="28"/>
          </p:nvPr>
        </p:nvSpPr>
        <p:spPr>
          <a:xfrm>
            <a:off x="3753908" y="2049056"/>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5">
            <a:extLst>
              <a:ext uri="{FF2B5EF4-FFF2-40B4-BE49-F238E27FC236}">
                <a16:creationId xmlns:a16="http://schemas.microsoft.com/office/drawing/2014/main" id="{5871BFB3-1D69-4821-A362-B8D58083BD73}"/>
              </a:ext>
            </a:extLst>
          </p:cNvPr>
          <p:cNvSpPr>
            <a:spLocks noGrp="1"/>
          </p:cNvSpPr>
          <p:nvPr>
            <p:ph type="body" sz="quarter" idx="29"/>
          </p:nvPr>
        </p:nvSpPr>
        <p:spPr>
          <a:xfrm>
            <a:off x="3753908" y="3171348"/>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5">
            <a:extLst>
              <a:ext uri="{FF2B5EF4-FFF2-40B4-BE49-F238E27FC236}">
                <a16:creationId xmlns:a16="http://schemas.microsoft.com/office/drawing/2014/main" id="{B74719B7-9353-4BEF-B46D-72BAC75485AF}"/>
              </a:ext>
            </a:extLst>
          </p:cNvPr>
          <p:cNvSpPr>
            <a:spLocks noGrp="1"/>
          </p:cNvSpPr>
          <p:nvPr>
            <p:ph type="body" sz="quarter" idx="30"/>
          </p:nvPr>
        </p:nvSpPr>
        <p:spPr>
          <a:xfrm>
            <a:off x="3753908" y="4293640"/>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1370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rows v2">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19" name="Content Placeholder 4">
            <a:extLst>
              <a:ext uri="{FF2B5EF4-FFF2-40B4-BE49-F238E27FC236}">
                <a16:creationId xmlns:a16="http://schemas.microsoft.com/office/drawing/2014/main" id="{3ADD3C87-B6EA-4F86-9BC1-6D3355300CF0}"/>
              </a:ext>
            </a:extLst>
          </p:cNvPr>
          <p:cNvSpPr>
            <a:spLocks noGrp="1"/>
          </p:cNvSpPr>
          <p:nvPr>
            <p:ph sz="quarter" idx="25"/>
          </p:nvPr>
        </p:nvSpPr>
        <p:spPr>
          <a:xfrm>
            <a:off x="418578" y="1892937"/>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0" name="Content Placeholder 4">
            <a:extLst>
              <a:ext uri="{FF2B5EF4-FFF2-40B4-BE49-F238E27FC236}">
                <a16:creationId xmlns:a16="http://schemas.microsoft.com/office/drawing/2014/main" id="{54A8B457-0846-4F94-8E55-052654A90762}"/>
              </a:ext>
            </a:extLst>
          </p:cNvPr>
          <p:cNvSpPr>
            <a:spLocks noGrp="1"/>
          </p:cNvSpPr>
          <p:nvPr>
            <p:ph sz="quarter" idx="26"/>
          </p:nvPr>
        </p:nvSpPr>
        <p:spPr>
          <a:xfrm>
            <a:off x="418578" y="3127752"/>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1" name="Content Placeholder 4">
            <a:extLst>
              <a:ext uri="{FF2B5EF4-FFF2-40B4-BE49-F238E27FC236}">
                <a16:creationId xmlns:a16="http://schemas.microsoft.com/office/drawing/2014/main" id="{277A0014-4722-47BC-857F-1C565528C413}"/>
              </a:ext>
            </a:extLst>
          </p:cNvPr>
          <p:cNvSpPr>
            <a:spLocks noGrp="1"/>
          </p:cNvSpPr>
          <p:nvPr>
            <p:ph sz="quarter" idx="27"/>
          </p:nvPr>
        </p:nvSpPr>
        <p:spPr>
          <a:xfrm>
            <a:off x="418578" y="4362567"/>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5"/>
            <a:ext cx="10680077" cy="511513"/>
          </a:xfrm>
          <a:prstGeom prst="rect">
            <a:avLst/>
          </a:prstGeom>
        </p:spPr>
        <p:txBody>
          <a:bodyPr/>
          <a:lstStyle>
            <a:lvl1pPr>
              <a:defRPr/>
            </a:lvl1pPr>
          </a:lstStyle>
          <a:p>
            <a:pPr lvl="0"/>
            <a:r>
              <a:rPr lang="en-US"/>
              <a:t>Subtitle</a:t>
            </a:r>
          </a:p>
        </p:txBody>
      </p:sp>
      <p:sp>
        <p:nvSpPr>
          <p:cNvPr id="3" name="Text Placeholder 2">
            <a:extLst>
              <a:ext uri="{FF2B5EF4-FFF2-40B4-BE49-F238E27FC236}">
                <a16:creationId xmlns:a16="http://schemas.microsoft.com/office/drawing/2014/main" id="{2973E2E8-02E7-4895-B955-A2EE9B52D32C}"/>
              </a:ext>
            </a:extLst>
          </p:cNvPr>
          <p:cNvSpPr>
            <a:spLocks noGrp="1"/>
          </p:cNvSpPr>
          <p:nvPr>
            <p:ph type="body" sz="quarter" idx="28"/>
          </p:nvPr>
        </p:nvSpPr>
        <p:spPr>
          <a:xfrm>
            <a:off x="5761038" y="1892938"/>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2">
            <a:extLst>
              <a:ext uri="{FF2B5EF4-FFF2-40B4-BE49-F238E27FC236}">
                <a16:creationId xmlns:a16="http://schemas.microsoft.com/office/drawing/2014/main" id="{8B082E9C-D1F1-4EAA-81F6-7B58114CB182}"/>
              </a:ext>
            </a:extLst>
          </p:cNvPr>
          <p:cNvSpPr>
            <a:spLocks noGrp="1"/>
          </p:cNvSpPr>
          <p:nvPr>
            <p:ph type="body" sz="quarter" idx="29"/>
          </p:nvPr>
        </p:nvSpPr>
        <p:spPr>
          <a:xfrm>
            <a:off x="5761038" y="3127752"/>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2">
            <a:extLst>
              <a:ext uri="{FF2B5EF4-FFF2-40B4-BE49-F238E27FC236}">
                <a16:creationId xmlns:a16="http://schemas.microsoft.com/office/drawing/2014/main" id="{DBB945D2-EAA7-489B-A651-66DA73F049AA}"/>
              </a:ext>
            </a:extLst>
          </p:cNvPr>
          <p:cNvSpPr>
            <a:spLocks noGrp="1"/>
          </p:cNvSpPr>
          <p:nvPr>
            <p:ph type="body" sz="quarter" idx="30"/>
          </p:nvPr>
        </p:nvSpPr>
        <p:spPr>
          <a:xfrm>
            <a:off x="5761038" y="4362567"/>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3C8E9CBA-938D-4AD9-96A0-12524A9442CF}"/>
              </a:ext>
            </a:extLst>
          </p:cNvPr>
          <p:cNvSpPr>
            <a:spLocks noGrp="1"/>
          </p:cNvSpPr>
          <p:nvPr>
            <p:ph type="body" sz="quarter" idx="31"/>
          </p:nvPr>
        </p:nvSpPr>
        <p:spPr>
          <a:xfrm>
            <a:off x="2675559" y="1892938"/>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Text Placeholder 5">
            <a:extLst>
              <a:ext uri="{FF2B5EF4-FFF2-40B4-BE49-F238E27FC236}">
                <a16:creationId xmlns:a16="http://schemas.microsoft.com/office/drawing/2014/main" id="{2F0CE213-20A3-44AA-A037-BD066F8A1A6D}"/>
              </a:ext>
            </a:extLst>
          </p:cNvPr>
          <p:cNvSpPr>
            <a:spLocks noGrp="1"/>
          </p:cNvSpPr>
          <p:nvPr>
            <p:ph type="body" sz="quarter" idx="32"/>
          </p:nvPr>
        </p:nvSpPr>
        <p:spPr>
          <a:xfrm>
            <a:off x="2675559" y="3127189"/>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5">
            <a:extLst>
              <a:ext uri="{FF2B5EF4-FFF2-40B4-BE49-F238E27FC236}">
                <a16:creationId xmlns:a16="http://schemas.microsoft.com/office/drawing/2014/main" id="{1BCAD77E-9C31-4C0D-8723-2557158E2F7F}"/>
              </a:ext>
            </a:extLst>
          </p:cNvPr>
          <p:cNvSpPr>
            <a:spLocks noGrp="1"/>
          </p:cNvSpPr>
          <p:nvPr>
            <p:ph type="body" sz="quarter" idx="33"/>
          </p:nvPr>
        </p:nvSpPr>
        <p:spPr>
          <a:xfrm>
            <a:off x="2675559" y="4362285"/>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4186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row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084EE4-ED19-4AC1-8E50-A2283E5BEFC4}"/>
              </a:ext>
            </a:extLst>
          </p:cNvPr>
          <p:cNvSpPr>
            <a:spLocks noGrp="1"/>
          </p:cNvSpPr>
          <p:nvPr>
            <p:ph sz="quarter" idx="11"/>
          </p:nvPr>
        </p:nvSpPr>
        <p:spPr>
          <a:xfrm>
            <a:off x="419153" y="1892938"/>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7" name="Content Placeholder 4">
            <a:extLst>
              <a:ext uri="{FF2B5EF4-FFF2-40B4-BE49-F238E27FC236}">
                <a16:creationId xmlns:a16="http://schemas.microsoft.com/office/drawing/2014/main" id="{6CFEEA8E-A414-4703-B74A-053B50D65F1B}"/>
              </a:ext>
            </a:extLst>
          </p:cNvPr>
          <p:cNvSpPr>
            <a:spLocks noGrp="1"/>
          </p:cNvSpPr>
          <p:nvPr>
            <p:ph sz="quarter" idx="13"/>
          </p:nvPr>
        </p:nvSpPr>
        <p:spPr>
          <a:xfrm>
            <a:off x="422278" y="2821769"/>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8" name="Content Placeholder 4">
            <a:extLst>
              <a:ext uri="{FF2B5EF4-FFF2-40B4-BE49-F238E27FC236}">
                <a16:creationId xmlns:a16="http://schemas.microsoft.com/office/drawing/2014/main" id="{E61184FF-C493-43C7-949C-94062859509A}"/>
              </a:ext>
            </a:extLst>
          </p:cNvPr>
          <p:cNvSpPr>
            <a:spLocks noGrp="1"/>
          </p:cNvSpPr>
          <p:nvPr>
            <p:ph sz="quarter" idx="14"/>
          </p:nvPr>
        </p:nvSpPr>
        <p:spPr>
          <a:xfrm>
            <a:off x="418578" y="3772298"/>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5"/>
            <a:ext cx="10680077" cy="511513"/>
          </a:xfrm>
          <a:prstGeom prst="rect">
            <a:avLst/>
          </a:prstGeom>
        </p:spPr>
        <p:txBody>
          <a:bodyPr/>
          <a:lstStyle>
            <a:lvl1pPr>
              <a:defRPr/>
            </a:lvl1pPr>
          </a:lstStyle>
          <a:p>
            <a:pPr lvl="0"/>
            <a:r>
              <a:rPr lang="en-US"/>
              <a:t>Subtitle</a:t>
            </a:r>
          </a:p>
        </p:txBody>
      </p:sp>
      <p:sp>
        <p:nvSpPr>
          <p:cNvPr id="11" name="Content Placeholder 4">
            <a:extLst>
              <a:ext uri="{FF2B5EF4-FFF2-40B4-BE49-F238E27FC236}">
                <a16:creationId xmlns:a16="http://schemas.microsoft.com/office/drawing/2014/main" id="{0764906F-7939-4436-9048-5CA63024946F}"/>
              </a:ext>
            </a:extLst>
          </p:cNvPr>
          <p:cNvSpPr>
            <a:spLocks noGrp="1"/>
          </p:cNvSpPr>
          <p:nvPr>
            <p:ph sz="quarter" idx="25"/>
          </p:nvPr>
        </p:nvSpPr>
        <p:spPr>
          <a:xfrm>
            <a:off x="422278" y="4701129"/>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3" name="Text Placeholder 2">
            <a:extLst>
              <a:ext uri="{FF2B5EF4-FFF2-40B4-BE49-F238E27FC236}">
                <a16:creationId xmlns:a16="http://schemas.microsoft.com/office/drawing/2014/main" id="{480F39CF-67D6-419C-B2F2-7A026E096CB7}"/>
              </a:ext>
            </a:extLst>
          </p:cNvPr>
          <p:cNvSpPr>
            <a:spLocks noGrp="1"/>
          </p:cNvSpPr>
          <p:nvPr>
            <p:ph type="body" sz="quarter" idx="26"/>
          </p:nvPr>
        </p:nvSpPr>
        <p:spPr>
          <a:xfrm>
            <a:off x="3753907" y="1892634"/>
            <a:ext cx="7297314" cy="814941"/>
          </a:xfrm>
        </p:spPr>
        <p:txBody>
          <a:bodyPr/>
          <a:lstStyle/>
          <a:p>
            <a:pPr lvl="0"/>
            <a:r>
              <a:rPr lang="en-GB"/>
              <a:t>Click to edit Master text styles</a:t>
            </a:r>
          </a:p>
          <a:p>
            <a:pPr lvl="1"/>
            <a:r>
              <a:rPr lang="en-GB"/>
              <a:t>Second level</a:t>
            </a:r>
          </a:p>
        </p:txBody>
      </p:sp>
      <p:sp>
        <p:nvSpPr>
          <p:cNvPr id="19" name="Text Placeholder 2">
            <a:extLst>
              <a:ext uri="{FF2B5EF4-FFF2-40B4-BE49-F238E27FC236}">
                <a16:creationId xmlns:a16="http://schemas.microsoft.com/office/drawing/2014/main" id="{6D0BAA70-EB23-475A-B664-7DC660E86F1C}"/>
              </a:ext>
            </a:extLst>
          </p:cNvPr>
          <p:cNvSpPr>
            <a:spLocks noGrp="1"/>
          </p:cNvSpPr>
          <p:nvPr>
            <p:ph type="body" sz="quarter" idx="27"/>
          </p:nvPr>
        </p:nvSpPr>
        <p:spPr>
          <a:xfrm>
            <a:off x="3753907" y="2819270"/>
            <a:ext cx="7297314" cy="814941"/>
          </a:xfrm>
        </p:spPr>
        <p:txBody>
          <a:bodyPr/>
          <a:lstStyle/>
          <a:p>
            <a:pPr lvl="0"/>
            <a:r>
              <a:rPr lang="en-GB"/>
              <a:t>Click to edit Master text styles</a:t>
            </a:r>
          </a:p>
          <a:p>
            <a:pPr lvl="1"/>
            <a:r>
              <a:rPr lang="en-GB"/>
              <a:t>Second level</a:t>
            </a:r>
          </a:p>
        </p:txBody>
      </p:sp>
      <p:sp>
        <p:nvSpPr>
          <p:cNvPr id="20" name="Text Placeholder 2">
            <a:extLst>
              <a:ext uri="{FF2B5EF4-FFF2-40B4-BE49-F238E27FC236}">
                <a16:creationId xmlns:a16="http://schemas.microsoft.com/office/drawing/2014/main" id="{01A076B4-70A4-4F50-8373-420EC6E301C2}"/>
              </a:ext>
            </a:extLst>
          </p:cNvPr>
          <p:cNvSpPr>
            <a:spLocks noGrp="1"/>
          </p:cNvSpPr>
          <p:nvPr>
            <p:ph type="body" sz="quarter" idx="28"/>
          </p:nvPr>
        </p:nvSpPr>
        <p:spPr>
          <a:xfrm>
            <a:off x="3753907" y="3776672"/>
            <a:ext cx="7297314" cy="814941"/>
          </a:xfrm>
        </p:spPr>
        <p:txBody>
          <a:bodyPr/>
          <a:lstStyle/>
          <a:p>
            <a:pPr lvl="0"/>
            <a:r>
              <a:rPr lang="en-GB"/>
              <a:t>Click to edit Master text styles</a:t>
            </a:r>
          </a:p>
          <a:p>
            <a:pPr lvl="1"/>
            <a:r>
              <a:rPr lang="en-GB"/>
              <a:t>Second level</a:t>
            </a:r>
          </a:p>
        </p:txBody>
      </p:sp>
      <p:sp>
        <p:nvSpPr>
          <p:cNvPr id="21" name="Text Placeholder 2">
            <a:extLst>
              <a:ext uri="{FF2B5EF4-FFF2-40B4-BE49-F238E27FC236}">
                <a16:creationId xmlns:a16="http://schemas.microsoft.com/office/drawing/2014/main" id="{EC26523B-2F67-4049-801F-D85AC145454B}"/>
              </a:ext>
            </a:extLst>
          </p:cNvPr>
          <p:cNvSpPr>
            <a:spLocks noGrp="1"/>
          </p:cNvSpPr>
          <p:nvPr>
            <p:ph type="body" sz="quarter" idx="29"/>
          </p:nvPr>
        </p:nvSpPr>
        <p:spPr>
          <a:xfrm>
            <a:off x="3753907" y="4701129"/>
            <a:ext cx="7297314" cy="814941"/>
          </a:xfr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15678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0FDA4A6D-DED9-42C5-A648-700287CA7BAB}" type="slidenum">
              <a:rPr lang="en-GB" smtClean="0"/>
              <a:pPr/>
              <a:t>‹#›</a:t>
            </a:fld>
            <a:endParaRPr lang="en-GB"/>
          </a:p>
        </p:txBody>
      </p:sp>
      <p:sp>
        <p:nvSpPr>
          <p:cNvPr id="9"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9824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a:xfrm>
            <a:off x="792145" y="345013"/>
            <a:ext cx="8502587" cy="736518"/>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0"/>
              </a:spcAft>
              <a:defRPr sz="1846">
                <a:latin typeface="Open Sans Light" panose="020B0306030504020204" pitchFamily="34" charset="0"/>
                <a:ea typeface="Open Sans Light" panose="020B0306030504020204" pitchFamily="34" charset="0"/>
                <a:cs typeface="Open Sans Light" panose="020B0306030504020204" pitchFamily="34" charset="0"/>
              </a:defRPr>
            </a:lvl1pPr>
            <a:lvl2pPr marL="633062" indent="-211021">
              <a:lnSpc>
                <a:spcPct val="100000"/>
              </a:lnSpc>
              <a:spcBef>
                <a:spcPts val="0"/>
              </a:spcBef>
              <a:spcAft>
                <a:spcPts val="0"/>
              </a:spcAft>
              <a:buFont typeface="Courier New" panose="02070309020205020404" pitchFamily="49" charset="0"/>
              <a:buChar char="­"/>
              <a:defRPr sz="1662">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00000"/>
              </a:lnSpc>
              <a:spcBef>
                <a:spcPts val="0"/>
              </a:spcBef>
              <a:spcAft>
                <a:spcPts val="0"/>
              </a:spcAft>
              <a:defRPr sz="1477">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00000"/>
              </a:lnSpc>
              <a:spcBef>
                <a:spcPts val="0"/>
              </a:spcBef>
              <a:spcAft>
                <a:spcPts val="0"/>
              </a:spcAft>
              <a:defRPr sz="1292">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00000"/>
              </a:lnSpc>
              <a:spcBef>
                <a:spcPts val="0"/>
              </a:spcBef>
              <a:spcAft>
                <a:spcPts val="0"/>
              </a:spcAft>
              <a:defRPr sz="1292">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2"/>
          </p:nvPr>
        </p:nvSpPr>
        <p:spPr>
          <a:xfrm>
            <a:off x="10481620" y="6069916"/>
            <a:ext cx="818637" cy="345009"/>
          </a:xfrm>
        </p:spPr>
        <p:txBody>
          <a:bodyPr/>
          <a:lstStyle/>
          <a:p>
            <a:fld id="{ECF80A15-D3B5-DD4E-81BA-9B1668A3EF91}" type="slidenum">
              <a:rPr lang="en-GB" smtClean="0"/>
              <a:t>‹#›</a:t>
            </a:fld>
            <a:endParaRPr lang="en-GB"/>
          </a:p>
        </p:txBody>
      </p:sp>
    </p:spTree>
    <p:extLst>
      <p:ext uri="{BB962C8B-B14F-4D97-AF65-F5344CB8AC3E}">
        <p14:creationId xmlns:p14="http://schemas.microsoft.com/office/powerpoint/2010/main" val="1302257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055600"/>
            <a:ext cx="4700016" cy="4425696"/>
          </a:xfrm>
          <a:prstGeom prst="rect">
            <a:avLst/>
          </a:prstGeom>
        </p:spPr>
      </p:pic>
      <p:sp>
        <p:nvSpPr>
          <p:cNvPr id="2" name="Title 1"/>
          <p:cNvSpPr>
            <a:spLocks noGrp="1"/>
          </p:cNvSpPr>
          <p:nvPr>
            <p:ph type="ctrTitle"/>
          </p:nvPr>
        </p:nvSpPr>
        <p:spPr bwMode="gray">
          <a:xfrm>
            <a:off x="432001" y="2361601"/>
            <a:ext cx="3888877" cy="3467700"/>
          </a:xfrm>
        </p:spPr>
        <p:txBody>
          <a:bodyPr>
            <a:normAutofit/>
          </a:bodyPr>
          <a:lstStyle>
            <a:lvl1pPr>
              <a:lnSpc>
                <a:spcPts val="4999"/>
              </a:lnSpc>
              <a:defRPr sz="4799">
                <a:solidFill>
                  <a:schemeClr val="bg1"/>
                </a:solidFill>
              </a:defRPr>
            </a:lvl1pPr>
          </a:lstStyle>
          <a:p>
            <a:r>
              <a:rPr lang="en-US"/>
              <a:t>Click to edit Master title style</a:t>
            </a:r>
            <a:endParaRPr lang="en-GB"/>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r>
              <a:rPr lang="en-US"/>
              <a:t>Click icon to add picture</a:t>
            </a:r>
            <a:endParaRPr lang="en-GB"/>
          </a:p>
        </p:txBody>
      </p:sp>
      <p:sp>
        <p:nvSpPr>
          <p:cNvPr id="3" name="Subtitle 2"/>
          <p:cNvSpPr>
            <a:spLocks noGrp="1"/>
          </p:cNvSpPr>
          <p:nvPr>
            <p:ph type="subTitle" idx="1"/>
          </p:nvPr>
        </p:nvSpPr>
        <p:spPr>
          <a:xfrm>
            <a:off x="4701601" y="3744175"/>
            <a:ext cx="2736000" cy="2737121"/>
          </a:xfrm>
          <a:solidFill>
            <a:schemeClr val="tx2"/>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1" y="4708801"/>
            <a:ext cx="1417388" cy="1512989"/>
          </a:xfrm>
          <a:prstGeom prst="rect">
            <a:avLst/>
          </a:prstGeom>
        </p:spPr>
      </p:pic>
    </p:spTree>
    <p:extLst>
      <p:ext uri="{BB962C8B-B14F-4D97-AF65-F5344CB8AC3E}">
        <p14:creationId xmlns:p14="http://schemas.microsoft.com/office/powerpoint/2010/main" val="3022802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1"/>
            <a:ext cx="4701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599" y="0"/>
            <a:ext cx="6820475" cy="4480560"/>
          </a:xfrm>
          <a:prstGeom prst="rect">
            <a:avLst/>
          </a:prstGeom>
        </p:spPr>
      </p:pic>
      <p:sp>
        <p:nvSpPr>
          <p:cNvPr id="2" name="Title 1"/>
          <p:cNvSpPr>
            <a:spLocks noGrp="1"/>
          </p:cNvSpPr>
          <p:nvPr>
            <p:ph type="ctrTitle"/>
          </p:nvPr>
        </p:nvSpPr>
        <p:spPr bwMode="gray">
          <a:xfrm>
            <a:off x="432001" y="370800"/>
            <a:ext cx="3888877" cy="5458500"/>
          </a:xfrm>
        </p:spPr>
        <p:txBody>
          <a:bodyPr>
            <a:normAutofit/>
          </a:bodyPr>
          <a:lstStyle>
            <a:lvl1pPr>
              <a:lnSpc>
                <a:spcPts val="4999"/>
              </a:lnSpc>
              <a:defRPr sz="4799">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701601" y="3744175"/>
            <a:ext cx="2736000" cy="2737121"/>
          </a:xfrm>
          <a:solidFill>
            <a:schemeClr val="accent4"/>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1" y="4708801"/>
            <a:ext cx="1417388" cy="1512989"/>
          </a:xfrm>
          <a:prstGeom prst="rect">
            <a:avLst/>
          </a:prstGeom>
        </p:spPr>
      </p:pic>
    </p:spTree>
    <p:extLst>
      <p:ext uri="{BB962C8B-B14F-4D97-AF65-F5344CB8AC3E}">
        <p14:creationId xmlns:p14="http://schemas.microsoft.com/office/powerpoint/2010/main" val="959609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1"/>
            <a:ext cx="4896000" cy="2636559"/>
          </a:xfrm>
        </p:spPr>
        <p:txBody>
          <a:bodyPr>
            <a:normAutofit/>
          </a:bodyPr>
          <a:lstStyle>
            <a:lvl1pPr algn="ctr">
              <a:lnSpc>
                <a:spcPts val="4999"/>
              </a:lnSpc>
              <a:defRPr sz="4799"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5"/>
            <a:ext cx="2736000" cy="2737121"/>
          </a:xfrm>
          <a:solidFill>
            <a:schemeClr val="tx2"/>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35400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1"/>
            <a:ext cx="4896000" cy="2636559"/>
          </a:xfrm>
        </p:spPr>
        <p:txBody>
          <a:bodyPr>
            <a:normAutofit/>
          </a:bodyPr>
          <a:lstStyle>
            <a:lvl1pPr algn="ctr">
              <a:lnSpc>
                <a:spcPts val="4999"/>
              </a:lnSpc>
              <a:defRPr sz="4799"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0FDA4A6D-DED9-42C5-A648-700287CA7BAB}" type="slidenum">
              <a:rPr lang="en-GB" smtClean="0"/>
              <a:pPr/>
              <a:t>‹#›</a:t>
            </a:fld>
            <a:endParaRPr lang="en-GB"/>
          </a:p>
        </p:txBody>
      </p:sp>
      <p:sp>
        <p:nvSpPr>
          <p:cNvPr id="9" name="Subtitle 2"/>
          <p:cNvSpPr>
            <a:spLocks noGrp="1"/>
          </p:cNvSpPr>
          <p:nvPr>
            <p:ph type="subTitle" idx="1"/>
          </p:nvPr>
        </p:nvSpPr>
        <p:spPr>
          <a:xfrm>
            <a:off x="7437600" y="3744175"/>
            <a:ext cx="2736000" cy="2737121"/>
          </a:xfrm>
          <a:solidFill>
            <a:schemeClr val="tx2"/>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31536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1"/>
            <a:ext cx="4896000" cy="2636559"/>
          </a:xfrm>
        </p:spPr>
        <p:txBody>
          <a:bodyPr>
            <a:normAutofit/>
          </a:bodyPr>
          <a:lstStyle>
            <a:lvl1pPr algn="ctr">
              <a:lnSpc>
                <a:spcPts val="4999"/>
              </a:lnSpc>
              <a:defRPr sz="4799"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5"/>
            <a:ext cx="2736000" cy="2737121"/>
          </a:xfrm>
          <a:solidFill>
            <a:schemeClr val="tx2"/>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40098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444800" cy="6489372"/>
          </a:xfrm>
          <a:prstGeom prst="rect">
            <a:avLst/>
          </a:prstGeom>
        </p:spPr>
      </p:pic>
      <p:sp>
        <p:nvSpPr>
          <p:cNvPr id="2" name="Title 1"/>
          <p:cNvSpPr>
            <a:spLocks noGrp="1"/>
          </p:cNvSpPr>
          <p:nvPr>
            <p:ph type="ctrTitle"/>
          </p:nvPr>
        </p:nvSpPr>
        <p:spPr bwMode="gray">
          <a:xfrm>
            <a:off x="1378800" y="2331721"/>
            <a:ext cx="4896000" cy="2636559"/>
          </a:xfrm>
        </p:spPr>
        <p:txBody>
          <a:bodyPr>
            <a:normAutofit/>
          </a:bodyPr>
          <a:lstStyle>
            <a:lvl1pPr algn="ctr">
              <a:lnSpc>
                <a:spcPts val="4999"/>
              </a:lnSpc>
              <a:defRPr sz="4799"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1" y="3744175"/>
            <a:ext cx="4104854" cy="2737121"/>
          </a:xfrm>
          <a:solidFill>
            <a:schemeClr val="accent4"/>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35868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1"/>
            <a:ext cx="4896000" cy="2636559"/>
          </a:xfrm>
        </p:spPr>
        <p:txBody>
          <a:bodyPr>
            <a:normAutofit/>
          </a:bodyPr>
          <a:lstStyle>
            <a:lvl1pPr algn="ctr">
              <a:lnSpc>
                <a:spcPts val="4999"/>
              </a:lnSpc>
              <a:defRPr sz="4799"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1" y="3744175"/>
            <a:ext cx="4104854" cy="2737121"/>
          </a:xfrm>
          <a:solidFill>
            <a:schemeClr val="accent6"/>
          </a:solidFill>
        </p:spPr>
        <p:txBody>
          <a:bodyPr lIns="144000" rIns="144000" bIns="0" anchor="ctr"/>
          <a:lstStyle>
            <a:lvl1pPr marL="0" indent="0" algn="ctr">
              <a:lnSpc>
                <a:spcPts val="2800"/>
              </a:lnSpc>
              <a:spcAft>
                <a:spcPts val="0"/>
              </a:spcAft>
              <a:buNone/>
              <a:defRPr sz="2399">
                <a:solidFill>
                  <a:schemeClr val="bg1"/>
                </a:solidFill>
              </a:defRPr>
            </a:lvl1pPr>
            <a:lvl2pPr marL="575956" indent="0" algn="ctr">
              <a:buNone/>
              <a:defRPr>
                <a:solidFill>
                  <a:schemeClr val="tx1">
                    <a:tint val="75000"/>
                  </a:schemeClr>
                </a:solidFill>
              </a:defRPr>
            </a:lvl2pPr>
            <a:lvl3pPr marL="1151912" indent="0" algn="ctr">
              <a:buNone/>
              <a:defRPr>
                <a:solidFill>
                  <a:schemeClr val="tx1">
                    <a:tint val="75000"/>
                  </a:schemeClr>
                </a:solidFill>
              </a:defRPr>
            </a:lvl3pPr>
            <a:lvl4pPr marL="1727868" indent="0" algn="ctr">
              <a:buNone/>
              <a:defRPr>
                <a:solidFill>
                  <a:schemeClr val="tx1">
                    <a:tint val="75000"/>
                  </a:schemeClr>
                </a:solidFill>
              </a:defRPr>
            </a:lvl4pPr>
            <a:lvl5pPr marL="2303824" indent="0" algn="ctr">
              <a:buNone/>
              <a:defRPr>
                <a:solidFill>
                  <a:schemeClr val="tx1">
                    <a:tint val="75000"/>
                  </a:schemeClr>
                </a:solidFill>
              </a:defRPr>
            </a:lvl5pPr>
            <a:lvl6pPr marL="2879780" indent="0" algn="ctr">
              <a:buNone/>
              <a:defRPr>
                <a:solidFill>
                  <a:schemeClr val="tx1">
                    <a:tint val="75000"/>
                  </a:schemeClr>
                </a:solidFill>
              </a:defRPr>
            </a:lvl6pPr>
            <a:lvl7pPr marL="3455736" indent="0" algn="ctr">
              <a:buNone/>
              <a:defRPr>
                <a:solidFill>
                  <a:schemeClr val="tx1">
                    <a:tint val="75000"/>
                  </a:schemeClr>
                </a:solidFill>
              </a:defRPr>
            </a:lvl7pPr>
            <a:lvl8pPr marL="4031692" indent="0" algn="ctr">
              <a:buNone/>
              <a:defRPr>
                <a:solidFill>
                  <a:schemeClr val="tx1">
                    <a:tint val="75000"/>
                  </a:schemeClr>
                </a:solidFill>
              </a:defRPr>
            </a:lvl8pPr>
            <a:lvl9pPr marL="460764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98769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Presentation title 14/16pt</a:t>
            </a:r>
          </a:p>
        </p:txBody>
      </p:sp>
      <p:sp>
        <p:nvSpPr>
          <p:cNvPr id="6" name="Slide Number Placeholder 5"/>
          <p:cNvSpPr>
            <a:spLocks noGrp="1"/>
          </p:cNvSpPr>
          <p:nvPr>
            <p:ph type="sldNum" sz="quarter" idx="12"/>
          </p:nvPr>
        </p:nvSpPr>
        <p:spPr>
          <a:xfrm>
            <a:off x="432001" y="5832376"/>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2"/>
                </a:solidFill>
              </a:rPr>
              <a:t>Alzheimer’s Society</a:t>
            </a:r>
            <a:endParaRPr lang="en-GB" sz="1399">
              <a:solidFill>
                <a:schemeClr val="bg2"/>
              </a:solidFill>
            </a:endParaRPr>
          </a:p>
        </p:txBody>
      </p:sp>
    </p:spTree>
    <p:extLst>
      <p:ext uri="{BB962C8B-B14F-4D97-AF65-F5344CB8AC3E}">
        <p14:creationId xmlns:p14="http://schemas.microsoft.com/office/powerpoint/2010/main" val="1525292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1" y="4734000"/>
            <a:ext cx="1479665" cy="1579418"/>
          </a:xfrm>
          <a:prstGeom prst="rect">
            <a:avLst/>
          </a:prstGeom>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Presentation title 14/16pt</a:t>
            </a:r>
          </a:p>
        </p:txBody>
      </p:sp>
      <p:sp>
        <p:nvSpPr>
          <p:cNvPr id="6" name="Slide Number Placeholder 5"/>
          <p:cNvSpPr>
            <a:spLocks noGrp="1"/>
          </p:cNvSpPr>
          <p:nvPr>
            <p:ph type="sldNum" sz="quarter" idx="12"/>
          </p:nvPr>
        </p:nvSpPr>
        <p:spPr>
          <a:xfrm>
            <a:off x="432001" y="5832376"/>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7003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55689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6"/>
            <a:ext cx="2952773" cy="100811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6"/>
            <a:ext cx="3456000" cy="4294800"/>
          </a:xfrm>
        </p:spPr>
        <p:txBody>
          <a:bodyPr/>
          <a:lstStyle>
            <a:lvl1pPr>
              <a:lnSpc>
                <a:spcPts val="2399"/>
              </a:lnSpc>
              <a:defRPr sz="1999" baseline="0"/>
            </a:lvl1pPr>
            <a:lvl2pPr>
              <a:lnSpc>
                <a:spcPts val="2399"/>
              </a:lnSpc>
              <a:defRPr sz="1999" baseline="0"/>
            </a:lvl2pPr>
            <a:lvl3pPr>
              <a:lnSpc>
                <a:spcPts val="2399"/>
              </a:lnSpc>
              <a:defRPr sz="1999" baseline="0"/>
            </a:lvl3pPr>
            <a:lvl4pPr>
              <a:lnSpc>
                <a:spcPts val="2399"/>
              </a:lnSpc>
              <a:defRPr sz="1999" baseline="0"/>
            </a:lvl4pPr>
            <a:lvl5pPr>
              <a:lnSpc>
                <a:spcPts val="2399"/>
              </a:lnSpc>
              <a:defRPr sz="1999"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2"/>
                </a:solidFill>
              </a:rPr>
              <a:t>Alzheimer’s Society</a:t>
            </a:r>
            <a:endParaRPr lang="en-GB" sz="1399">
              <a:solidFill>
                <a:schemeClr val="bg2"/>
              </a:solidFill>
            </a:endParaRPr>
          </a:p>
        </p:txBody>
      </p:sp>
      <p:sp>
        <p:nvSpPr>
          <p:cNvPr id="11" name="Content Placeholder 2"/>
          <p:cNvSpPr>
            <a:spLocks noGrp="1"/>
          </p:cNvSpPr>
          <p:nvPr>
            <p:ph idx="14"/>
          </p:nvPr>
        </p:nvSpPr>
        <p:spPr>
          <a:xfrm>
            <a:off x="7704001" y="817201"/>
            <a:ext cx="3564000" cy="4294800"/>
          </a:xfrm>
        </p:spPr>
        <p:txBody>
          <a:bodyPr/>
          <a:lstStyle>
            <a:lvl1pPr>
              <a:lnSpc>
                <a:spcPts val="2399"/>
              </a:lnSpc>
              <a:defRPr sz="1999" baseline="0"/>
            </a:lvl1pPr>
            <a:lvl2pPr>
              <a:lnSpc>
                <a:spcPts val="2399"/>
              </a:lnSpc>
              <a:defRPr sz="1999" baseline="0"/>
            </a:lvl2pPr>
            <a:lvl3pPr>
              <a:lnSpc>
                <a:spcPts val="2399"/>
              </a:lnSpc>
              <a:defRPr sz="1999" baseline="0"/>
            </a:lvl3pPr>
            <a:lvl4pPr>
              <a:lnSpc>
                <a:spcPts val="2399"/>
              </a:lnSpc>
              <a:defRPr sz="1999" baseline="0"/>
            </a:lvl4pPr>
            <a:lvl5pPr>
              <a:lnSpc>
                <a:spcPts val="2399"/>
              </a:lnSpc>
              <a:defRPr sz="1999"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9159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1" y="4734000"/>
            <a:ext cx="1479665" cy="1579418"/>
          </a:xfrm>
          <a:prstGeom prst="rect">
            <a:avLst/>
          </a:prstGeom>
        </p:spPr>
      </p:pic>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6"/>
            <a:ext cx="2952773" cy="100811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6"/>
            <a:ext cx="3456000" cy="4294800"/>
          </a:xfrm>
        </p:spPr>
        <p:txBody>
          <a:bodyPr/>
          <a:lstStyle>
            <a:lvl1pPr>
              <a:lnSpc>
                <a:spcPts val="2399"/>
              </a:lnSpc>
              <a:defRPr sz="1999" baseline="0"/>
            </a:lvl1pPr>
            <a:lvl2pPr>
              <a:lnSpc>
                <a:spcPts val="2399"/>
              </a:lnSpc>
              <a:defRPr sz="1999" baseline="0"/>
            </a:lvl2pPr>
            <a:lvl3pPr>
              <a:lnSpc>
                <a:spcPts val="2399"/>
              </a:lnSpc>
              <a:defRPr sz="1999" baseline="0"/>
            </a:lvl3pPr>
            <a:lvl4pPr>
              <a:lnSpc>
                <a:spcPts val="2399"/>
              </a:lnSpc>
              <a:defRPr sz="1999" baseline="0"/>
            </a:lvl4pPr>
            <a:lvl5pPr>
              <a:lnSpc>
                <a:spcPts val="2399"/>
              </a:lnSpc>
              <a:defRPr sz="1999"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11" name="Content Placeholder 2"/>
          <p:cNvSpPr>
            <a:spLocks noGrp="1"/>
          </p:cNvSpPr>
          <p:nvPr>
            <p:ph idx="14"/>
          </p:nvPr>
        </p:nvSpPr>
        <p:spPr>
          <a:xfrm>
            <a:off x="7704001" y="817201"/>
            <a:ext cx="3564000" cy="4294800"/>
          </a:xfrm>
        </p:spPr>
        <p:txBody>
          <a:bodyPr/>
          <a:lstStyle>
            <a:lvl1pPr>
              <a:lnSpc>
                <a:spcPts val="2399"/>
              </a:lnSpc>
              <a:defRPr sz="1999" baseline="0"/>
            </a:lvl1pPr>
            <a:lvl2pPr>
              <a:lnSpc>
                <a:spcPts val="2399"/>
              </a:lnSpc>
              <a:defRPr sz="1999" baseline="0"/>
            </a:lvl2pPr>
            <a:lvl3pPr>
              <a:lnSpc>
                <a:spcPts val="2399"/>
              </a:lnSpc>
              <a:defRPr sz="1999" baseline="0"/>
            </a:lvl3pPr>
            <a:lvl4pPr>
              <a:lnSpc>
                <a:spcPts val="2399"/>
              </a:lnSpc>
              <a:defRPr sz="1999" baseline="0"/>
            </a:lvl4pPr>
            <a:lvl5pPr>
              <a:lnSpc>
                <a:spcPts val="2399"/>
              </a:lnSpc>
              <a:defRPr sz="1999"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2189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15" y="3175"/>
            <a:ext cx="3794760" cy="6477000"/>
          </a:xfrm>
          <a:prstGeom prst="rect">
            <a:avLst/>
          </a:prstGeom>
        </p:spPr>
      </p:pic>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6"/>
            <a:ext cx="3672000" cy="4294800"/>
          </a:xfrm>
        </p:spPr>
        <p:txBody>
          <a:bodyPr/>
          <a:lstStyle>
            <a:lvl1pPr>
              <a:lnSpc>
                <a:spcPts val="2399"/>
              </a:lnSpc>
              <a:defRPr sz="1999"/>
            </a:lvl1pPr>
            <a:lvl2pPr>
              <a:lnSpc>
                <a:spcPts val="2399"/>
              </a:lnSpc>
              <a:defRPr sz="1999"/>
            </a:lvl2pPr>
            <a:lvl3pPr>
              <a:lnSpc>
                <a:spcPts val="2399"/>
              </a:lnSpc>
              <a:defRPr sz="1999"/>
            </a:lvl3pPr>
            <a:lvl4pPr>
              <a:lnSpc>
                <a:spcPts val="2399"/>
              </a:lnSpc>
              <a:defRPr sz="1999"/>
            </a:lvl4pPr>
            <a:lvl5pPr>
              <a:lnSpc>
                <a:spcPts val="2399"/>
              </a:lnSpc>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2375991"/>
            <a:ext cx="2952973" cy="29523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1"/>
                </a:solidFill>
              </a:rPr>
              <a:t>Alzheimer’s Society</a:t>
            </a:r>
            <a:endParaRPr lang="en-GB" sz="1399">
              <a:solidFill>
                <a:schemeClr val="bg1"/>
              </a:solidFill>
            </a:endParaRPr>
          </a:p>
        </p:txBody>
      </p:sp>
    </p:spTree>
    <p:extLst>
      <p:ext uri="{BB962C8B-B14F-4D97-AF65-F5344CB8AC3E}">
        <p14:creationId xmlns:p14="http://schemas.microsoft.com/office/powerpoint/2010/main" val="3300204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60000" y="817496"/>
            <a:ext cx="3672000" cy="4294800"/>
          </a:xfrm>
        </p:spPr>
        <p:txBody>
          <a:bodyPr/>
          <a:lstStyle>
            <a:lvl1pPr>
              <a:lnSpc>
                <a:spcPts val="2399"/>
              </a:lnSpc>
              <a:defRPr sz="1999"/>
            </a:lvl1pPr>
            <a:lvl2pPr>
              <a:lnSpc>
                <a:spcPts val="2399"/>
              </a:lnSpc>
              <a:defRPr sz="1999"/>
            </a:lvl2pPr>
            <a:lvl3pPr>
              <a:lnSpc>
                <a:spcPts val="2399"/>
              </a:lnSpc>
              <a:defRPr sz="1999"/>
            </a:lvl3pPr>
            <a:lvl4pPr>
              <a:lnSpc>
                <a:spcPts val="2399"/>
              </a:lnSpc>
              <a:defRPr sz="1999"/>
            </a:lvl4pPr>
            <a:lvl5pPr>
              <a:lnSpc>
                <a:spcPts val="2399"/>
              </a:lnSpc>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ts val="1512"/>
              </a:lnSpc>
              <a:spcAft>
                <a:spcPts val="0"/>
              </a:spcAft>
              <a:defRPr sz="1399" b="1" spc="0" baseline="0">
                <a:solidFill>
                  <a:schemeClr val="bg1"/>
                </a:solidFill>
              </a:defRPr>
            </a:lvl1pPr>
          </a:lstStyle>
          <a:p>
            <a:pPr>
              <a:lnSpc>
                <a:spcPts val="1600"/>
              </a:lnSpc>
            </a:pPr>
            <a:r>
              <a:rPr lang="en-US" sz="1399">
                <a:solidFill>
                  <a:schemeClr val="bg2"/>
                </a:solidFill>
              </a:rPr>
              <a:t>Alzheimer’s Society</a:t>
            </a:r>
            <a:endParaRPr lang="en-GB" sz="1399">
              <a:solidFill>
                <a:schemeClr val="bg2"/>
              </a:solidFill>
            </a:endParaRPr>
          </a:p>
        </p:txBody>
      </p:sp>
    </p:spTree>
    <p:extLst>
      <p:ext uri="{BB962C8B-B14F-4D97-AF65-F5344CB8AC3E}">
        <p14:creationId xmlns:p14="http://schemas.microsoft.com/office/powerpoint/2010/main" val="2479932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3477599" y="2664448"/>
            <a:ext cx="8044476" cy="3816000"/>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4"/>
            <a:ext cx="2952773" cy="14400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959999" y="817496"/>
            <a:ext cx="3358800" cy="1702512"/>
          </a:xfrm>
        </p:spPr>
        <p:txBody>
          <a:bodyPr/>
          <a:lstStyle>
            <a:lvl1pPr>
              <a:lnSpc>
                <a:spcPts val="2399"/>
              </a:lnSpc>
              <a:defRPr sz="1999"/>
            </a:lvl1pPr>
            <a:lvl2pPr>
              <a:lnSpc>
                <a:spcPts val="2399"/>
              </a:lnSpc>
              <a:defRPr sz="1999"/>
            </a:lvl2pPr>
            <a:lvl3pPr>
              <a:lnSpc>
                <a:spcPts val="2399"/>
              </a:lnSpc>
              <a:defRPr sz="1999"/>
            </a:lvl3pPr>
            <a:lvl4pPr>
              <a:lnSpc>
                <a:spcPts val="2399"/>
              </a:lnSpc>
              <a:defRPr sz="1999"/>
            </a:lvl4pPr>
            <a:lvl5pPr>
              <a:lnSpc>
                <a:spcPts val="2399"/>
              </a:lnSpc>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ts val="1512"/>
              </a:lnSpc>
              <a:spcAft>
                <a:spcPts val="0"/>
              </a:spcAft>
              <a:defRPr sz="1399" b="1" spc="0" baseline="0">
                <a:solidFill>
                  <a:schemeClr val="bg1"/>
                </a:solidFill>
              </a:defRPr>
            </a:lvl1pPr>
          </a:lstStyle>
          <a:p>
            <a:pPr>
              <a:lnSpc>
                <a:spcPts val="1600"/>
              </a:lnSpc>
            </a:pPr>
            <a:r>
              <a:rPr lang="en-US" sz="1399">
                <a:solidFill>
                  <a:schemeClr val="bg2"/>
                </a:solidFill>
              </a:rPr>
              <a:t>Alzheimer’s Society</a:t>
            </a:r>
            <a:endParaRPr lang="en-GB" sz="1399">
              <a:solidFill>
                <a:schemeClr val="bg2"/>
              </a:solidFill>
            </a:endParaRPr>
          </a:p>
        </p:txBody>
      </p:sp>
      <p:sp>
        <p:nvSpPr>
          <p:cNvPr id="12" name="Content Placeholder 2"/>
          <p:cNvSpPr>
            <a:spLocks noGrp="1"/>
          </p:cNvSpPr>
          <p:nvPr>
            <p:ph idx="15"/>
          </p:nvPr>
        </p:nvSpPr>
        <p:spPr>
          <a:xfrm>
            <a:off x="7704000" y="817200"/>
            <a:ext cx="3358800" cy="1702512"/>
          </a:xfrm>
        </p:spPr>
        <p:txBody>
          <a:bodyPr/>
          <a:lstStyle>
            <a:lvl1pPr>
              <a:lnSpc>
                <a:spcPts val="2399"/>
              </a:lnSpc>
              <a:defRPr sz="1999"/>
            </a:lvl1pPr>
            <a:lvl2pPr>
              <a:lnSpc>
                <a:spcPts val="2399"/>
              </a:lnSpc>
              <a:defRPr sz="1999"/>
            </a:lvl2pPr>
            <a:lvl3pPr>
              <a:lnSpc>
                <a:spcPts val="2399"/>
              </a:lnSpc>
              <a:defRPr sz="1999"/>
            </a:lvl3pPr>
            <a:lvl4pPr>
              <a:lnSpc>
                <a:spcPts val="2399"/>
              </a:lnSpc>
              <a:defRPr sz="1999"/>
            </a:lvl4pPr>
            <a:lvl5pPr>
              <a:lnSpc>
                <a:spcPts val="2399"/>
              </a:lnSpc>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3705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10" name="Rectangle 9"/>
          <p:cNvSpPr/>
          <p:nvPr userDrawn="1"/>
        </p:nvSpPr>
        <p:spPr bwMode="gray">
          <a:xfrm>
            <a:off x="0"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6"/>
            <a:ext cx="2952773" cy="1008111"/>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2"/>
                </a:solidFill>
              </a:rPr>
              <a:t>Alzheimer’s Society</a:t>
            </a:r>
            <a:endParaRPr lang="en-GB" sz="1399">
              <a:solidFill>
                <a:schemeClr val="bg2"/>
              </a:solidFill>
            </a:endParaRPr>
          </a:p>
        </p:txBody>
      </p:sp>
      <p:sp>
        <p:nvSpPr>
          <p:cNvPr id="12" name="Content Placeholder 2"/>
          <p:cNvSpPr>
            <a:spLocks noGrp="1"/>
          </p:cNvSpPr>
          <p:nvPr>
            <p:ph idx="15"/>
          </p:nvPr>
        </p:nvSpPr>
        <p:spPr>
          <a:xfrm>
            <a:off x="3960000" y="4320208"/>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a:t>Click to edit Master text styles</a:t>
            </a:r>
          </a:p>
        </p:txBody>
      </p:sp>
      <p:sp>
        <p:nvSpPr>
          <p:cNvPr id="18" name="Chart Placeholder 17"/>
          <p:cNvSpPr>
            <a:spLocks noGrp="1"/>
          </p:cNvSpPr>
          <p:nvPr>
            <p:ph type="chart" sz="quarter" idx="19"/>
          </p:nvPr>
        </p:nvSpPr>
        <p:spPr>
          <a:xfrm>
            <a:off x="3960001" y="1473958"/>
            <a:ext cx="3457103" cy="2483893"/>
          </a:xfrm>
        </p:spPr>
        <p:txBody>
          <a:bodyPr anchor="ctr"/>
          <a:lstStyle>
            <a:lvl1pPr algn="ctr">
              <a:defRPr/>
            </a:lvl1pPr>
          </a:lstStyle>
          <a:p>
            <a:r>
              <a:rPr lang="en-US"/>
              <a:t>Click icon to add chart</a:t>
            </a:r>
            <a:endParaRPr lang="en-GB"/>
          </a:p>
        </p:txBody>
      </p:sp>
      <p:sp>
        <p:nvSpPr>
          <p:cNvPr id="19" name="Chart Placeholder 17"/>
          <p:cNvSpPr>
            <a:spLocks noGrp="1"/>
          </p:cNvSpPr>
          <p:nvPr>
            <p:ph type="chart" sz="quarter" idx="20"/>
          </p:nvPr>
        </p:nvSpPr>
        <p:spPr>
          <a:xfrm>
            <a:off x="7848000" y="1472399"/>
            <a:ext cx="3469636" cy="4500673"/>
          </a:xfrm>
        </p:spPr>
        <p:txBody>
          <a:bodyPr anchor="t"/>
          <a:lstStyle>
            <a:lvl1pPr algn="l">
              <a:defRPr/>
            </a:lvl1pPr>
          </a:lstStyle>
          <a:p>
            <a:r>
              <a:rPr lang="en-US"/>
              <a:t>Click icon to add chart</a:t>
            </a:r>
            <a:endParaRPr lang="en-GB"/>
          </a:p>
        </p:txBody>
      </p:sp>
    </p:spTree>
    <p:extLst>
      <p:ext uri="{BB962C8B-B14F-4D97-AF65-F5344CB8AC3E}">
        <p14:creationId xmlns:p14="http://schemas.microsoft.com/office/powerpoint/2010/main" val="2057672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957" y="0"/>
            <a:ext cx="8046720" cy="6483096"/>
          </a:xfrm>
          <a:prstGeom prst="rect">
            <a:avLst/>
          </a:prstGeom>
        </p:spPr>
      </p:pic>
      <p:sp>
        <p:nvSpPr>
          <p:cNvPr id="10" name="Rectangle 9"/>
          <p:cNvSpPr/>
          <p:nvPr userDrawn="1"/>
        </p:nvSpPr>
        <p:spPr bwMode="gray">
          <a:xfrm>
            <a:off x="-2643"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5"/>
            <a:ext cx="2952773" cy="1440160"/>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2375991"/>
            <a:ext cx="2952973" cy="11521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1"/>
                </a:solidFill>
              </a:rPr>
              <a:t>Alzheimer’s Society</a:t>
            </a:r>
            <a:endParaRPr lang="en-GB" sz="1399">
              <a:solidFill>
                <a:schemeClr val="bg1"/>
              </a:solidFill>
            </a:endParaRPr>
          </a:p>
        </p:txBody>
      </p:sp>
      <p:sp>
        <p:nvSpPr>
          <p:cNvPr id="11" name="Text Placeholder 7"/>
          <p:cNvSpPr>
            <a:spLocks noGrp="1"/>
          </p:cNvSpPr>
          <p:nvPr>
            <p:ph type="body" sz="quarter" idx="14"/>
          </p:nvPr>
        </p:nvSpPr>
        <p:spPr bwMode="gray">
          <a:xfrm>
            <a:off x="432001" y="3671888"/>
            <a:ext cx="2952973" cy="2016471"/>
          </a:xfrm>
        </p:spPr>
        <p:txBody>
          <a:bodyPr/>
          <a:lstStyle>
            <a:lvl1pPr>
              <a:lnSpc>
                <a:spcPts val="2399"/>
              </a:lnSpc>
              <a:spcAft>
                <a:spcPts val="0"/>
              </a:spcAft>
              <a:defRPr sz="1999"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2836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75355" y="0"/>
            <a:ext cx="8046720" cy="6483096"/>
          </a:xfrm>
          <a:prstGeom prst="rect">
            <a:avLst/>
          </a:prstGeom>
        </p:spPr>
      </p:pic>
      <p:sp>
        <p:nvSpPr>
          <p:cNvPr id="10" name="Rectangle 9"/>
          <p:cNvSpPr/>
          <p:nvPr userDrawn="1"/>
        </p:nvSpPr>
        <p:spPr bwMode="gray">
          <a:xfrm>
            <a:off x="0" y="1"/>
            <a:ext cx="3477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bwMode="gray">
          <a:xfrm>
            <a:off x="432001" y="791814"/>
            <a:ext cx="2952773" cy="1440000"/>
          </a:xfrm>
        </p:spPr>
        <p:txBody>
          <a:bodyPr/>
          <a:lstStyle>
            <a:lvl1pPr>
              <a:defRPr>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32001" y="5832376"/>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1" y="2376001"/>
            <a:ext cx="2952973" cy="1152119"/>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399">
                <a:solidFill>
                  <a:schemeClr val="bg1"/>
                </a:solidFill>
              </a:rPr>
              <a:t>Alzheimer’s Society</a:t>
            </a:r>
            <a:endParaRPr lang="en-GB" sz="1399">
              <a:solidFill>
                <a:schemeClr val="bg1"/>
              </a:solidFill>
            </a:endParaRPr>
          </a:p>
        </p:txBody>
      </p:sp>
      <p:sp>
        <p:nvSpPr>
          <p:cNvPr id="11" name="Text Placeholder 7"/>
          <p:cNvSpPr>
            <a:spLocks noGrp="1"/>
          </p:cNvSpPr>
          <p:nvPr>
            <p:ph type="body" sz="quarter" idx="14"/>
          </p:nvPr>
        </p:nvSpPr>
        <p:spPr bwMode="gray">
          <a:xfrm>
            <a:off x="432001" y="3671888"/>
            <a:ext cx="2952973" cy="2016471"/>
          </a:xfrm>
        </p:spPr>
        <p:txBody>
          <a:bodyPr/>
          <a:lstStyle>
            <a:lvl1pPr>
              <a:lnSpc>
                <a:spcPts val="2399"/>
              </a:lnSpc>
              <a:spcAft>
                <a:spcPts val="0"/>
              </a:spcAft>
              <a:defRPr sz="1999"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44060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15BC047D-F6B0-44F0-9DC1-9A58563F0891}"/>
              </a:ext>
            </a:extLst>
          </p:cNvPr>
          <p:cNvSpPr>
            <a:spLocks noGrp="1"/>
          </p:cNvSpPr>
          <p:nvPr>
            <p:ph type="pic" sz="quarter" idx="12"/>
          </p:nvPr>
        </p:nvSpPr>
        <p:spPr>
          <a:xfrm>
            <a:off x="2" y="1"/>
            <a:ext cx="11522075" cy="6480174"/>
          </a:xfrm>
          <a:prstGeom prst="rect">
            <a:avLst/>
          </a:prstGeom>
        </p:spPr>
        <p:txBody>
          <a:bodyPr/>
          <a:lstStyle/>
          <a:p>
            <a:r>
              <a:rPr lang="en-GB"/>
              <a:t>Drag picture to placeholder or click icon to add</a:t>
            </a:r>
            <a:endParaRPr lang="en-US"/>
          </a:p>
        </p:txBody>
      </p:sp>
      <p:sp>
        <p:nvSpPr>
          <p:cNvPr id="12" name="Picture Placeholder 10">
            <a:extLst>
              <a:ext uri="{FF2B5EF4-FFF2-40B4-BE49-F238E27FC236}">
                <a16:creationId xmlns:a16="http://schemas.microsoft.com/office/drawing/2014/main" id="{7A63DEBA-A306-495C-B363-A27F48B6ECDE}"/>
              </a:ext>
            </a:extLst>
          </p:cNvPr>
          <p:cNvSpPr>
            <a:spLocks noGrp="1"/>
          </p:cNvSpPr>
          <p:nvPr>
            <p:ph type="pic" sz="quarter" idx="11" hasCustomPrompt="1"/>
          </p:nvPr>
        </p:nvSpPr>
        <p:spPr>
          <a:xfrm>
            <a:off x="4991404" y="1513679"/>
            <a:ext cx="1695305" cy="795261"/>
          </a:xfrm>
          <a:prstGeom prst="rect">
            <a:avLst/>
          </a:prstGeom>
          <a:ln w="7739">
            <a:solidFill>
              <a:schemeClr val="bg1">
                <a:lumMod val="85000"/>
              </a:schemeClr>
            </a:solidFill>
          </a:ln>
        </p:spPr>
        <p:txBody>
          <a:bodyPr lIns="0" tIns="0" rIns="0" bIns="0" anchor="ctr">
            <a:normAutofit/>
          </a:bodyPr>
          <a:lstStyle>
            <a:lvl1pPr marL="0" marR="0" indent="0" algn="ctr">
              <a:spcBef>
                <a:spcPts val="643"/>
              </a:spcBef>
              <a:spcAft>
                <a:spcPts val="643"/>
              </a:spcAft>
              <a:defRPr sz="853">
                <a:solidFill>
                  <a:schemeClr val="tx1"/>
                </a:solidFill>
              </a:defRPr>
            </a:lvl1pPr>
          </a:lstStyle>
          <a:p>
            <a:r>
              <a:rPr lang="en-GB"/>
              <a:t>CLIENT LOGO</a:t>
            </a:r>
          </a:p>
        </p:txBody>
      </p:sp>
      <p:pic>
        <p:nvPicPr>
          <p:cNvPr id="10" name="Picture 9">
            <a:extLst>
              <a:ext uri="{FF2B5EF4-FFF2-40B4-BE49-F238E27FC236}">
                <a16:creationId xmlns:a16="http://schemas.microsoft.com/office/drawing/2014/main" id="{09E87342-9EFF-43DC-BAC9-195A4F988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042" y="4413675"/>
            <a:ext cx="1514697" cy="422870"/>
          </a:xfrm>
          <a:prstGeom prst="rect">
            <a:avLst/>
          </a:prstGeom>
        </p:spPr>
      </p:pic>
      <p:sp>
        <p:nvSpPr>
          <p:cNvPr id="8" name="Title 6">
            <a:extLst>
              <a:ext uri="{FF2B5EF4-FFF2-40B4-BE49-F238E27FC236}">
                <a16:creationId xmlns:a16="http://schemas.microsoft.com/office/drawing/2014/main" id="{BD4C52ED-3010-498D-96C9-36DC05A7AD3E}"/>
              </a:ext>
            </a:extLst>
          </p:cNvPr>
          <p:cNvSpPr>
            <a:spLocks noGrp="1"/>
          </p:cNvSpPr>
          <p:nvPr>
            <p:ph type="title" hasCustomPrompt="1"/>
          </p:nvPr>
        </p:nvSpPr>
        <p:spPr>
          <a:xfrm>
            <a:off x="418578" y="2355065"/>
            <a:ext cx="10684924" cy="1288861"/>
          </a:xfrm>
        </p:spPr>
        <p:txBody>
          <a:bodyPr lIns="0" tIns="0" rIns="0" bIns="0" anchor="ctr"/>
          <a:lstStyle>
            <a:lvl1pPr marL="0" marR="0" indent="0" algn="ctr">
              <a:spcAft>
                <a:spcPts val="0"/>
              </a:spcAft>
              <a:defRPr sz="3999" b="1">
                <a:solidFill>
                  <a:schemeClr val="tx1"/>
                </a:solidFill>
              </a:defRPr>
            </a:lvl1pPr>
          </a:lstStyle>
          <a:p>
            <a:r>
              <a:rPr lang="en-GB"/>
              <a:t>Slide deck title</a:t>
            </a:r>
            <a:br>
              <a:rPr lang="en-GB"/>
            </a:br>
            <a:r>
              <a:rPr lang="en-GB"/>
              <a:t>Two line maximum</a:t>
            </a:r>
          </a:p>
        </p:txBody>
      </p:sp>
      <p:sp>
        <p:nvSpPr>
          <p:cNvPr id="11" name="Text Placeholder 8">
            <a:extLst>
              <a:ext uri="{FF2B5EF4-FFF2-40B4-BE49-F238E27FC236}">
                <a16:creationId xmlns:a16="http://schemas.microsoft.com/office/drawing/2014/main" id="{DCB55114-EB33-43F4-B00D-F915C7CB1627}"/>
              </a:ext>
            </a:extLst>
          </p:cNvPr>
          <p:cNvSpPr>
            <a:spLocks noGrp="1"/>
          </p:cNvSpPr>
          <p:nvPr>
            <p:ph type="body" sz="quarter" idx="10" hasCustomPrompt="1"/>
          </p:nvPr>
        </p:nvSpPr>
        <p:spPr>
          <a:xfrm>
            <a:off x="1589505" y="3803080"/>
            <a:ext cx="8346760" cy="451644"/>
          </a:xfrm>
          <a:prstGeom prst="rect">
            <a:avLst/>
          </a:prstGeom>
        </p:spPr>
        <p:txBody>
          <a:bodyPr lIns="0" tIns="0" rIns="0" bIns="0">
            <a:normAutofit/>
          </a:bodyPr>
          <a:lstStyle>
            <a:lvl1pPr marL="0" marR="0" indent="0" algn="ctr">
              <a:spcBef>
                <a:spcPts val="643"/>
              </a:spcBef>
              <a:spcAft>
                <a:spcPts val="643"/>
              </a:spcAft>
              <a:defRPr sz="1399" kern="0" cap="none" spc="0" baseline="0"/>
            </a:lvl1pPr>
          </a:lstStyle>
          <a:p>
            <a:pPr lvl="0"/>
            <a:r>
              <a:rPr lang="en-US"/>
              <a:t>Subtitle</a:t>
            </a:r>
          </a:p>
        </p:txBody>
      </p:sp>
    </p:spTree>
    <p:extLst>
      <p:ext uri="{BB962C8B-B14F-4D97-AF65-F5344CB8AC3E}">
        <p14:creationId xmlns:p14="http://schemas.microsoft.com/office/powerpoint/2010/main" val="2904167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CB2D2-CC11-4C69-A925-88FB91101387}"/>
              </a:ext>
            </a:extLst>
          </p:cNvPr>
          <p:cNvSpPr>
            <a:spLocks noGrp="1"/>
          </p:cNvSpPr>
          <p:nvPr>
            <p:ph type="title" hasCustomPrompt="1"/>
          </p:nvPr>
        </p:nvSpPr>
        <p:spPr>
          <a:xfrm>
            <a:off x="418578" y="2355065"/>
            <a:ext cx="10684924" cy="1288861"/>
          </a:xfrm>
        </p:spPr>
        <p:txBody>
          <a:bodyPr lIns="0" tIns="0" rIns="0" bIns="0" anchor="ctr"/>
          <a:lstStyle>
            <a:lvl1pPr marL="0" marR="0" indent="0" algn="ctr">
              <a:spcAft>
                <a:spcPts val="0"/>
              </a:spcAft>
              <a:defRPr sz="3999" b="1">
                <a:solidFill>
                  <a:schemeClr val="tx1"/>
                </a:solidFill>
              </a:defRPr>
            </a:lvl1pPr>
          </a:lstStyle>
          <a:p>
            <a:r>
              <a:rPr lang="en-GB"/>
              <a:t>Slide deck title</a:t>
            </a:r>
            <a:br>
              <a:rPr lang="en-GB"/>
            </a:br>
            <a:r>
              <a:rPr lang="en-GB"/>
              <a:t>Two line maximum</a:t>
            </a:r>
          </a:p>
        </p:txBody>
      </p:sp>
      <p:sp>
        <p:nvSpPr>
          <p:cNvPr id="9" name="Text Placeholder 8">
            <a:extLst>
              <a:ext uri="{FF2B5EF4-FFF2-40B4-BE49-F238E27FC236}">
                <a16:creationId xmlns:a16="http://schemas.microsoft.com/office/drawing/2014/main" id="{FF5655C5-13A8-47F5-8834-FE0EB67E3570}"/>
              </a:ext>
            </a:extLst>
          </p:cNvPr>
          <p:cNvSpPr>
            <a:spLocks noGrp="1"/>
          </p:cNvSpPr>
          <p:nvPr>
            <p:ph type="body" sz="quarter" idx="10" hasCustomPrompt="1"/>
          </p:nvPr>
        </p:nvSpPr>
        <p:spPr>
          <a:xfrm>
            <a:off x="1589505" y="3803080"/>
            <a:ext cx="8346760" cy="451644"/>
          </a:xfrm>
          <a:prstGeom prst="rect">
            <a:avLst/>
          </a:prstGeom>
        </p:spPr>
        <p:txBody>
          <a:bodyPr lIns="0" tIns="0" rIns="0" bIns="0">
            <a:normAutofit/>
          </a:bodyPr>
          <a:lstStyle>
            <a:lvl1pPr marL="0" marR="0" indent="0" algn="ctr">
              <a:spcBef>
                <a:spcPts val="643"/>
              </a:spcBef>
              <a:spcAft>
                <a:spcPts val="643"/>
              </a:spcAft>
              <a:defRPr sz="1399" kern="0" cap="none" spc="0" baseline="0"/>
            </a:lvl1pPr>
          </a:lstStyle>
          <a:p>
            <a:pPr lvl="0"/>
            <a:r>
              <a:rPr lang="en-US"/>
              <a:t>Subtitle</a:t>
            </a:r>
          </a:p>
        </p:txBody>
      </p:sp>
      <p:sp>
        <p:nvSpPr>
          <p:cNvPr id="12" name="Picture Placeholder 10">
            <a:extLst>
              <a:ext uri="{FF2B5EF4-FFF2-40B4-BE49-F238E27FC236}">
                <a16:creationId xmlns:a16="http://schemas.microsoft.com/office/drawing/2014/main" id="{7A63DEBA-A306-495C-B363-A27F48B6ECDE}"/>
              </a:ext>
            </a:extLst>
          </p:cNvPr>
          <p:cNvSpPr>
            <a:spLocks noGrp="1"/>
          </p:cNvSpPr>
          <p:nvPr>
            <p:ph type="pic" sz="quarter" idx="11" hasCustomPrompt="1"/>
          </p:nvPr>
        </p:nvSpPr>
        <p:spPr>
          <a:xfrm>
            <a:off x="4991404" y="1513679"/>
            <a:ext cx="1695305" cy="795261"/>
          </a:xfrm>
          <a:prstGeom prst="rect">
            <a:avLst/>
          </a:prstGeom>
          <a:ln w="7739">
            <a:solidFill>
              <a:schemeClr val="bg1">
                <a:lumMod val="85000"/>
              </a:schemeClr>
            </a:solidFill>
          </a:ln>
        </p:spPr>
        <p:txBody>
          <a:bodyPr lIns="0" tIns="0" rIns="0" bIns="0" anchor="ctr">
            <a:normAutofit/>
          </a:bodyPr>
          <a:lstStyle>
            <a:lvl1pPr marL="0" marR="0" indent="0" algn="ctr">
              <a:spcBef>
                <a:spcPts val="643"/>
              </a:spcBef>
              <a:spcAft>
                <a:spcPts val="643"/>
              </a:spcAft>
              <a:defRPr sz="853">
                <a:solidFill>
                  <a:schemeClr val="tx1"/>
                </a:solidFill>
              </a:defRPr>
            </a:lvl1pPr>
          </a:lstStyle>
          <a:p>
            <a:r>
              <a:rPr lang="en-GB"/>
              <a:t>CLIENT LOGO</a:t>
            </a:r>
          </a:p>
        </p:txBody>
      </p:sp>
      <p:pic>
        <p:nvPicPr>
          <p:cNvPr id="8" name="Picture 7">
            <a:extLst>
              <a:ext uri="{FF2B5EF4-FFF2-40B4-BE49-F238E27FC236}">
                <a16:creationId xmlns:a16="http://schemas.microsoft.com/office/drawing/2014/main" id="{FF1A055B-E6F4-4AF4-B197-EFE17904A9C5}"/>
              </a:ext>
            </a:extLst>
          </p:cNvPr>
          <p:cNvPicPr>
            <a:picLocks noChangeAspect="1"/>
          </p:cNvPicPr>
          <p:nvPr userDrawn="1"/>
        </p:nvPicPr>
        <p:blipFill>
          <a:blip r:embed="rId2"/>
          <a:stretch>
            <a:fillRect/>
          </a:stretch>
        </p:blipFill>
        <p:spPr>
          <a:xfrm>
            <a:off x="4992766" y="4413879"/>
            <a:ext cx="1513973" cy="422667"/>
          </a:xfrm>
          <a:prstGeom prst="rect">
            <a:avLst/>
          </a:prstGeom>
        </p:spPr>
      </p:pic>
    </p:spTree>
    <p:extLst>
      <p:ext uri="{BB962C8B-B14F-4D97-AF65-F5344CB8AC3E}">
        <p14:creationId xmlns:p14="http://schemas.microsoft.com/office/powerpoint/2010/main" val="263893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444800" cy="6489372"/>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01641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2"/>
            <a:ext cx="5761039" cy="6480175"/>
          </a:xfrm>
          <a:prstGeom prst="rect">
            <a:avLst/>
          </a:prstGeom>
          <a:solidFill>
            <a:schemeClr val="bg1">
              <a:lumMod val="90000"/>
            </a:schemeClr>
          </a:solidFill>
          <a:ln>
            <a:noFill/>
          </a:ln>
        </p:spPr>
        <p:txBody>
          <a:bodyPr/>
          <a:lstStyle/>
          <a:p>
            <a:r>
              <a:rPr lang="en-GB"/>
              <a:t>Drag picture to placeholder or click icon to add</a:t>
            </a:r>
            <a:endParaRPr lang="en-US"/>
          </a:p>
        </p:txBody>
      </p:sp>
      <p:sp>
        <p:nvSpPr>
          <p:cNvPr id="2" name="Title 1">
            <a:extLst>
              <a:ext uri="{FF2B5EF4-FFF2-40B4-BE49-F238E27FC236}">
                <a16:creationId xmlns:a16="http://schemas.microsoft.com/office/drawing/2014/main" id="{DD6C9CC6-C109-4F36-8D5E-4B89E1157CAD}"/>
              </a:ext>
            </a:extLst>
          </p:cNvPr>
          <p:cNvSpPr>
            <a:spLocks noGrp="1"/>
          </p:cNvSpPr>
          <p:nvPr>
            <p:ph type="title"/>
          </p:nvPr>
        </p:nvSpPr>
        <p:spPr>
          <a:xfrm>
            <a:off x="6101602" y="1995712"/>
            <a:ext cx="4998200" cy="1244377"/>
          </a:xfrm>
        </p:spPr>
        <p:txBody>
          <a:bodyPr lIns="0" tIns="0" rIns="0" bIns="0" anchor="b"/>
          <a:lstStyle>
            <a:lvl1pPr marL="0" marR="0" indent="0">
              <a:spcAft>
                <a:spcPts val="0"/>
              </a:spcAft>
              <a:defRPr sz="3250"/>
            </a:lvl1pPr>
          </a:lstStyle>
          <a:p>
            <a:r>
              <a:rPr lang="en-GB"/>
              <a:t>Click to edit Master title style</a:t>
            </a:r>
          </a:p>
        </p:txBody>
      </p:sp>
      <p:sp>
        <p:nvSpPr>
          <p:cNvPr id="5" name="Slide Number Placeholder 1">
            <a:extLst>
              <a:ext uri="{FF2B5EF4-FFF2-40B4-BE49-F238E27FC236}">
                <a16:creationId xmlns:a16="http://schemas.microsoft.com/office/drawing/2014/main" id="{541D28BA-1784-472E-9C72-470EB43C057B}"/>
              </a:ext>
            </a:extLst>
          </p:cNvPr>
          <p:cNvSpPr>
            <a:spLocks noGrp="1"/>
          </p:cNvSpPr>
          <p:nvPr>
            <p:ph type="sldNum" sz="quarter" idx="18"/>
          </p:nvPr>
        </p:nvSpPr>
        <p:spPr>
          <a:xfrm>
            <a:off x="10981121" y="6234134"/>
            <a:ext cx="540954" cy="246041"/>
          </a:xfrm>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6" name="Text Placeholder 5">
            <a:extLst>
              <a:ext uri="{FF2B5EF4-FFF2-40B4-BE49-F238E27FC236}">
                <a16:creationId xmlns:a16="http://schemas.microsoft.com/office/drawing/2014/main" id="{116393E3-75CB-466F-9B0A-37B364A11B43}"/>
              </a:ext>
            </a:extLst>
          </p:cNvPr>
          <p:cNvSpPr>
            <a:spLocks noGrp="1"/>
          </p:cNvSpPr>
          <p:nvPr>
            <p:ph type="body" sz="quarter" idx="19"/>
          </p:nvPr>
        </p:nvSpPr>
        <p:spPr>
          <a:xfrm>
            <a:off x="6100791" y="3414092"/>
            <a:ext cx="5002132" cy="23775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81644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v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A4D17-4010-4147-B54B-DFC0455E1976}"/>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5" name="Title 4">
            <a:extLst>
              <a:ext uri="{FF2B5EF4-FFF2-40B4-BE49-F238E27FC236}">
                <a16:creationId xmlns:a16="http://schemas.microsoft.com/office/drawing/2014/main" id="{0C25D93F-4BE9-4268-A06B-1D982F5EFC81}"/>
              </a:ext>
            </a:extLst>
          </p:cNvPr>
          <p:cNvSpPr>
            <a:spLocks noGrp="1"/>
          </p:cNvSpPr>
          <p:nvPr>
            <p:ph type="title"/>
          </p:nvPr>
        </p:nvSpPr>
        <p:spPr/>
        <p:txBody>
          <a:bodyPr/>
          <a:lstStyle/>
          <a:p>
            <a:r>
              <a:rPr lang="en-GB"/>
              <a:t>Click to edit Master title style</a:t>
            </a:r>
          </a:p>
        </p:txBody>
      </p:sp>
      <p:sp>
        <p:nvSpPr>
          <p:cNvPr id="4" name="Text Placeholder 3">
            <a:extLst>
              <a:ext uri="{FF2B5EF4-FFF2-40B4-BE49-F238E27FC236}">
                <a16:creationId xmlns:a16="http://schemas.microsoft.com/office/drawing/2014/main" id="{865D4D5D-5257-4C20-8600-0C37A3CF8D4A}"/>
              </a:ext>
            </a:extLst>
          </p:cNvPr>
          <p:cNvSpPr>
            <a:spLocks noGrp="1"/>
          </p:cNvSpPr>
          <p:nvPr>
            <p:ph type="body" sz="quarter" idx="18" hasCustomPrompt="1"/>
          </p:nvPr>
        </p:nvSpPr>
        <p:spPr>
          <a:xfrm>
            <a:off x="418578" y="1455171"/>
            <a:ext cx="10680077" cy="511513"/>
          </a:xfrm>
          <a:prstGeom prst="rect">
            <a:avLst/>
          </a:prstGeom>
        </p:spPr>
        <p:txBody>
          <a:bodyPr/>
          <a:lstStyle>
            <a:lvl1pPr>
              <a:defRPr sz="1600"/>
            </a:lvl1pPr>
          </a:lstStyle>
          <a:p>
            <a:pPr lvl="0"/>
            <a:r>
              <a:rPr lang="en-US"/>
              <a:t>Subtitle</a:t>
            </a:r>
          </a:p>
        </p:txBody>
      </p:sp>
    </p:spTree>
    <p:extLst>
      <p:ext uri="{BB962C8B-B14F-4D97-AF65-F5344CB8AC3E}">
        <p14:creationId xmlns:p14="http://schemas.microsoft.com/office/powerpoint/2010/main" val="3106300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A94C-0CC9-48BC-88C2-3A092904565B}"/>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8125CA50-3552-44F2-BD89-99496DE1059F}"/>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EFBBE32B-B39A-4056-904C-7B902EE8E386}"/>
              </a:ext>
            </a:extLst>
          </p:cNvPr>
          <p:cNvSpPr>
            <a:spLocks noGrp="1"/>
          </p:cNvSpPr>
          <p:nvPr>
            <p:ph type="body" sz="quarter" idx="18" hasCustomPrompt="1"/>
          </p:nvPr>
        </p:nvSpPr>
        <p:spPr>
          <a:xfrm>
            <a:off x="418578" y="1448057"/>
            <a:ext cx="10680077" cy="511513"/>
          </a:xfrm>
          <a:prstGeom prst="rect">
            <a:avLst/>
          </a:prstGeom>
        </p:spPr>
        <p:txBody>
          <a:bodyPr/>
          <a:lstStyle>
            <a:lvl1pPr>
              <a:defRPr sz="1600"/>
            </a:lvl1pPr>
          </a:lstStyle>
          <a:p>
            <a:pPr lvl="0"/>
            <a:r>
              <a:rPr lang="en-US"/>
              <a:t>Subtitle</a:t>
            </a:r>
          </a:p>
        </p:txBody>
      </p:sp>
      <p:sp>
        <p:nvSpPr>
          <p:cNvPr id="5" name="Text Placeholder 4">
            <a:extLst>
              <a:ext uri="{FF2B5EF4-FFF2-40B4-BE49-F238E27FC236}">
                <a16:creationId xmlns:a16="http://schemas.microsoft.com/office/drawing/2014/main" id="{1650BB3F-5D43-431A-AC7D-F4F821A7DC7D}"/>
              </a:ext>
            </a:extLst>
          </p:cNvPr>
          <p:cNvSpPr>
            <a:spLocks noGrp="1"/>
          </p:cNvSpPr>
          <p:nvPr>
            <p:ph type="body" sz="quarter" idx="19"/>
          </p:nvPr>
        </p:nvSpPr>
        <p:spPr>
          <a:xfrm>
            <a:off x="419154" y="2049057"/>
            <a:ext cx="10683770"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8082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box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A94C-0CC9-48BC-88C2-3A092904565B}"/>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8125CA50-3552-44F2-BD89-99496DE1059F}"/>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DEBF27D0-3BE3-45A4-8E13-CA5A80D61F95}"/>
              </a:ext>
            </a:extLst>
          </p:cNvPr>
          <p:cNvSpPr>
            <a:spLocks noGrp="1"/>
          </p:cNvSpPr>
          <p:nvPr>
            <p:ph type="body" sz="quarter" idx="18"/>
          </p:nvPr>
        </p:nvSpPr>
        <p:spPr>
          <a:xfrm>
            <a:off x="419153" y="1810550"/>
            <a:ext cx="10680077"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11676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box with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1902E02-A29F-4315-AE77-131C9BC2589C}"/>
              </a:ext>
            </a:extLst>
          </p:cNvPr>
          <p:cNvSpPr>
            <a:spLocks noGrp="1"/>
          </p:cNvSpPr>
          <p:nvPr>
            <p:ph type="pic" sz="quarter" idx="13"/>
          </p:nvPr>
        </p:nvSpPr>
        <p:spPr>
          <a:xfrm>
            <a:off x="5761041" y="1"/>
            <a:ext cx="5761036" cy="6480174"/>
          </a:xfrm>
          <a:prstGeom prst="rect">
            <a:avLst/>
          </a:prstGeom>
        </p:spPr>
        <p:txBody>
          <a:body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1774F8-8CAB-42F9-AFB0-A6452D4C5A68}"/>
              </a:ext>
            </a:extLst>
          </p:cNvPr>
          <p:cNvSpPr>
            <a:spLocks noGrp="1"/>
          </p:cNvSpPr>
          <p:nvPr>
            <p:ph type="title"/>
          </p:nvPr>
        </p:nvSpPr>
        <p:spPr>
          <a:xfrm>
            <a:off x="418578" y="654019"/>
            <a:ext cx="5002707" cy="1054529"/>
          </a:xfrm>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56D9D386-2234-4DAD-BA08-82785B273A22}"/>
              </a:ext>
            </a:extLst>
          </p:cNvPr>
          <p:cNvSpPr>
            <a:spLocks noGrp="1"/>
          </p:cNvSpPr>
          <p:nvPr>
            <p:ph type="sldNum" sz="quarter" idx="14"/>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F2A6CEC5-96BA-4C5C-970D-B4F0D19B3384}"/>
              </a:ext>
            </a:extLst>
          </p:cNvPr>
          <p:cNvSpPr>
            <a:spLocks noGrp="1"/>
          </p:cNvSpPr>
          <p:nvPr>
            <p:ph type="body" sz="quarter" idx="15"/>
          </p:nvPr>
        </p:nvSpPr>
        <p:spPr>
          <a:xfrm>
            <a:off x="419155" y="1810551"/>
            <a:ext cx="5002131" cy="42871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59294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4F6B57B-9E15-4259-8B79-E4890BA40D8A}"/>
              </a:ext>
            </a:extLst>
          </p:cNvPr>
          <p:cNvSpPr>
            <a:spLocks noGrp="1"/>
          </p:cNvSpPr>
          <p:nvPr>
            <p:ph type="sldNum" sz="quarter" idx="16"/>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0" name="Title 9">
            <a:extLst>
              <a:ext uri="{FF2B5EF4-FFF2-40B4-BE49-F238E27FC236}">
                <a16:creationId xmlns:a16="http://schemas.microsoft.com/office/drawing/2014/main" id="{6A4E2778-7D75-4D01-A30C-28781A7AEE2C}"/>
              </a:ext>
            </a:extLst>
          </p:cNvPr>
          <p:cNvSpPr>
            <a:spLocks noGrp="1"/>
          </p:cNvSpPr>
          <p:nvPr>
            <p:ph type="title"/>
          </p:nvPr>
        </p:nvSpPr>
        <p:spPr/>
        <p:txBody>
          <a:bodyPr/>
          <a:lstStyle/>
          <a:p>
            <a:r>
              <a:rPr lang="en-GB"/>
              <a:t>Click to edit Master title style</a:t>
            </a:r>
          </a:p>
        </p:txBody>
      </p:sp>
      <p:sp>
        <p:nvSpPr>
          <p:cNvPr id="12" name="Text Placeholder 3">
            <a:extLst>
              <a:ext uri="{FF2B5EF4-FFF2-40B4-BE49-F238E27FC236}">
                <a16:creationId xmlns:a16="http://schemas.microsoft.com/office/drawing/2014/main" id="{25DFB6EC-85E5-42AB-85B4-DB11AA3A5F5F}"/>
              </a:ext>
            </a:extLst>
          </p:cNvPr>
          <p:cNvSpPr>
            <a:spLocks noGrp="1"/>
          </p:cNvSpPr>
          <p:nvPr>
            <p:ph type="body" sz="quarter" idx="18" hasCustomPrompt="1"/>
          </p:nvPr>
        </p:nvSpPr>
        <p:spPr>
          <a:xfrm>
            <a:off x="418010" y="1437040"/>
            <a:ext cx="10680077" cy="511513"/>
          </a:xfrm>
          <a:prstGeom prst="rect">
            <a:avLst/>
          </a:prstGeom>
        </p:spPr>
        <p:txBody>
          <a:bodyPr/>
          <a:lstStyle>
            <a:lvl1pPr>
              <a:defRPr/>
            </a:lvl1pPr>
          </a:lstStyle>
          <a:p>
            <a:pPr lvl="0"/>
            <a:r>
              <a:rPr lang="en-US"/>
              <a:t>Subtitle</a:t>
            </a:r>
          </a:p>
        </p:txBody>
      </p:sp>
      <p:sp>
        <p:nvSpPr>
          <p:cNvPr id="3" name="Text Placeholder 2">
            <a:extLst>
              <a:ext uri="{FF2B5EF4-FFF2-40B4-BE49-F238E27FC236}">
                <a16:creationId xmlns:a16="http://schemas.microsoft.com/office/drawing/2014/main" id="{378FB303-1C12-4A88-9A53-73C0476F14D7}"/>
              </a:ext>
            </a:extLst>
          </p:cNvPr>
          <p:cNvSpPr>
            <a:spLocks noGrp="1"/>
          </p:cNvSpPr>
          <p:nvPr>
            <p:ph type="body" sz="quarter" idx="19"/>
          </p:nvPr>
        </p:nvSpPr>
        <p:spPr>
          <a:xfrm>
            <a:off x="417307" y="2049057"/>
            <a:ext cx="5003978"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3236198-8EAA-4C01-B7AA-74307BCE5B76}"/>
              </a:ext>
            </a:extLst>
          </p:cNvPr>
          <p:cNvSpPr>
            <a:spLocks noGrp="1"/>
          </p:cNvSpPr>
          <p:nvPr>
            <p:ph type="body" sz="quarter" idx="20"/>
          </p:nvPr>
        </p:nvSpPr>
        <p:spPr>
          <a:xfrm>
            <a:off x="6100792" y="2049057"/>
            <a:ext cx="4996592"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65753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2AB8-58B9-49B6-8885-35833FBA376D}"/>
              </a:ext>
            </a:extLst>
          </p:cNvPr>
          <p:cNvSpPr>
            <a:spLocks noGrp="1"/>
          </p:cNvSpPr>
          <p:nvPr>
            <p:ph type="title"/>
          </p:nvPr>
        </p:nvSpPr>
        <p:spPr/>
        <p:txBody>
          <a:bodyPr/>
          <a:lstStyle/>
          <a:p>
            <a:r>
              <a:rPr lang="en-GB"/>
              <a:t>Click to edit Master title style</a:t>
            </a:r>
          </a:p>
        </p:txBody>
      </p:sp>
      <p:sp>
        <p:nvSpPr>
          <p:cNvPr id="7" name="Slide Number Placeholder 6">
            <a:extLst>
              <a:ext uri="{FF2B5EF4-FFF2-40B4-BE49-F238E27FC236}">
                <a16:creationId xmlns:a16="http://schemas.microsoft.com/office/drawing/2014/main" id="{17B8409F-47AC-4AB9-B417-999AD3635C87}"/>
              </a:ext>
            </a:extLst>
          </p:cNvPr>
          <p:cNvSpPr>
            <a:spLocks noGrp="1"/>
          </p:cNvSpPr>
          <p:nvPr>
            <p:ph type="sldNum" sz="quarter" idx="13"/>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00592241-6807-410E-B68A-3DC51839DB32}"/>
              </a:ext>
            </a:extLst>
          </p:cNvPr>
          <p:cNvSpPr>
            <a:spLocks noGrp="1"/>
          </p:cNvSpPr>
          <p:nvPr>
            <p:ph type="body" sz="quarter" idx="14"/>
          </p:nvPr>
        </p:nvSpPr>
        <p:spPr>
          <a:xfrm>
            <a:off x="419155" y="1810550"/>
            <a:ext cx="5002131"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1C35561B-E44F-4AC3-9468-1943F586D7EA}"/>
              </a:ext>
            </a:extLst>
          </p:cNvPr>
          <p:cNvSpPr>
            <a:spLocks noGrp="1"/>
          </p:cNvSpPr>
          <p:nvPr>
            <p:ph type="body" sz="quarter" idx="15"/>
          </p:nvPr>
        </p:nvSpPr>
        <p:spPr>
          <a:xfrm>
            <a:off x="6100791" y="1810550"/>
            <a:ext cx="5002132"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52202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boxe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9562-5322-45B7-A37E-D92E8E678594}"/>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960F14E0-833B-4E58-9542-D4A57958A718}"/>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0" name="Text Placeholder 3">
            <a:extLst>
              <a:ext uri="{FF2B5EF4-FFF2-40B4-BE49-F238E27FC236}">
                <a16:creationId xmlns:a16="http://schemas.microsoft.com/office/drawing/2014/main" id="{50BD627A-6A4A-4FFF-8263-5091099ADC7D}"/>
              </a:ext>
            </a:extLst>
          </p:cNvPr>
          <p:cNvSpPr>
            <a:spLocks noGrp="1"/>
          </p:cNvSpPr>
          <p:nvPr>
            <p:ph type="body" sz="quarter" idx="19" hasCustomPrompt="1"/>
          </p:nvPr>
        </p:nvSpPr>
        <p:spPr>
          <a:xfrm>
            <a:off x="419153" y="1437040"/>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B2E8665F-F4E1-4E94-AFCC-460278EA6218}"/>
              </a:ext>
            </a:extLst>
          </p:cNvPr>
          <p:cNvSpPr>
            <a:spLocks noGrp="1"/>
          </p:cNvSpPr>
          <p:nvPr>
            <p:ph type="body" sz="quarter" idx="20"/>
          </p:nvPr>
        </p:nvSpPr>
        <p:spPr>
          <a:xfrm>
            <a:off x="419154" y="2049057"/>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B098DD5-C02D-4302-8EC2-E5D4561AD0B4}"/>
              </a:ext>
            </a:extLst>
          </p:cNvPr>
          <p:cNvSpPr>
            <a:spLocks noGrp="1"/>
          </p:cNvSpPr>
          <p:nvPr>
            <p:ph type="body" sz="quarter" idx="21"/>
          </p:nvPr>
        </p:nvSpPr>
        <p:spPr>
          <a:xfrm>
            <a:off x="4093661" y="2049057"/>
            <a:ext cx="7009262"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37643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boxes 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9562-5322-45B7-A37E-D92E8E678594}"/>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960F14E0-833B-4E58-9542-D4A57958A718}"/>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0F8B5290-B165-44A2-9FFF-85E75F79AFDB}"/>
              </a:ext>
            </a:extLst>
          </p:cNvPr>
          <p:cNvSpPr>
            <a:spLocks noGrp="1"/>
          </p:cNvSpPr>
          <p:nvPr>
            <p:ph type="body" sz="quarter" idx="19"/>
          </p:nvPr>
        </p:nvSpPr>
        <p:spPr>
          <a:xfrm>
            <a:off x="419154"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D3080C20-4237-4F0B-8E0E-F491AD6AC4E7}"/>
              </a:ext>
            </a:extLst>
          </p:cNvPr>
          <p:cNvSpPr>
            <a:spLocks noGrp="1"/>
          </p:cNvSpPr>
          <p:nvPr>
            <p:ph type="body" sz="quarter" idx="20"/>
          </p:nvPr>
        </p:nvSpPr>
        <p:spPr>
          <a:xfrm>
            <a:off x="4093661" y="1810550"/>
            <a:ext cx="7009262"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8209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boxe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4D87-CFFA-4D13-B3D7-2BCDA67C924E}"/>
              </a:ext>
            </a:extLst>
          </p:cNvPr>
          <p:cNvSpPr>
            <a:spLocks noGrp="1"/>
          </p:cNvSpPr>
          <p:nvPr>
            <p:ph type="title"/>
          </p:nvPr>
        </p:nvSpPr>
        <p:spPr>
          <a:xfrm>
            <a:off x="418578" y="654020"/>
            <a:ext cx="7011108" cy="511513"/>
          </a:xfrm>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0C94DC67-7E64-4609-9745-68EB57D74417}"/>
              </a:ext>
            </a:extLst>
          </p:cNvPr>
          <p:cNvSpPr>
            <a:spLocks noGrp="1"/>
          </p:cNvSpPr>
          <p:nvPr>
            <p:ph type="sldNum" sz="quarter" idx="15"/>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8" name="Picture Placeholder 3">
            <a:extLst>
              <a:ext uri="{FF2B5EF4-FFF2-40B4-BE49-F238E27FC236}">
                <a16:creationId xmlns:a16="http://schemas.microsoft.com/office/drawing/2014/main" id="{D1902E02-A29F-4315-AE77-131C9BC2589C}"/>
              </a:ext>
            </a:extLst>
          </p:cNvPr>
          <p:cNvSpPr>
            <a:spLocks noGrp="1"/>
          </p:cNvSpPr>
          <p:nvPr>
            <p:ph type="pic" sz="quarter" idx="13"/>
          </p:nvPr>
        </p:nvSpPr>
        <p:spPr>
          <a:xfrm>
            <a:off x="7733087" y="1"/>
            <a:ext cx="3788991" cy="6480174"/>
          </a:xfrm>
          <a:prstGeom prst="rect">
            <a:avLst/>
          </a:prstGeom>
        </p:spPr>
        <p:txBody>
          <a:bodyPr/>
          <a:lstStyle/>
          <a:p>
            <a:r>
              <a:rPr lang="en-GB"/>
              <a:t>Drag picture to placeholder or click icon to add</a:t>
            </a:r>
            <a:endParaRPr lang="en-US"/>
          </a:p>
        </p:txBody>
      </p:sp>
      <p:sp>
        <p:nvSpPr>
          <p:cNvPr id="12" name="Text Placeholder 3">
            <a:extLst>
              <a:ext uri="{FF2B5EF4-FFF2-40B4-BE49-F238E27FC236}">
                <a16:creationId xmlns:a16="http://schemas.microsoft.com/office/drawing/2014/main" id="{6CC06B03-62D6-4A98-A89E-2D8ABF6C9889}"/>
              </a:ext>
            </a:extLst>
          </p:cNvPr>
          <p:cNvSpPr>
            <a:spLocks noGrp="1"/>
          </p:cNvSpPr>
          <p:nvPr>
            <p:ph type="body" sz="quarter" idx="24" hasCustomPrompt="1"/>
          </p:nvPr>
        </p:nvSpPr>
        <p:spPr>
          <a:xfrm>
            <a:off x="419155" y="1437040"/>
            <a:ext cx="7011108"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D7679ABD-A91D-4541-8809-C6C950C6341D}"/>
              </a:ext>
            </a:extLst>
          </p:cNvPr>
          <p:cNvSpPr>
            <a:spLocks noGrp="1"/>
          </p:cNvSpPr>
          <p:nvPr>
            <p:ph type="body" sz="quarter" idx="25"/>
          </p:nvPr>
        </p:nvSpPr>
        <p:spPr>
          <a:xfrm>
            <a:off x="419154" y="2049057"/>
            <a:ext cx="3334754" cy="40486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ED8B069A-A2DC-4509-A9E2-579C3EB0E209}"/>
              </a:ext>
            </a:extLst>
          </p:cNvPr>
          <p:cNvSpPr>
            <a:spLocks noGrp="1"/>
          </p:cNvSpPr>
          <p:nvPr>
            <p:ph type="body" sz="quarter" idx="26"/>
          </p:nvPr>
        </p:nvSpPr>
        <p:spPr>
          <a:xfrm>
            <a:off x="4093662" y="2049057"/>
            <a:ext cx="3336600" cy="40486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951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6"/>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025509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4D87-CFFA-4D13-B3D7-2BCDA67C924E}"/>
              </a:ext>
            </a:extLst>
          </p:cNvPr>
          <p:cNvSpPr>
            <a:spLocks noGrp="1"/>
          </p:cNvSpPr>
          <p:nvPr>
            <p:ph type="title"/>
          </p:nvPr>
        </p:nvSpPr>
        <p:spPr/>
        <p:txBody>
          <a:bodyPr/>
          <a:lstStyle/>
          <a:p>
            <a:r>
              <a:rPr lang="en-GB"/>
              <a:t>Click to edit Master title style</a:t>
            </a:r>
          </a:p>
        </p:txBody>
      </p:sp>
      <p:sp>
        <p:nvSpPr>
          <p:cNvPr id="9" name="Slide Number Placeholder 8">
            <a:extLst>
              <a:ext uri="{FF2B5EF4-FFF2-40B4-BE49-F238E27FC236}">
                <a16:creationId xmlns:a16="http://schemas.microsoft.com/office/drawing/2014/main" id="{0C94DC67-7E64-4609-9745-68EB57D74417}"/>
              </a:ext>
            </a:extLst>
          </p:cNvPr>
          <p:cNvSpPr>
            <a:spLocks noGrp="1"/>
          </p:cNvSpPr>
          <p:nvPr>
            <p:ph type="sldNum" sz="quarter" idx="15"/>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8" name="Text Placeholder 3">
            <a:extLst>
              <a:ext uri="{FF2B5EF4-FFF2-40B4-BE49-F238E27FC236}">
                <a16:creationId xmlns:a16="http://schemas.microsoft.com/office/drawing/2014/main" id="{77961847-3AC1-48B0-AD35-1763FB334999}"/>
              </a:ext>
            </a:extLst>
          </p:cNvPr>
          <p:cNvSpPr>
            <a:spLocks noGrp="1"/>
          </p:cNvSpPr>
          <p:nvPr>
            <p:ph type="body" sz="quarter" idx="19" hasCustomPrompt="1"/>
          </p:nvPr>
        </p:nvSpPr>
        <p:spPr>
          <a:xfrm>
            <a:off x="422847" y="1437040"/>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54C477D9-5D24-4311-9E81-2496E3176C43}"/>
              </a:ext>
            </a:extLst>
          </p:cNvPr>
          <p:cNvSpPr>
            <a:spLocks noGrp="1"/>
          </p:cNvSpPr>
          <p:nvPr>
            <p:ph type="body" sz="quarter" idx="20"/>
          </p:nvPr>
        </p:nvSpPr>
        <p:spPr>
          <a:xfrm>
            <a:off x="419154" y="2049057"/>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9190300B-06B1-4753-826B-EFEE2B5DF4E7}"/>
              </a:ext>
            </a:extLst>
          </p:cNvPr>
          <p:cNvSpPr>
            <a:spLocks noGrp="1"/>
          </p:cNvSpPr>
          <p:nvPr>
            <p:ph type="body" sz="quarter" idx="21"/>
          </p:nvPr>
        </p:nvSpPr>
        <p:spPr>
          <a:xfrm>
            <a:off x="4093662" y="2049057"/>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2">
            <a:extLst>
              <a:ext uri="{FF2B5EF4-FFF2-40B4-BE49-F238E27FC236}">
                <a16:creationId xmlns:a16="http://schemas.microsoft.com/office/drawing/2014/main" id="{E3A2D861-609D-451B-B65C-E8D9EA5BF58D}"/>
              </a:ext>
            </a:extLst>
          </p:cNvPr>
          <p:cNvSpPr>
            <a:spLocks noGrp="1"/>
          </p:cNvSpPr>
          <p:nvPr>
            <p:ph type="body" sz="quarter" idx="22"/>
          </p:nvPr>
        </p:nvSpPr>
        <p:spPr>
          <a:xfrm>
            <a:off x="7733086" y="2049057"/>
            <a:ext cx="3366145"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17229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D1D-15E3-4DB8-99A9-9FA87EDF1595}"/>
              </a:ext>
            </a:extLst>
          </p:cNvPr>
          <p:cNvSpPr>
            <a:spLocks noGrp="1"/>
          </p:cNvSpPr>
          <p:nvPr>
            <p:ph type="title"/>
          </p:nvPr>
        </p:nvSpPr>
        <p:spPr/>
        <p:txBody>
          <a:bodyPr/>
          <a:lstStyle>
            <a:lvl1pPr>
              <a:defRPr sz="2800"/>
            </a:lvl1pPr>
          </a:lstStyle>
          <a:p>
            <a:r>
              <a:rPr lang="en-GB"/>
              <a:t>Click to edit Master title style</a:t>
            </a:r>
          </a:p>
        </p:txBody>
      </p:sp>
      <p:sp>
        <p:nvSpPr>
          <p:cNvPr id="8" name="Slide Number Placeholder 7">
            <a:extLst>
              <a:ext uri="{FF2B5EF4-FFF2-40B4-BE49-F238E27FC236}">
                <a16:creationId xmlns:a16="http://schemas.microsoft.com/office/drawing/2014/main" id="{67F199A1-2A92-4339-AD8D-9C6A0E75941C}"/>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7" name="Text Placeholder 3">
            <a:extLst>
              <a:ext uri="{FF2B5EF4-FFF2-40B4-BE49-F238E27FC236}">
                <a16:creationId xmlns:a16="http://schemas.microsoft.com/office/drawing/2014/main" id="{CF29FCEB-B30D-4E45-9763-6813C1AA3501}"/>
              </a:ext>
            </a:extLst>
          </p:cNvPr>
          <p:cNvSpPr>
            <a:spLocks noGrp="1"/>
          </p:cNvSpPr>
          <p:nvPr>
            <p:ph type="body" sz="quarter" idx="21" hasCustomPrompt="1"/>
          </p:nvPr>
        </p:nvSpPr>
        <p:spPr>
          <a:xfrm>
            <a:off x="422847" y="1455547"/>
            <a:ext cx="10680077" cy="511513"/>
          </a:xfrm>
          <a:prstGeom prst="rect">
            <a:avLst/>
          </a:prstGeom>
        </p:spPr>
        <p:txBody>
          <a:bodyPr/>
          <a:lstStyle>
            <a:lvl1pPr>
              <a:defRPr/>
            </a:lvl1pPr>
          </a:lstStyle>
          <a:p>
            <a:pPr lvl="0"/>
            <a:r>
              <a:rPr lang="en-US"/>
              <a:t>Subtitle</a:t>
            </a:r>
          </a:p>
        </p:txBody>
      </p:sp>
      <p:sp>
        <p:nvSpPr>
          <p:cNvPr id="4" name="Text Placeholder 3">
            <a:extLst>
              <a:ext uri="{FF2B5EF4-FFF2-40B4-BE49-F238E27FC236}">
                <a16:creationId xmlns:a16="http://schemas.microsoft.com/office/drawing/2014/main" id="{0B672F6D-6255-4F5F-82AF-81F99B475AE9}"/>
              </a:ext>
            </a:extLst>
          </p:cNvPr>
          <p:cNvSpPr>
            <a:spLocks noGrp="1"/>
          </p:cNvSpPr>
          <p:nvPr>
            <p:ph type="body" sz="quarter" idx="22"/>
          </p:nvPr>
        </p:nvSpPr>
        <p:spPr>
          <a:xfrm>
            <a:off x="419154" y="3081084"/>
            <a:ext cx="3334754"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B7A11B9C-1241-4698-A262-C39F920DCD83}"/>
              </a:ext>
            </a:extLst>
          </p:cNvPr>
          <p:cNvSpPr>
            <a:spLocks noGrp="1"/>
          </p:cNvSpPr>
          <p:nvPr>
            <p:ph type="body" sz="quarter" idx="23"/>
          </p:nvPr>
        </p:nvSpPr>
        <p:spPr>
          <a:xfrm>
            <a:off x="4095508" y="3081084"/>
            <a:ext cx="3334754"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3">
            <a:extLst>
              <a:ext uri="{FF2B5EF4-FFF2-40B4-BE49-F238E27FC236}">
                <a16:creationId xmlns:a16="http://schemas.microsoft.com/office/drawing/2014/main" id="{127F5990-E667-4C59-BCC9-244EC85BAF8E}"/>
              </a:ext>
            </a:extLst>
          </p:cNvPr>
          <p:cNvSpPr>
            <a:spLocks noGrp="1"/>
          </p:cNvSpPr>
          <p:nvPr>
            <p:ph type="body" sz="quarter" idx="24"/>
          </p:nvPr>
        </p:nvSpPr>
        <p:spPr>
          <a:xfrm>
            <a:off x="7730194" y="3081084"/>
            <a:ext cx="3372731" cy="2710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8">
            <a:extLst>
              <a:ext uri="{FF2B5EF4-FFF2-40B4-BE49-F238E27FC236}">
                <a16:creationId xmlns:a16="http://schemas.microsoft.com/office/drawing/2014/main" id="{77DBAEEE-49C4-4E71-A98E-B921051542CC}"/>
              </a:ext>
            </a:extLst>
          </p:cNvPr>
          <p:cNvSpPr>
            <a:spLocks noGrp="1"/>
          </p:cNvSpPr>
          <p:nvPr>
            <p:ph type="body" sz="quarter" idx="25"/>
          </p:nvPr>
        </p:nvSpPr>
        <p:spPr>
          <a:xfrm>
            <a:off x="422278" y="2049057"/>
            <a:ext cx="3331061" cy="861023"/>
          </a:xfrm>
        </p:spPr>
        <p:txBody>
          <a:bodyPr/>
          <a:lstStyle/>
          <a:p>
            <a:pPr lvl="0"/>
            <a:r>
              <a:rPr lang="en-GB"/>
              <a:t>Click to edit Master text styles</a:t>
            </a:r>
          </a:p>
        </p:txBody>
      </p:sp>
      <p:sp>
        <p:nvSpPr>
          <p:cNvPr id="16" name="Text Placeholder 8">
            <a:extLst>
              <a:ext uri="{FF2B5EF4-FFF2-40B4-BE49-F238E27FC236}">
                <a16:creationId xmlns:a16="http://schemas.microsoft.com/office/drawing/2014/main" id="{BC8A3471-A590-49F5-9928-4FD37CB5A548}"/>
              </a:ext>
            </a:extLst>
          </p:cNvPr>
          <p:cNvSpPr>
            <a:spLocks noGrp="1"/>
          </p:cNvSpPr>
          <p:nvPr>
            <p:ph type="body" sz="quarter" idx="26"/>
          </p:nvPr>
        </p:nvSpPr>
        <p:spPr>
          <a:xfrm>
            <a:off x="4100479" y="2049057"/>
            <a:ext cx="3331061" cy="861023"/>
          </a:xfrm>
        </p:spPr>
        <p:txBody>
          <a:bodyPr/>
          <a:lstStyle/>
          <a:p>
            <a:pPr lvl="0"/>
            <a:r>
              <a:rPr lang="en-GB"/>
              <a:t>Click to edit Master text styles</a:t>
            </a:r>
          </a:p>
        </p:txBody>
      </p:sp>
      <p:sp>
        <p:nvSpPr>
          <p:cNvPr id="24" name="Text Placeholder 8">
            <a:extLst>
              <a:ext uri="{FF2B5EF4-FFF2-40B4-BE49-F238E27FC236}">
                <a16:creationId xmlns:a16="http://schemas.microsoft.com/office/drawing/2014/main" id="{EBFD99AD-8632-4E9C-B3FF-DDC996B646BF}"/>
              </a:ext>
            </a:extLst>
          </p:cNvPr>
          <p:cNvSpPr>
            <a:spLocks noGrp="1"/>
          </p:cNvSpPr>
          <p:nvPr>
            <p:ph type="body" sz="quarter" idx="27"/>
          </p:nvPr>
        </p:nvSpPr>
        <p:spPr>
          <a:xfrm>
            <a:off x="7736209" y="2049057"/>
            <a:ext cx="3366714" cy="861023"/>
          </a:xfrm>
        </p:spPr>
        <p:txBody>
          <a:bodyPr/>
          <a:lstStyle/>
          <a:p>
            <a:pPr lvl="0"/>
            <a:r>
              <a:rPr lang="en-GB"/>
              <a:t>Click to edit Master text styles</a:t>
            </a:r>
          </a:p>
        </p:txBody>
      </p:sp>
    </p:spTree>
    <p:extLst>
      <p:ext uri="{BB962C8B-B14F-4D97-AF65-F5344CB8AC3E}">
        <p14:creationId xmlns:p14="http://schemas.microsoft.com/office/powerpoint/2010/main" val="3459416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boxe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D1D-15E3-4DB8-99A9-9FA87EDF1595}"/>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67F199A1-2A92-4339-AD8D-9C6A0E75941C}"/>
              </a:ext>
            </a:extLst>
          </p:cNvPr>
          <p:cNvSpPr>
            <a:spLocks noGrp="1"/>
          </p:cNvSpPr>
          <p:nvPr>
            <p:ph type="sldNum" sz="quarter" idx="17"/>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5C3B923D-7BB9-427A-B1CC-003C37811423}"/>
              </a:ext>
            </a:extLst>
          </p:cNvPr>
          <p:cNvSpPr>
            <a:spLocks noGrp="1"/>
          </p:cNvSpPr>
          <p:nvPr>
            <p:ph type="body" sz="quarter" idx="18"/>
          </p:nvPr>
        </p:nvSpPr>
        <p:spPr>
          <a:xfrm>
            <a:off x="419153" y="2944581"/>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3E8C4387-A491-4AE5-B17B-A8F9F3D34D1B}"/>
              </a:ext>
            </a:extLst>
          </p:cNvPr>
          <p:cNvSpPr>
            <a:spLocks noGrp="1"/>
          </p:cNvSpPr>
          <p:nvPr>
            <p:ph type="body" sz="quarter" idx="19"/>
          </p:nvPr>
        </p:nvSpPr>
        <p:spPr>
          <a:xfrm>
            <a:off x="4097355" y="2944581"/>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302F21B7-F024-4221-A74B-A9A472A3BC5D}"/>
              </a:ext>
            </a:extLst>
          </p:cNvPr>
          <p:cNvSpPr>
            <a:spLocks noGrp="1"/>
          </p:cNvSpPr>
          <p:nvPr>
            <p:ph type="body" sz="quarter" idx="20"/>
          </p:nvPr>
        </p:nvSpPr>
        <p:spPr>
          <a:xfrm>
            <a:off x="7733085" y="2944581"/>
            <a:ext cx="3331061" cy="2847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D8D3ADD1-F3C0-4777-9ADE-C555E7EBB4CD}"/>
              </a:ext>
            </a:extLst>
          </p:cNvPr>
          <p:cNvSpPr>
            <a:spLocks noGrp="1"/>
          </p:cNvSpPr>
          <p:nvPr>
            <p:ph type="body" sz="quarter" idx="21"/>
          </p:nvPr>
        </p:nvSpPr>
        <p:spPr>
          <a:xfrm>
            <a:off x="419153" y="1810551"/>
            <a:ext cx="3331061" cy="861023"/>
          </a:xfrm>
        </p:spPr>
        <p:txBody>
          <a:bodyPr/>
          <a:lstStyle/>
          <a:p>
            <a:pPr lvl="0"/>
            <a:r>
              <a:rPr lang="en-GB"/>
              <a:t>Click to edit Master text styles</a:t>
            </a:r>
          </a:p>
        </p:txBody>
      </p:sp>
      <p:sp>
        <p:nvSpPr>
          <p:cNvPr id="18" name="Text Placeholder 8">
            <a:extLst>
              <a:ext uri="{FF2B5EF4-FFF2-40B4-BE49-F238E27FC236}">
                <a16:creationId xmlns:a16="http://schemas.microsoft.com/office/drawing/2014/main" id="{947F1971-F056-416B-B4F8-E5200CDD5270}"/>
              </a:ext>
            </a:extLst>
          </p:cNvPr>
          <p:cNvSpPr>
            <a:spLocks noGrp="1"/>
          </p:cNvSpPr>
          <p:nvPr>
            <p:ph type="body" sz="quarter" idx="22"/>
          </p:nvPr>
        </p:nvSpPr>
        <p:spPr>
          <a:xfrm>
            <a:off x="4097355" y="1810551"/>
            <a:ext cx="3331061" cy="861023"/>
          </a:xfrm>
        </p:spPr>
        <p:txBody>
          <a:bodyPr/>
          <a:lstStyle/>
          <a:p>
            <a:pPr lvl="0"/>
            <a:r>
              <a:rPr lang="en-GB"/>
              <a:t>Click to edit Master text styles</a:t>
            </a:r>
          </a:p>
        </p:txBody>
      </p:sp>
      <p:sp>
        <p:nvSpPr>
          <p:cNvPr id="19" name="Text Placeholder 8">
            <a:extLst>
              <a:ext uri="{FF2B5EF4-FFF2-40B4-BE49-F238E27FC236}">
                <a16:creationId xmlns:a16="http://schemas.microsoft.com/office/drawing/2014/main" id="{C7B643B5-5B12-4DEE-BB06-EC186629ED6A}"/>
              </a:ext>
            </a:extLst>
          </p:cNvPr>
          <p:cNvSpPr>
            <a:spLocks noGrp="1"/>
          </p:cNvSpPr>
          <p:nvPr>
            <p:ph type="body" sz="quarter" idx="23"/>
          </p:nvPr>
        </p:nvSpPr>
        <p:spPr>
          <a:xfrm>
            <a:off x="7733085" y="1810551"/>
            <a:ext cx="3366714" cy="861023"/>
          </a:xfrm>
        </p:spPr>
        <p:txBody>
          <a:bodyPr/>
          <a:lstStyle/>
          <a:p>
            <a:pPr lvl="0"/>
            <a:r>
              <a:rPr lang="en-GB"/>
              <a:t>Click to edit Master text styles</a:t>
            </a:r>
          </a:p>
        </p:txBody>
      </p:sp>
    </p:spTree>
    <p:extLst>
      <p:ext uri="{BB962C8B-B14F-4D97-AF65-F5344CB8AC3E}">
        <p14:creationId xmlns:p14="http://schemas.microsoft.com/office/powerpoint/2010/main" val="419002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boxes 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4"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3">
            <a:extLst>
              <a:ext uri="{FF2B5EF4-FFF2-40B4-BE49-F238E27FC236}">
                <a16:creationId xmlns:a16="http://schemas.microsoft.com/office/drawing/2014/main" id="{90768707-16A5-4BE1-B6AF-96E5AA541AC1}"/>
              </a:ext>
            </a:extLst>
          </p:cNvPr>
          <p:cNvSpPr>
            <a:spLocks noGrp="1"/>
          </p:cNvSpPr>
          <p:nvPr>
            <p:ph type="body" sz="quarter" idx="12"/>
          </p:nvPr>
        </p:nvSpPr>
        <p:spPr>
          <a:xfrm>
            <a:off x="4095508" y="1810550"/>
            <a:ext cx="3334754"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733A070D-754D-42DD-A88F-F292BB2ABE76}"/>
              </a:ext>
            </a:extLst>
          </p:cNvPr>
          <p:cNvSpPr>
            <a:spLocks noGrp="1"/>
          </p:cNvSpPr>
          <p:nvPr>
            <p:ph type="body" sz="quarter" idx="13"/>
          </p:nvPr>
        </p:nvSpPr>
        <p:spPr>
          <a:xfrm>
            <a:off x="7733085" y="1810550"/>
            <a:ext cx="3369838"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38242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boxes v5">
    <p:spTree>
      <p:nvGrpSpPr>
        <p:cNvPr id="1" name=""/>
        <p:cNvGrpSpPr/>
        <p:nvPr/>
      </p:nvGrpSpPr>
      <p:grpSpPr>
        <a:xfrm>
          <a:off x="0" y="0"/>
          <a:ext cx="0" cy="0"/>
          <a:chOff x="0" y="0"/>
          <a:chExt cx="0" cy="0"/>
        </a:xfrm>
      </p:grpSpPr>
      <p:pic>
        <p:nvPicPr>
          <p:cNvPr id="8" name="Picture Placeholder 2">
            <a:extLst>
              <a:ext uri="{FF2B5EF4-FFF2-40B4-BE49-F238E27FC236}">
                <a16:creationId xmlns:a16="http://schemas.microsoft.com/office/drawing/2014/main" id="{381F8E22-E851-4219-B399-DBEE0881AEFC}"/>
              </a:ext>
            </a:extLst>
          </p:cNvPr>
          <p:cNvPicPr>
            <a:picLocks noChangeAspect="1"/>
          </p:cNvPicPr>
          <p:nvPr userDrawn="1"/>
        </p:nvPicPr>
        <p:blipFill>
          <a:blip r:embed="rId2"/>
          <a:srcRect/>
          <a:stretch>
            <a:fillRect/>
          </a:stretch>
        </p:blipFill>
        <p:spPr>
          <a:xfrm>
            <a:off x="7733892" y="1"/>
            <a:ext cx="3788183" cy="6511310"/>
          </a:xfrm>
          <a:prstGeom prst="rect">
            <a:avLst/>
          </a:prstGeom>
        </p:spPr>
      </p:pic>
      <p:sp>
        <p:nvSpPr>
          <p:cNvPr id="2" name="Slide Number Placeholder 1">
            <a:extLst>
              <a:ext uri="{FF2B5EF4-FFF2-40B4-BE49-F238E27FC236}">
                <a16:creationId xmlns:a16="http://schemas.microsoft.com/office/drawing/2014/main" id="{81E4A1C6-10B8-47C3-BA20-348E67D11E4C}"/>
              </a:ext>
            </a:extLst>
          </p:cNvPr>
          <p:cNvSpPr>
            <a:spLocks noGrp="1"/>
          </p:cNvSpPr>
          <p:nvPr>
            <p:ph type="sldNum" sz="quarter" idx="18"/>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pic>
        <p:nvPicPr>
          <p:cNvPr id="14" name="Picture 13">
            <a:extLst>
              <a:ext uri="{FF2B5EF4-FFF2-40B4-BE49-F238E27FC236}">
                <a16:creationId xmlns:a16="http://schemas.microsoft.com/office/drawing/2014/main" id="{9340A62C-1DA1-420C-8ADC-25E5663657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8491" y="5854082"/>
            <a:ext cx="881308" cy="246042"/>
          </a:xfrm>
          <a:prstGeom prst="rect">
            <a:avLst/>
          </a:prstGeom>
        </p:spPr>
      </p:pic>
      <p:sp>
        <p:nvSpPr>
          <p:cNvPr id="15" name="Title 1">
            <a:extLst>
              <a:ext uri="{FF2B5EF4-FFF2-40B4-BE49-F238E27FC236}">
                <a16:creationId xmlns:a16="http://schemas.microsoft.com/office/drawing/2014/main" id="{0C92A09D-0A5C-4C6F-BFFA-EBADBEB23189}"/>
              </a:ext>
            </a:extLst>
          </p:cNvPr>
          <p:cNvSpPr>
            <a:spLocks noGrp="1"/>
          </p:cNvSpPr>
          <p:nvPr>
            <p:ph type="title"/>
          </p:nvPr>
        </p:nvSpPr>
        <p:spPr>
          <a:xfrm>
            <a:off x="418578" y="654020"/>
            <a:ext cx="7011108" cy="511513"/>
          </a:xfrm>
        </p:spPr>
        <p:txBody>
          <a:bodyPr/>
          <a:lstStyle/>
          <a:p>
            <a:r>
              <a:rPr lang="en-GB"/>
              <a:t>Click to edit Master title style</a:t>
            </a:r>
          </a:p>
        </p:txBody>
      </p:sp>
      <p:sp>
        <p:nvSpPr>
          <p:cNvPr id="16" name="Text Placeholder 3">
            <a:extLst>
              <a:ext uri="{FF2B5EF4-FFF2-40B4-BE49-F238E27FC236}">
                <a16:creationId xmlns:a16="http://schemas.microsoft.com/office/drawing/2014/main" id="{3DDB52FE-745C-4769-8DF6-94B2E83F013D}"/>
              </a:ext>
            </a:extLst>
          </p:cNvPr>
          <p:cNvSpPr>
            <a:spLocks noGrp="1"/>
          </p:cNvSpPr>
          <p:nvPr>
            <p:ph type="body" sz="quarter" idx="24" hasCustomPrompt="1"/>
          </p:nvPr>
        </p:nvSpPr>
        <p:spPr>
          <a:xfrm>
            <a:off x="419155" y="1267536"/>
            <a:ext cx="7011108" cy="511513"/>
          </a:xfrm>
          <a:prstGeom prst="rect">
            <a:avLst/>
          </a:prstGeom>
        </p:spPr>
        <p:txBody>
          <a:bodyPr/>
          <a:lstStyle>
            <a:lvl1pPr>
              <a:defRPr/>
            </a:lvl1pPr>
          </a:lstStyle>
          <a:p>
            <a:pPr lvl="0"/>
            <a:r>
              <a:rPr lang="en-US"/>
              <a:t>Subtitle</a:t>
            </a:r>
          </a:p>
        </p:txBody>
      </p:sp>
      <p:sp>
        <p:nvSpPr>
          <p:cNvPr id="11" name="Text Placeholder 3">
            <a:extLst>
              <a:ext uri="{FF2B5EF4-FFF2-40B4-BE49-F238E27FC236}">
                <a16:creationId xmlns:a16="http://schemas.microsoft.com/office/drawing/2014/main" id="{EB48CA5F-AB8C-4BDF-8D3B-22C6EA285FA8}"/>
              </a:ext>
            </a:extLst>
          </p:cNvPr>
          <p:cNvSpPr>
            <a:spLocks noGrp="1"/>
          </p:cNvSpPr>
          <p:nvPr>
            <p:ph type="body" sz="quarter" idx="11"/>
          </p:nvPr>
        </p:nvSpPr>
        <p:spPr>
          <a:xfrm>
            <a:off x="419154" y="2049057"/>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5DCF1C4-F8D7-4092-8315-605E6B019ABF}"/>
              </a:ext>
            </a:extLst>
          </p:cNvPr>
          <p:cNvSpPr>
            <a:spLocks noGrp="1"/>
          </p:cNvSpPr>
          <p:nvPr>
            <p:ph type="body" sz="quarter" idx="12"/>
          </p:nvPr>
        </p:nvSpPr>
        <p:spPr>
          <a:xfrm>
            <a:off x="4095508" y="2049057"/>
            <a:ext cx="3334754"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0A5FC06-557B-4A09-9582-E6C3038D5759}"/>
              </a:ext>
            </a:extLst>
          </p:cNvPr>
          <p:cNvSpPr>
            <a:spLocks noGrp="1"/>
          </p:cNvSpPr>
          <p:nvPr>
            <p:ph type="body" sz="quarter" idx="25"/>
          </p:nvPr>
        </p:nvSpPr>
        <p:spPr>
          <a:xfrm>
            <a:off x="7965742" y="1165532"/>
            <a:ext cx="3133488" cy="43876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876400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3" y="2049057"/>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3">
            <a:extLst>
              <a:ext uri="{FF2B5EF4-FFF2-40B4-BE49-F238E27FC236}">
                <a16:creationId xmlns:a16="http://schemas.microsoft.com/office/drawing/2014/main" id="{25D59B6D-8B0A-477E-8B4A-2CCD2FB99D81}"/>
              </a:ext>
            </a:extLst>
          </p:cNvPr>
          <p:cNvSpPr>
            <a:spLocks noGrp="1"/>
          </p:cNvSpPr>
          <p:nvPr>
            <p:ph type="body" sz="quarter" idx="12"/>
          </p:nvPr>
        </p:nvSpPr>
        <p:spPr>
          <a:xfrm>
            <a:off x="3195867" y="2049056"/>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C93FDA78-0E23-4BBD-9B56-2B5804711C5D}"/>
              </a:ext>
            </a:extLst>
          </p:cNvPr>
          <p:cNvSpPr>
            <a:spLocks noGrp="1"/>
          </p:cNvSpPr>
          <p:nvPr>
            <p:ph type="body" sz="quarter" idx="13"/>
          </p:nvPr>
        </p:nvSpPr>
        <p:spPr>
          <a:xfrm>
            <a:off x="5972580" y="2049055"/>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3">
            <a:extLst>
              <a:ext uri="{FF2B5EF4-FFF2-40B4-BE49-F238E27FC236}">
                <a16:creationId xmlns:a16="http://schemas.microsoft.com/office/drawing/2014/main" id="{383665B1-7760-4414-8C43-DE8BB16841A2}"/>
              </a:ext>
            </a:extLst>
          </p:cNvPr>
          <p:cNvSpPr>
            <a:spLocks noGrp="1"/>
          </p:cNvSpPr>
          <p:nvPr>
            <p:ph type="body" sz="quarter" idx="14"/>
          </p:nvPr>
        </p:nvSpPr>
        <p:spPr>
          <a:xfrm>
            <a:off x="8753313" y="2049057"/>
            <a:ext cx="2349613" cy="3742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3">
            <a:extLst>
              <a:ext uri="{FF2B5EF4-FFF2-40B4-BE49-F238E27FC236}">
                <a16:creationId xmlns:a16="http://schemas.microsoft.com/office/drawing/2014/main" id="{D0A28AC2-8398-404C-8AFE-3C36B7A7456F}"/>
              </a:ext>
            </a:extLst>
          </p:cNvPr>
          <p:cNvSpPr>
            <a:spLocks noGrp="1"/>
          </p:cNvSpPr>
          <p:nvPr>
            <p:ph type="body" sz="quarter" idx="21" hasCustomPrompt="1"/>
          </p:nvPr>
        </p:nvSpPr>
        <p:spPr>
          <a:xfrm>
            <a:off x="422847" y="1455547"/>
            <a:ext cx="10680077" cy="511513"/>
          </a:xfrm>
          <a:prstGeom prst="rect">
            <a:avLst/>
          </a:prstGeom>
        </p:spPr>
        <p:txBody>
          <a:bodyPr/>
          <a:lstStyle>
            <a:lvl1pPr>
              <a:defRPr/>
            </a:lvl1pPr>
          </a:lstStyle>
          <a:p>
            <a:pPr lvl="0"/>
            <a:r>
              <a:rPr lang="en-US"/>
              <a:t>Subtitle</a:t>
            </a:r>
          </a:p>
        </p:txBody>
      </p:sp>
    </p:spTree>
    <p:extLst>
      <p:ext uri="{BB962C8B-B14F-4D97-AF65-F5344CB8AC3E}">
        <p14:creationId xmlns:p14="http://schemas.microsoft.com/office/powerpoint/2010/main" val="3615394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boxe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CCB-319A-4287-B0BB-81FC1647ADE3}"/>
              </a:ext>
            </a:extLst>
          </p:cNvPr>
          <p:cNvSpPr>
            <a:spLocks noGrp="1"/>
          </p:cNvSpPr>
          <p:nvPr>
            <p:ph type="title"/>
          </p:nvPr>
        </p:nvSpPr>
        <p:spPr/>
        <p:txBody>
          <a:bodyPr/>
          <a:lstStyle/>
          <a:p>
            <a:r>
              <a:rPr lang="en-GB"/>
              <a:t>Click to edit Master title style</a:t>
            </a:r>
          </a:p>
        </p:txBody>
      </p:sp>
      <p:sp>
        <p:nvSpPr>
          <p:cNvPr id="8" name="Slide Number Placeholder 7">
            <a:extLst>
              <a:ext uri="{FF2B5EF4-FFF2-40B4-BE49-F238E27FC236}">
                <a16:creationId xmlns:a16="http://schemas.microsoft.com/office/drawing/2014/main" id="{1EACEF95-8698-488B-86A1-E0C76884D189}"/>
              </a:ext>
            </a:extLst>
          </p:cNvPr>
          <p:cNvSpPr>
            <a:spLocks noGrp="1"/>
          </p:cNvSpPr>
          <p:nvPr>
            <p:ph type="sldNum" sz="quarter" idx="1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4" name="Text Placeholder 3">
            <a:extLst>
              <a:ext uri="{FF2B5EF4-FFF2-40B4-BE49-F238E27FC236}">
                <a16:creationId xmlns:a16="http://schemas.microsoft.com/office/drawing/2014/main" id="{9750D829-6ABF-4039-A481-E68FFE96A0BD}"/>
              </a:ext>
            </a:extLst>
          </p:cNvPr>
          <p:cNvSpPr>
            <a:spLocks noGrp="1"/>
          </p:cNvSpPr>
          <p:nvPr>
            <p:ph type="body" sz="quarter" idx="11"/>
          </p:nvPr>
        </p:nvSpPr>
        <p:spPr>
          <a:xfrm>
            <a:off x="419153" y="1810550"/>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3">
            <a:extLst>
              <a:ext uri="{FF2B5EF4-FFF2-40B4-BE49-F238E27FC236}">
                <a16:creationId xmlns:a16="http://schemas.microsoft.com/office/drawing/2014/main" id="{25D59B6D-8B0A-477E-8B4A-2CCD2FB99D81}"/>
              </a:ext>
            </a:extLst>
          </p:cNvPr>
          <p:cNvSpPr>
            <a:spLocks noGrp="1"/>
          </p:cNvSpPr>
          <p:nvPr>
            <p:ph type="body" sz="quarter" idx="12"/>
          </p:nvPr>
        </p:nvSpPr>
        <p:spPr>
          <a:xfrm>
            <a:off x="3195867" y="1810549"/>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C93FDA78-0E23-4BBD-9B56-2B5804711C5D}"/>
              </a:ext>
            </a:extLst>
          </p:cNvPr>
          <p:cNvSpPr>
            <a:spLocks noGrp="1"/>
          </p:cNvSpPr>
          <p:nvPr>
            <p:ph type="body" sz="quarter" idx="13"/>
          </p:nvPr>
        </p:nvSpPr>
        <p:spPr>
          <a:xfrm>
            <a:off x="5972580" y="1810548"/>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3">
            <a:extLst>
              <a:ext uri="{FF2B5EF4-FFF2-40B4-BE49-F238E27FC236}">
                <a16:creationId xmlns:a16="http://schemas.microsoft.com/office/drawing/2014/main" id="{383665B1-7760-4414-8C43-DE8BB16841A2}"/>
              </a:ext>
            </a:extLst>
          </p:cNvPr>
          <p:cNvSpPr>
            <a:spLocks noGrp="1"/>
          </p:cNvSpPr>
          <p:nvPr>
            <p:ph type="body" sz="quarter" idx="14"/>
          </p:nvPr>
        </p:nvSpPr>
        <p:spPr>
          <a:xfrm>
            <a:off x="8753313" y="1810550"/>
            <a:ext cx="2349613" cy="39811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838282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6"/>
            <a:ext cx="10680077" cy="511513"/>
          </a:xfrm>
          <a:prstGeom prst="rect">
            <a:avLst/>
          </a:prstGeom>
        </p:spPr>
        <p:txBody>
          <a:bodyPr/>
          <a:lstStyle>
            <a:lvl1pPr>
              <a:defRPr/>
            </a:lvl1pPr>
          </a:lstStyle>
          <a:p>
            <a:pPr lvl="0"/>
            <a:r>
              <a:rPr lang="en-US"/>
              <a:t>Subtitle</a:t>
            </a:r>
          </a:p>
        </p:txBody>
      </p:sp>
      <p:sp>
        <p:nvSpPr>
          <p:cNvPr id="3" name="Content Placeholder 2">
            <a:extLst>
              <a:ext uri="{FF2B5EF4-FFF2-40B4-BE49-F238E27FC236}">
                <a16:creationId xmlns:a16="http://schemas.microsoft.com/office/drawing/2014/main" id="{6B5CE9F1-36DD-4FAD-9010-DD12395AF6E6}"/>
              </a:ext>
            </a:extLst>
          </p:cNvPr>
          <p:cNvSpPr>
            <a:spLocks noGrp="1"/>
          </p:cNvSpPr>
          <p:nvPr>
            <p:ph sz="quarter" idx="25"/>
          </p:nvPr>
        </p:nvSpPr>
        <p:spPr>
          <a:xfrm>
            <a:off x="419154" y="2049057"/>
            <a:ext cx="3118715" cy="1035028"/>
          </a:xfrm>
        </p:spPr>
        <p:txBody>
          <a:bodyPr/>
          <a:lstStyle/>
          <a:p>
            <a:pPr lvl="0"/>
            <a:r>
              <a:rPr lang="en-GB"/>
              <a:t>Click to edit Master text styles</a:t>
            </a:r>
          </a:p>
        </p:txBody>
      </p:sp>
      <p:sp>
        <p:nvSpPr>
          <p:cNvPr id="13" name="Content Placeholder 2">
            <a:extLst>
              <a:ext uri="{FF2B5EF4-FFF2-40B4-BE49-F238E27FC236}">
                <a16:creationId xmlns:a16="http://schemas.microsoft.com/office/drawing/2014/main" id="{A73650BD-186A-4275-841E-FA1D51B20004}"/>
              </a:ext>
            </a:extLst>
          </p:cNvPr>
          <p:cNvSpPr>
            <a:spLocks noGrp="1"/>
          </p:cNvSpPr>
          <p:nvPr>
            <p:ph sz="quarter" idx="26"/>
          </p:nvPr>
        </p:nvSpPr>
        <p:spPr>
          <a:xfrm>
            <a:off x="419154" y="3171349"/>
            <a:ext cx="3118715" cy="1035028"/>
          </a:xfrm>
        </p:spPr>
        <p:txBody>
          <a:bodyPr/>
          <a:lstStyle/>
          <a:p>
            <a:pPr lvl="0"/>
            <a:r>
              <a:rPr lang="en-GB"/>
              <a:t>Click to edit Master text styles</a:t>
            </a:r>
          </a:p>
        </p:txBody>
      </p:sp>
      <p:sp>
        <p:nvSpPr>
          <p:cNvPr id="19" name="Content Placeholder 2">
            <a:extLst>
              <a:ext uri="{FF2B5EF4-FFF2-40B4-BE49-F238E27FC236}">
                <a16:creationId xmlns:a16="http://schemas.microsoft.com/office/drawing/2014/main" id="{08339AE3-5C4A-4787-B771-1015C692BD61}"/>
              </a:ext>
            </a:extLst>
          </p:cNvPr>
          <p:cNvSpPr>
            <a:spLocks noGrp="1"/>
          </p:cNvSpPr>
          <p:nvPr>
            <p:ph sz="quarter" idx="27"/>
          </p:nvPr>
        </p:nvSpPr>
        <p:spPr>
          <a:xfrm>
            <a:off x="419154" y="4293641"/>
            <a:ext cx="3118715" cy="1035028"/>
          </a:xfrm>
        </p:spPr>
        <p:txBody>
          <a:bodyPr/>
          <a:lstStyle/>
          <a:p>
            <a:pPr lvl="0"/>
            <a:r>
              <a:rPr lang="en-GB"/>
              <a:t>Click to edit Master text styles</a:t>
            </a:r>
          </a:p>
        </p:txBody>
      </p:sp>
      <p:sp>
        <p:nvSpPr>
          <p:cNvPr id="6" name="Text Placeholder 5">
            <a:extLst>
              <a:ext uri="{FF2B5EF4-FFF2-40B4-BE49-F238E27FC236}">
                <a16:creationId xmlns:a16="http://schemas.microsoft.com/office/drawing/2014/main" id="{F317121C-FFA8-4060-B30B-25754611F17D}"/>
              </a:ext>
            </a:extLst>
          </p:cNvPr>
          <p:cNvSpPr>
            <a:spLocks noGrp="1"/>
          </p:cNvSpPr>
          <p:nvPr>
            <p:ph type="body" sz="quarter" idx="28"/>
          </p:nvPr>
        </p:nvSpPr>
        <p:spPr>
          <a:xfrm>
            <a:off x="3753908" y="2049057"/>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5">
            <a:extLst>
              <a:ext uri="{FF2B5EF4-FFF2-40B4-BE49-F238E27FC236}">
                <a16:creationId xmlns:a16="http://schemas.microsoft.com/office/drawing/2014/main" id="{5871BFB3-1D69-4821-A362-B8D58083BD73}"/>
              </a:ext>
            </a:extLst>
          </p:cNvPr>
          <p:cNvSpPr>
            <a:spLocks noGrp="1"/>
          </p:cNvSpPr>
          <p:nvPr>
            <p:ph type="body" sz="quarter" idx="29"/>
          </p:nvPr>
        </p:nvSpPr>
        <p:spPr>
          <a:xfrm>
            <a:off x="3753908" y="3171349"/>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5">
            <a:extLst>
              <a:ext uri="{FF2B5EF4-FFF2-40B4-BE49-F238E27FC236}">
                <a16:creationId xmlns:a16="http://schemas.microsoft.com/office/drawing/2014/main" id="{B74719B7-9353-4BEF-B46D-72BAC75485AF}"/>
              </a:ext>
            </a:extLst>
          </p:cNvPr>
          <p:cNvSpPr>
            <a:spLocks noGrp="1"/>
          </p:cNvSpPr>
          <p:nvPr>
            <p:ph type="body" sz="quarter" idx="30"/>
          </p:nvPr>
        </p:nvSpPr>
        <p:spPr>
          <a:xfrm>
            <a:off x="3753908" y="4293641"/>
            <a:ext cx="7345323" cy="1035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6207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rows v2">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19" name="Content Placeholder 4">
            <a:extLst>
              <a:ext uri="{FF2B5EF4-FFF2-40B4-BE49-F238E27FC236}">
                <a16:creationId xmlns:a16="http://schemas.microsoft.com/office/drawing/2014/main" id="{3ADD3C87-B6EA-4F86-9BC1-6D3355300CF0}"/>
              </a:ext>
            </a:extLst>
          </p:cNvPr>
          <p:cNvSpPr>
            <a:spLocks noGrp="1"/>
          </p:cNvSpPr>
          <p:nvPr>
            <p:ph sz="quarter" idx="25"/>
          </p:nvPr>
        </p:nvSpPr>
        <p:spPr>
          <a:xfrm>
            <a:off x="418578" y="1892938"/>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0" name="Content Placeholder 4">
            <a:extLst>
              <a:ext uri="{FF2B5EF4-FFF2-40B4-BE49-F238E27FC236}">
                <a16:creationId xmlns:a16="http://schemas.microsoft.com/office/drawing/2014/main" id="{54A8B457-0846-4F94-8E55-052654A90762}"/>
              </a:ext>
            </a:extLst>
          </p:cNvPr>
          <p:cNvSpPr>
            <a:spLocks noGrp="1"/>
          </p:cNvSpPr>
          <p:nvPr>
            <p:ph sz="quarter" idx="26"/>
          </p:nvPr>
        </p:nvSpPr>
        <p:spPr>
          <a:xfrm>
            <a:off x="418578" y="3127752"/>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1" name="Content Placeholder 4">
            <a:extLst>
              <a:ext uri="{FF2B5EF4-FFF2-40B4-BE49-F238E27FC236}">
                <a16:creationId xmlns:a16="http://schemas.microsoft.com/office/drawing/2014/main" id="{277A0014-4722-47BC-857F-1C565528C413}"/>
              </a:ext>
            </a:extLst>
          </p:cNvPr>
          <p:cNvSpPr>
            <a:spLocks noGrp="1"/>
          </p:cNvSpPr>
          <p:nvPr>
            <p:ph sz="quarter" idx="27"/>
          </p:nvPr>
        </p:nvSpPr>
        <p:spPr>
          <a:xfrm>
            <a:off x="418578" y="4362568"/>
            <a:ext cx="2095856" cy="1190583"/>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6"/>
            <a:ext cx="10680077" cy="511513"/>
          </a:xfrm>
          <a:prstGeom prst="rect">
            <a:avLst/>
          </a:prstGeom>
        </p:spPr>
        <p:txBody>
          <a:bodyPr/>
          <a:lstStyle>
            <a:lvl1pPr>
              <a:defRPr/>
            </a:lvl1pPr>
          </a:lstStyle>
          <a:p>
            <a:pPr lvl="0"/>
            <a:r>
              <a:rPr lang="en-US"/>
              <a:t>Subtitle</a:t>
            </a:r>
          </a:p>
        </p:txBody>
      </p:sp>
      <p:sp>
        <p:nvSpPr>
          <p:cNvPr id="3" name="Text Placeholder 2">
            <a:extLst>
              <a:ext uri="{FF2B5EF4-FFF2-40B4-BE49-F238E27FC236}">
                <a16:creationId xmlns:a16="http://schemas.microsoft.com/office/drawing/2014/main" id="{2973E2E8-02E7-4895-B955-A2EE9B52D32C}"/>
              </a:ext>
            </a:extLst>
          </p:cNvPr>
          <p:cNvSpPr>
            <a:spLocks noGrp="1"/>
          </p:cNvSpPr>
          <p:nvPr>
            <p:ph type="body" sz="quarter" idx="28"/>
          </p:nvPr>
        </p:nvSpPr>
        <p:spPr>
          <a:xfrm>
            <a:off x="5761038" y="1892939"/>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2">
            <a:extLst>
              <a:ext uri="{FF2B5EF4-FFF2-40B4-BE49-F238E27FC236}">
                <a16:creationId xmlns:a16="http://schemas.microsoft.com/office/drawing/2014/main" id="{8B082E9C-D1F1-4EAA-81F6-7B58114CB182}"/>
              </a:ext>
            </a:extLst>
          </p:cNvPr>
          <p:cNvSpPr>
            <a:spLocks noGrp="1"/>
          </p:cNvSpPr>
          <p:nvPr>
            <p:ph type="body" sz="quarter" idx="29"/>
          </p:nvPr>
        </p:nvSpPr>
        <p:spPr>
          <a:xfrm>
            <a:off x="5761038" y="3127752"/>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2">
            <a:extLst>
              <a:ext uri="{FF2B5EF4-FFF2-40B4-BE49-F238E27FC236}">
                <a16:creationId xmlns:a16="http://schemas.microsoft.com/office/drawing/2014/main" id="{DBB945D2-EAA7-489B-A651-66DA73F049AA}"/>
              </a:ext>
            </a:extLst>
          </p:cNvPr>
          <p:cNvSpPr>
            <a:spLocks noGrp="1"/>
          </p:cNvSpPr>
          <p:nvPr>
            <p:ph type="body" sz="quarter" idx="30"/>
          </p:nvPr>
        </p:nvSpPr>
        <p:spPr>
          <a:xfrm>
            <a:off x="5761038" y="4362568"/>
            <a:ext cx="5338193"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3C8E9CBA-938D-4AD9-96A0-12524A9442CF}"/>
              </a:ext>
            </a:extLst>
          </p:cNvPr>
          <p:cNvSpPr>
            <a:spLocks noGrp="1"/>
          </p:cNvSpPr>
          <p:nvPr>
            <p:ph type="body" sz="quarter" idx="31"/>
          </p:nvPr>
        </p:nvSpPr>
        <p:spPr>
          <a:xfrm>
            <a:off x="2675560" y="1892939"/>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Text Placeholder 5">
            <a:extLst>
              <a:ext uri="{FF2B5EF4-FFF2-40B4-BE49-F238E27FC236}">
                <a16:creationId xmlns:a16="http://schemas.microsoft.com/office/drawing/2014/main" id="{2F0CE213-20A3-44AA-A037-BD066F8A1A6D}"/>
              </a:ext>
            </a:extLst>
          </p:cNvPr>
          <p:cNvSpPr>
            <a:spLocks noGrp="1"/>
          </p:cNvSpPr>
          <p:nvPr>
            <p:ph type="body" sz="quarter" idx="32"/>
          </p:nvPr>
        </p:nvSpPr>
        <p:spPr>
          <a:xfrm>
            <a:off x="2675560" y="3127189"/>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5">
            <a:extLst>
              <a:ext uri="{FF2B5EF4-FFF2-40B4-BE49-F238E27FC236}">
                <a16:creationId xmlns:a16="http://schemas.microsoft.com/office/drawing/2014/main" id="{1BCAD77E-9C31-4C0D-8723-2557158E2F7F}"/>
              </a:ext>
            </a:extLst>
          </p:cNvPr>
          <p:cNvSpPr>
            <a:spLocks noGrp="1"/>
          </p:cNvSpPr>
          <p:nvPr>
            <p:ph type="body" sz="quarter" idx="33"/>
          </p:nvPr>
        </p:nvSpPr>
        <p:spPr>
          <a:xfrm>
            <a:off x="2675560" y="4362285"/>
            <a:ext cx="2745725" cy="11911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90816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row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084EE4-ED19-4AC1-8E50-A2283E5BEFC4}"/>
              </a:ext>
            </a:extLst>
          </p:cNvPr>
          <p:cNvSpPr>
            <a:spLocks noGrp="1"/>
          </p:cNvSpPr>
          <p:nvPr>
            <p:ph sz="quarter" idx="11"/>
          </p:nvPr>
        </p:nvSpPr>
        <p:spPr>
          <a:xfrm>
            <a:off x="419154" y="1892939"/>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7" name="Content Placeholder 4">
            <a:extLst>
              <a:ext uri="{FF2B5EF4-FFF2-40B4-BE49-F238E27FC236}">
                <a16:creationId xmlns:a16="http://schemas.microsoft.com/office/drawing/2014/main" id="{6CFEEA8E-A414-4703-B74A-053B50D65F1B}"/>
              </a:ext>
            </a:extLst>
          </p:cNvPr>
          <p:cNvSpPr>
            <a:spLocks noGrp="1"/>
          </p:cNvSpPr>
          <p:nvPr>
            <p:ph sz="quarter" idx="13"/>
          </p:nvPr>
        </p:nvSpPr>
        <p:spPr>
          <a:xfrm>
            <a:off x="422279" y="2821769"/>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8" name="Content Placeholder 4">
            <a:extLst>
              <a:ext uri="{FF2B5EF4-FFF2-40B4-BE49-F238E27FC236}">
                <a16:creationId xmlns:a16="http://schemas.microsoft.com/office/drawing/2014/main" id="{E61184FF-C493-43C7-949C-94062859509A}"/>
              </a:ext>
            </a:extLst>
          </p:cNvPr>
          <p:cNvSpPr>
            <a:spLocks noGrp="1"/>
          </p:cNvSpPr>
          <p:nvPr>
            <p:ph sz="quarter" idx="14"/>
          </p:nvPr>
        </p:nvSpPr>
        <p:spPr>
          <a:xfrm>
            <a:off x="418579" y="3772298"/>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14" name="Slide Number Placeholder 13">
            <a:extLst>
              <a:ext uri="{FF2B5EF4-FFF2-40B4-BE49-F238E27FC236}">
                <a16:creationId xmlns:a16="http://schemas.microsoft.com/office/drawing/2014/main" id="{0819AAF6-3C97-42C5-A415-72FFA897E978}"/>
              </a:ext>
            </a:extLst>
          </p:cNvPr>
          <p:cNvSpPr>
            <a:spLocks noGrp="1"/>
          </p:cNvSpPr>
          <p:nvPr>
            <p:ph type="sldNum" sz="quarter" idx="20"/>
          </p:nvPr>
        </p:nvSpPr>
        <p:spPr/>
        <p:txBody>
          <a:bodyPr/>
          <a:lstStyle/>
          <a:p>
            <a:fld id="{D3F8265E-E440-4B18-990E-AA6FA929D4F5}" type="slidenum">
              <a:rPr lang="en-GB" smtClean="0">
                <a:solidFill>
                  <a:srgbClr val="FFFFFF">
                    <a:lumMod val="50000"/>
                  </a:srgbClr>
                </a:solidFill>
                <a:latin typeface="Open Sans Light"/>
              </a:rPr>
              <a:pPr/>
              <a:t>‹#›</a:t>
            </a:fld>
            <a:endParaRPr lang="en-GB">
              <a:solidFill>
                <a:srgbClr val="FFFFFF">
                  <a:lumMod val="50000"/>
                </a:srgbClr>
              </a:solidFill>
              <a:latin typeface="Open Sans Light"/>
            </a:endParaRPr>
          </a:p>
        </p:txBody>
      </p:sp>
      <p:sp>
        <p:nvSpPr>
          <p:cNvPr id="15" name="Title 14">
            <a:extLst>
              <a:ext uri="{FF2B5EF4-FFF2-40B4-BE49-F238E27FC236}">
                <a16:creationId xmlns:a16="http://schemas.microsoft.com/office/drawing/2014/main" id="{F951701A-0494-4472-8981-291FEE98D024}"/>
              </a:ext>
            </a:extLst>
          </p:cNvPr>
          <p:cNvSpPr>
            <a:spLocks noGrp="1"/>
          </p:cNvSpPr>
          <p:nvPr>
            <p:ph type="title"/>
          </p:nvPr>
        </p:nvSpPr>
        <p:spPr/>
        <p:txBody>
          <a:bodyPr/>
          <a:lstStyle/>
          <a:p>
            <a:r>
              <a:rPr lang="en-GB"/>
              <a:t>Click to edit Master title style</a:t>
            </a:r>
          </a:p>
        </p:txBody>
      </p:sp>
      <p:sp>
        <p:nvSpPr>
          <p:cNvPr id="22" name="Text Placeholder 3">
            <a:extLst>
              <a:ext uri="{FF2B5EF4-FFF2-40B4-BE49-F238E27FC236}">
                <a16:creationId xmlns:a16="http://schemas.microsoft.com/office/drawing/2014/main" id="{8B968958-6FE9-4A1A-9FA6-E4C941288461}"/>
              </a:ext>
            </a:extLst>
          </p:cNvPr>
          <p:cNvSpPr>
            <a:spLocks noGrp="1"/>
          </p:cNvSpPr>
          <p:nvPr>
            <p:ph type="body" sz="quarter" idx="21" hasCustomPrompt="1"/>
          </p:nvPr>
        </p:nvSpPr>
        <p:spPr>
          <a:xfrm>
            <a:off x="419153" y="1267536"/>
            <a:ext cx="10680077" cy="511513"/>
          </a:xfrm>
          <a:prstGeom prst="rect">
            <a:avLst/>
          </a:prstGeom>
        </p:spPr>
        <p:txBody>
          <a:bodyPr/>
          <a:lstStyle>
            <a:lvl1pPr>
              <a:defRPr/>
            </a:lvl1pPr>
          </a:lstStyle>
          <a:p>
            <a:pPr lvl="0"/>
            <a:r>
              <a:rPr lang="en-US"/>
              <a:t>Subtitle</a:t>
            </a:r>
          </a:p>
        </p:txBody>
      </p:sp>
      <p:sp>
        <p:nvSpPr>
          <p:cNvPr id="11" name="Content Placeholder 4">
            <a:extLst>
              <a:ext uri="{FF2B5EF4-FFF2-40B4-BE49-F238E27FC236}">
                <a16:creationId xmlns:a16="http://schemas.microsoft.com/office/drawing/2014/main" id="{0764906F-7939-4436-9048-5CA63024946F}"/>
              </a:ext>
            </a:extLst>
          </p:cNvPr>
          <p:cNvSpPr>
            <a:spLocks noGrp="1"/>
          </p:cNvSpPr>
          <p:nvPr>
            <p:ph sz="quarter" idx="25"/>
          </p:nvPr>
        </p:nvSpPr>
        <p:spPr>
          <a:xfrm>
            <a:off x="422279" y="4701130"/>
            <a:ext cx="3141515" cy="814941"/>
          </a:xfrm>
          <a:prstGeom prst="rect">
            <a:avLst/>
          </a:prstGeom>
        </p:spPr>
        <p:txBody>
          <a:bodyPr lIns="0" tIns="0" rIns="0" bIns="0" anchor="ctr"/>
          <a:lstStyle>
            <a:lvl1pPr marL="0" marR="0" indent="0">
              <a:spcBef>
                <a:spcPts val="643"/>
              </a:spcBef>
              <a:spcAft>
                <a:spcPts val="643"/>
              </a:spcAft>
              <a:defRPr sz="1463"/>
            </a:lvl1pPr>
          </a:lstStyle>
          <a:p>
            <a:pPr lvl="0"/>
            <a:r>
              <a:rPr lang="en-GB"/>
              <a:t>Click to edit Master text styles</a:t>
            </a:r>
          </a:p>
        </p:txBody>
      </p:sp>
      <p:sp>
        <p:nvSpPr>
          <p:cNvPr id="3" name="Text Placeholder 2">
            <a:extLst>
              <a:ext uri="{FF2B5EF4-FFF2-40B4-BE49-F238E27FC236}">
                <a16:creationId xmlns:a16="http://schemas.microsoft.com/office/drawing/2014/main" id="{480F39CF-67D6-419C-B2F2-7A026E096CB7}"/>
              </a:ext>
            </a:extLst>
          </p:cNvPr>
          <p:cNvSpPr>
            <a:spLocks noGrp="1"/>
          </p:cNvSpPr>
          <p:nvPr>
            <p:ph type="body" sz="quarter" idx="26"/>
          </p:nvPr>
        </p:nvSpPr>
        <p:spPr>
          <a:xfrm>
            <a:off x="3753907" y="1892634"/>
            <a:ext cx="7297314" cy="814941"/>
          </a:xfrm>
        </p:spPr>
        <p:txBody>
          <a:bodyPr/>
          <a:lstStyle/>
          <a:p>
            <a:pPr lvl="0"/>
            <a:r>
              <a:rPr lang="en-GB"/>
              <a:t>Click to edit Master text styles</a:t>
            </a:r>
          </a:p>
          <a:p>
            <a:pPr lvl="1"/>
            <a:r>
              <a:rPr lang="en-GB"/>
              <a:t>Second level</a:t>
            </a:r>
          </a:p>
        </p:txBody>
      </p:sp>
      <p:sp>
        <p:nvSpPr>
          <p:cNvPr id="19" name="Text Placeholder 2">
            <a:extLst>
              <a:ext uri="{FF2B5EF4-FFF2-40B4-BE49-F238E27FC236}">
                <a16:creationId xmlns:a16="http://schemas.microsoft.com/office/drawing/2014/main" id="{6D0BAA70-EB23-475A-B664-7DC660E86F1C}"/>
              </a:ext>
            </a:extLst>
          </p:cNvPr>
          <p:cNvSpPr>
            <a:spLocks noGrp="1"/>
          </p:cNvSpPr>
          <p:nvPr>
            <p:ph type="body" sz="quarter" idx="27"/>
          </p:nvPr>
        </p:nvSpPr>
        <p:spPr>
          <a:xfrm>
            <a:off x="3753907" y="2819270"/>
            <a:ext cx="7297314" cy="814941"/>
          </a:xfrm>
        </p:spPr>
        <p:txBody>
          <a:bodyPr/>
          <a:lstStyle/>
          <a:p>
            <a:pPr lvl="0"/>
            <a:r>
              <a:rPr lang="en-GB"/>
              <a:t>Click to edit Master text styles</a:t>
            </a:r>
          </a:p>
          <a:p>
            <a:pPr lvl="1"/>
            <a:r>
              <a:rPr lang="en-GB"/>
              <a:t>Second level</a:t>
            </a:r>
          </a:p>
        </p:txBody>
      </p:sp>
      <p:sp>
        <p:nvSpPr>
          <p:cNvPr id="20" name="Text Placeholder 2">
            <a:extLst>
              <a:ext uri="{FF2B5EF4-FFF2-40B4-BE49-F238E27FC236}">
                <a16:creationId xmlns:a16="http://schemas.microsoft.com/office/drawing/2014/main" id="{01A076B4-70A4-4F50-8373-420EC6E301C2}"/>
              </a:ext>
            </a:extLst>
          </p:cNvPr>
          <p:cNvSpPr>
            <a:spLocks noGrp="1"/>
          </p:cNvSpPr>
          <p:nvPr>
            <p:ph type="body" sz="quarter" idx="28"/>
          </p:nvPr>
        </p:nvSpPr>
        <p:spPr>
          <a:xfrm>
            <a:off x="3753907" y="3776672"/>
            <a:ext cx="7297314" cy="814941"/>
          </a:xfrm>
        </p:spPr>
        <p:txBody>
          <a:bodyPr/>
          <a:lstStyle/>
          <a:p>
            <a:pPr lvl="0"/>
            <a:r>
              <a:rPr lang="en-GB"/>
              <a:t>Click to edit Master text styles</a:t>
            </a:r>
          </a:p>
          <a:p>
            <a:pPr lvl="1"/>
            <a:r>
              <a:rPr lang="en-GB"/>
              <a:t>Second level</a:t>
            </a:r>
          </a:p>
        </p:txBody>
      </p:sp>
      <p:sp>
        <p:nvSpPr>
          <p:cNvPr id="21" name="Text Placeholder 2">
            <a:extLst>
              <a:ext uri="{FF2B5EF4-FFF2-40B4-BE49-F238E27FC236}">
                <a16:creationId xmlns:a16="http://schemas.microsoft.com/office/drawing/2014/main" id="{EC26523B-2F67-4049-801F-D85AC145454B}"/>
              </a:ext>
            </a:extLst>
          </p:cNvPr>
          <p:cNvSpPr>
            <a:spLocks noGrp="1"/>
          </p:cNvSpPr>
          <p:nvPr>
            <p:ph type="body" sz="quarter" idx="29"/>
          </p:nvPr>
        </p:nvSpPr>
        <p:spPr>
          <a:xfrm>
            <a:off x="3753907" y="4701130"/>
            <a:ext cx="7297314" cy="814941"/>
          </a:xfr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8409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Presentation title 14/16pt</a:t>
            </a:r>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5037084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10481621" y="6069916"/>
            <a:ext cx="818637" cy="345009"/>
          </a:xfrm>
        </p:spPr>
        <p:txBody>
          <a:bodyPr/>
          <a:lstStyle/>
          <a:p>
            <a:pPr defTabSz="1151912"/>
            <a:fld id="{2FD27D10-5F8E-4241-B13B-FFE20474795E}" type="slidenum">
              <a:rPr lang="en-GB" smtClean="0">
                <a:solidFill>
                  <a:srgbClr val="262626"/>
                </a:solidFill>
              </a:rPr>
              <a:pPr defTabSz="1151912"/>
              <a:t>‹#›</a:t>
            </a:fld>
            <a:endParaRPr lang="en-GB">
              <a:solidFill>
                <a:srgbClr val="262626"/>
              </a:solidFill>
            </a:endParaRPr>
          </a:p>
        </p:txBody>
      </p:sp>
    </p:spTree>
    <p:extLst>
      <p:ext uri="{BB962C8B-B14F-4D97-AF65-F5344CB8AC3E}">
        <p14:creationId xmlns:p14="http://schemas.microsoft.com/office/powerpoint/2010/main" val="3472726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Presentation title 14/16pt</a:t>
            </a:r>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08673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791816"/>
            <a:ext cx="10369868" cy="576064"/>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432000" y="2700000"/>
            <a:ext cx="10369868" cy="219717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32000" y="230781"/>
            <a:ext cx="2952773" cy="345010"/>
          </a:xfrm>
          <a:prstGeom prst="rect">
            <a:avLst/>
          </a:prstGeom>
        </p:spPr>
        <p:txBody>
          <a:bodyPr vert="horz" lIns="0" tIns="0" rIns="0" bIns="0" rtlCol="0" anchor="t" anchorCtr="0"/>
          <a:lstStyle>
            <a:lvl1pPr algn="l">
              <a:defRPr sz="1400" b="1">
                <a:solidFill>
                  <a:schemeClr val="bg2"/>
                </a:solidFill>
                <a:latin typeface="Arial" panose="020B0604020202020204" pitchFamily="34" charset="0"/>
                <a:cs typeface="Arial" panose="020B0604020202020204" pitchFamily="34" charset="0"/>
              </a:defRPr>
            </a:lvl1pPr>
          </a:lstStyle>
          <a:p>
            <a:r>
              <a:rPr lang="en-GB"/>
              <a:t>Presentation title 14/16pt</a:t>
            </a:r>
          </a:p>
        </p:txBody>
      </p:sp>
      <p:sp>
        <p:nvSpPr>
          <p:cNvPr id="6" name="Slide Number Placeholder 5"/>
          <p:cNvSpPr>
            <a:spLocks noGrp="1"/>
          </p:cNvSpPr>
          <p:nvPr>
            <p:ph type="sldNum" sz="quarter" idx="4"/>
          </p:nvPr>
        </p:nvSpPr>
        <p:spPr>
          <a:xfrm>
            <a:off x="432000" y="5857200"/>
            <a:ext cx="1405159" cy="479231"/>
          </a:xfrm>
          <a:prstGeom prst="rect">
            <a:avLst/>
          </a:prstGeom>
        </p:spPr>
        <p:txBody>
          <a:bodyPr vert="horz" lIns="0" tIns="0" rIns="0" bIns="0" rtlCol="0" anchor="t" anchorCtr="0"/>
          <a:lstStyle>
            <a:lvl1pPr algn="l">
              <a:lnSpc>
                <a:spcPts val="3600"/>
              </a:lnSpc>
              <a:defRPr sz="3600" b="0">
                <a:solidFill>
                  <a:schemeClr val="bg2"/>
                </a:solidFill>
                <a:latin typeface="Arial" panose="020B0604020202020204" pitchFamily="34" charset="0"/>
                <a:cs typeface="Arial" panose="020B0604020202020204" pitchFamily="34" charset="0"/>
              </a:defRPr>
            </a:lvl1pPr>
          </a:lstStyle>
          <a:p>
            <a:fld id="{0FDA4A6D-DED9-42C5-A648-700287CA7BAB}" type="slidenum">
              <a:rPr lang="en-GB" smtClean="0"/>
              <a:pPr/>
              <a:t>‹#›</a:t>
            </a:fld>
            <a:endParaRPr lang="en-GB"/>
          </a:p>
        </p:txBody>
      </p:sp>
    </p:spTree>
    <p:extLst>
      <p:ext uri="{BB962C8B-B14F-4D97-AF65-F5344CB8AC3E}">
        <p14:creationId xmlns:p14="http://schemas.microsoft.com/office/powerpoint/2010/main" val="8249508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8" r:id="rId4"/>
    <p:sldLayoutId id="2147483659" r:id="rId5"/>
    <p:sldLayoutId id="2147483660" r:id="rId6"/>
    <p:sldLayoutId id="2147483661" r:id="rId7"/>
    <p:sldLayoutId id="2147483650" r:id="rId8"/>
    <p:sldLayoutId id="2147483669" r:id="rId9"/>
    <p:sldLayoutId id="2147483662" r:id="rId10"/>
    <p:sldLayoutId id="2147483668" r:id="rId11"/>
    <p:sldLayoutId id="2147483666" r:id="rId12"/>
    <p:sldLayoutId id="2147483667" r:id="rId13"/>
    <p:sldLayoutId id="2147483670" r:id="rId14"/>
    <p:sldLayoutId id="2147483663" r:id="rId15"/>
    <p:sldLayoutId id="2147483664" r:id="rId16"/>
    <p:sldLayoutId id="2147483665" r:id="rId17"/>
    <p:sldLayoutId id="2147483672" r:id="rId18"/>
    <p:sldLayoutId id="2147483673" r:id="rId19"/>
    <p:sldLayoutId id="2147483674"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6" r:id="rId40"/>
  </p:sldLayoutIdLst>
  <p:hf hdr="0" dt="0"/>
  <p:txStyles>
    <p:titleStyle>
      <a:lvl1pPr algn="l" defTabSz="1152144" rtl="0" eaLnBrk="1" latinLnBrk="0" hangingPunct="1">
        <a:lnSpc>
          <a:spcPts val="3600"/>
        </a:lnSpc>
        <a:spcBef>
          <a:spcPct val="0"/>
        </a:spcBef>
        <a:buNone/>
        <a:defRPr sz="32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1152144" rtl="0" eaLnBrk="1" latinLnBrk="0" hangingPunct="1">
        <a:lnSpc>
          <a:spcPts val="2500"/>
        </a:lnSpc>
        <a:spcBef>
          <a:spcPts val="0"/>
        </a:spcBef>
        <a:spcAft>
          <a:spcPts val="1200"/>
        </a:spcAft>
        <a:buFont typeface="Arial" panose="020B0604020202020204" pitchFamily="34" charset="0"/>
        <a:buNone/>
        <a:defRPr sz="22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500"/>
        </a:lnSpc>
        <a:spcBef>
          <a:spcPts val="0"/>
        </a:spcBef>
        <a:spcAft>
          <a:spcPts val="1200"/>
        </a:spcAft>
        <a:buClr>
          <a:schemeClr val="accent1"/>
        </a:buClr>
        <a:buSzPct val="90000"/>
        <a:buFont typeface="Wingdings" panose="05000000000000000000" pitchFamily="2" charset="2"/>
        <a:buChar char=""/>
        <a:defRPr sz="22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500"/>
        </a:lnSpc>
        <a:spcBef>
          <a:spcPts val="0"/>
        </a:spcBef>
        <a:spcAft>
          <a:spcPts val="1200"/>
        </a:spcAft>
        <a:buClr>
          <a:schemeClr val="accent1"/>
        </a:buClr>
        <a:buSzPct val="110000"/>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791817"/>
            <a:ext cx="10369868" cy="576064"/>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432000" y="2700000"/>
            <a:ext cx="10369868" cy="219717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32001" y="230781"/>
            <a:ext cx="2952773" cy="345010"/>
          </a:xfrm>
          <a:prstGeom prst="rect">
            <a:avLst/>
          </a:prstGeom>
        </p:spPr>
        <p:txBody>
          <a:bodyPr vert="horz" lIns="0" tIns="0" rIns="0" bIns="0" rtlCol="0" anchor="t" anchorCtr="0"/>
          <a:lstStyle>
            <a:lvl1pPr algn="l">
              <a:defRPr sz="1399" b="1">
                <a:solidFill>
                  <a:schemeClr val="bg2"/>
                </a:solidFill>
                <a:latin typeface="Arial" panose="020B0604020202020204" pitchFamily="34" charset="0"/>
                <a:cs typeface="Arial" panose="020B0604020202020204" pitchFamily="34" charset="0"/>
              </a:defRPr>
            </a:lvl1pPr>
          </a:lstStyle>
          <a:p>
            <a:r>
              <a:rPr lang="en-GB"/>
              <a:t>Presentation title 14/16pt</a:t>
            </a:r>
          </a:p>
        </p:txBody>
      </p:sp>
      <p:sp>
        <p:nvSpPr>
          <p:cNvPr id="6" name="Slide Number Placeholder 5"/>
          <p:cNvSpPr>
            <a:spLocks noGrp="1"/>
          </p:cNvSpPr>
          <p:nvPr>
            <p:ph type="sldNum" sz="quarter" idx="4"/>
          </p:nvPr>
        </p:nvSpPr>
        <p:spPr>
          <a:xfrm>
            <a:off x="432001" y="5857200"/>
            <a:ext cx="1405159" cy="479231"/>
          </a:xfrm>
          <a:prstGeom prst="rect">
            <a:avLst/>
          </a:prstGeom>
        </p:spPr>
        <p:txBody>
          <a:bodyPr vert="horz" lIns="0" tIns="0" rIns="0" bIns="0" rtlCol="0" anchor="t" anchorCtr="0"/>
          <a:lstStyle>
            <a:lvl1pPr algn="l">
              <a:lnSpc>
                <a:spcPts val="3599"/>
              </a:lnSpc>
              <a:defRPr sz="3599" b="0">
                <a:solidFill>
                  <a:schemeClr val="bg2"/>
                </a:solidFill>
                <a:latin typeface="Arial" panose="020B0604020202020204" pitchFamily="34" charset="0"/>
                <a:cs typeface="Arial" panose="020B0604020202020204" pitchFamily="34" charset="0"/>
              </a:defRPr>
            </a:lvl1pPr>
          </a:lstStyle>
          <a:p>
            <a:fld id="{0FDA4A6D-DED9-42C5-A648-700287CA7BAB}" type="slidenum">
              <a:rPr lang="en-GB" smtClean="0"/>
              <a:pPr/>
              <a:t>‹#›</a:t>
            </a:fld>
            <a:endParaRPr lang="en-GB"/>
          </a:p>
        </p:txBody>
      </p:sp>
    </p:spTree>
    <p:extLst>
      <p:ext uri="{BB962C8B-B14F-4D97-AF65-F5344CB8AC3E}">
        <p14:creationId xmlns:p14="http://schemas.microsoft.com/office/powerpoint/2010/main" val="19412621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8" r:id="rId40"/>
  </p:sldLayoutIdLst>
  <p:hf hdr="0" dt="0"/>
  <p:txStyles>
    <p:titleStyle>
      <a:lvl1pPr algn="l" defTabSz="1151912" rtl="0" eaLnBrk="1" latinLnBrk="0" hangingPunct="1">
        <a:lnSpc>
          <a:spcPts val="3599"/>
        </a:lnSpc>
        <a:spcBef>
          <a:spcPct val="0"/>
        </a:spcBef>
        <a:buNone/>
        <a:defRPr sz="3199"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1151912" rtl="0" eaLnBrk="1" latinLnBrk="0" hangingPunct="1">
        <a:lnSpc>
          <a:spcPts val="2499"/>
        </a:lnSpc>
        <a:spcBef>
          <a:spcPts val="0"/>
        </a:spcBef>
        <a:spcAft>
          <a:spcPts val="1200"/>
        </a:spcAft>
        <a:buFont typeface="Arial" panose="020B0604020202020204" pitchFamily="34" charset="0"/>
        <a:buNone/>
        <a:defRPr sz="2200" kern="1200" spc="-30" baseline="0">
          <a:solidFill>
            <a:schemeClr val="tx1"/>
          </a:solidFill>
          <a:latin typeface="Arial" panose="020B0604020202020204" pitchFamily="34" charset="0"/>
          <a:ea typeface="+mn-ea"/>
          <a:cs typeface="Arial" panose="020B0604020202020204" pitchFamily="34" charset="0"/>
        </a:defRPr>
      </a:lvl1pPr>
      <a:lvl2pPr marL="349179" indent="-349179" algn="l" defTabSz="1151912" rtl="0" eaLnBrk="1" latinLnBrk="0" hangingPunct="1">
        <a:lnSpc>
          <a:spcPts val="2499"/>
        </a:lnSpc>
        <a:spcBef>
          <a:spcPts val="0"/>
        </a:spcBef>
        <a:spcAft>
          <a:spcPts val="1200"/>
        </a:spcAft>
        <a:buClr>
          <a:schemeClr val="accent1"/>
        </a:buClr>
        <a:buSzPct val="90000"/>
        <a:buFont typeface="Wingdings" panose="05000000000000000000" pitchFamily="2" charset="2"/>
        <a:buChar char=""/>
        <a:defRPr sz="2200" kern="1200" spc="-30" baseline="0">
          <a:solidFill>
            <a:schemeClr val="tx1"/>
          </a:solidFill>
          <a:latin typeface="Arial" panose="020B0604020202020204" pitchFamily="34" charset="0"/>
          <a:ea typeface="+mn-ea"/>
          <a:cs typeface="Arial" panose="020B0604020202020204" pitchFamily="34" charset="0"/>
        </a:defRPr>
      </a:lvl2pPr>
      <a:lvl3pPr marL="711945" indent="-347974" algn="l" defTabSz="1151912" rtl="0" eaLnBrk="1" latinLnBrk="0" hangingPunct="1">
        <a:lnSpc>
          <a:spcPts val="2499"/>
        </a:lnSpc>
        <a:spcBef>
          <a:spcPts val="0"/>
        </a:spcBef>
        <a:spcAft>
          <a:spcPts val="1200"/>
        </a:spcAft>
        <a:buClr>
          <a:schemeClr val="accent1"/>
        </a:buClr>
        <a:buSzPct val="110000"/>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3pPr>
      <a:lvl4pPr marL="1088421" indent="-349202" algn="l" defTabSz="1151912" rtl="0" eaLnBrk="1" latinLnBrk="0" hangingPunct="1">
        <a:lnSpc>
          <a:spcPts val="2499"/>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4pPr>
      <a:lvl5pPr marL="1449890" indent="-347974" algn="l" defTabSz="1151912" rtl="0" eaLnBrk="1" latinLnBrk="0" hangingPunct="1">
        <a:lnSpc>
          <a:spcPts val="2499"/>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5pPr>
      <a:lvl6pPr marL="3167758" indent="-287978" algn="l" defTabSz="1151912" rtl="0" eaLnBrk="1" latinLnBrk="0" hangingPunct="1">
        <a:spcBef>
          <a:spcPct val="20000"/>
        </a:spcBef>
        <a:buFont typeface="Arial" panose="020B0604020202020204" pitchFamily="34" charset="0"/>
        <a:buChar char="•"/>
        <a:defRPr sz="2499" kern="1200">
          <a:solidFill>
            <a:schemeClr val="tx1"/>
          </a:solidFill>
          <a:latin typeface="+mn-lt"/>
          <a:ea typeface="+mn-ea"/>
          <a:cs typeface="+mn-cs"/>
        </a:defRPr>
      </a:lvl6pPr>
      <a:lvl7pPr marL="3743715" indent="-287978" algn="l" defTabSz="1151912" rtl="0" eaLnBrk="1" latinLnBrk="0" hangingPunct="1">
        <a:spcBef>
          <a:spcPct val="20000"/>
        </a:spcBef>
        <a:buFont typeface="Arial" panose="020B0604020202020204" pitchFamily="34" charset="0"/>
        <a:buChar char="•"/>
        <a:defRPr sz="2499" kern="1200">
          <a:solidFill>
            <a:schemeClr val="tx1"/>
          </a:solidFill>
          <a:latin typeface="+mn-lt"/>
          <a:ea typeface="+mn-ea"/>
          <a:cs typeface="+mn-cs"/>
        </a:defRPr>
      </a:lvl7pPr>
      <a:lvl8pPr marL="4319670" indent="-287978" algn="l" defTabSz="1151912" rtl="0" eaLnBrk="1" latinLnBrk="0" hangingPunct="1">
        <a:spcBef>
          <a:spcPct val="20000"/>
        </a:spcBef>
        <a:buFont typeface="Arial" panose="020B0604020202020204" pitchFamily="34" charset="0"/>
        <a:buChar char="•"/>
        <a:defRPr sz="2499" kern="1200">
          <a:solidFill>
            <a:schemeClr val="tx1"/>
          </a:solidFill>
          <a:latin typeface="+mn-lt"/>
          <a:ea typeface="+mn-ea"/>
          <a:cs typeface="+mn-cs"/>
        </a:defRPr>
      </a:lvl8pPr>
      <a:lvl9pPr marL="4895626" indent="-287978" algn="l" defTabSz="1151912" rtl="0" eaLnBrk="1" latinLnBrk="0" hangingPunct="1">
        <a:spcBef>
          <a:spcPct val="20000"/>
        </a:spcBef>
        <a:buFont typeface="Arial" panose="020B0604020202020204" pitchFamily="34" charset="0"/>
        <a:buChar char="•"/>
        <a:defRPr sz="2499" kern="1200">
          <a:solidFill>
            <a:schemeClr val="tx1"/>
          </a:solidFill>
          <a:latin typeface="+mn-lt"/>
          <a:ea typeface="+mn-ea"/>
          <a:cs typeface="+mn-cs"/>
        </a:defRPr>
      </a:lvl9pPr>
    </p:bodyStyle>
    <p:otherStyle>
      <a:defPPr>
        <a:defRPr lang="en-US"/>
      </a:defPPr>
      <a:lvl1pPr marL="0" algn="l" defTabSz="1151912" rtl="0" eaLnBrk="1" latinLnBrk="0" hangingPunct="1">
        <a:defRPr sz="2300" kern="1200">
          <a:solidFill>
            <a:schemeClr val="tx1"/>
          </a:solidFill>
          <a:latin typeface="+mn-lt"/>
          <a:ea typeface="+mn-ea"/>
          <a:cs typeface="+mn-cs"/>
        </a:defRPr>
      </a:lvl1pPr>
      <a:lvl2pPr marL="575956" algn="l" defTabSz="1151912" rtl="0" eaLnBrk="1" latinLnBrk="0" hangingPunct="1">
        <a:defRPr sz="2300" kern="1200">
          <a:solidFill>
            <a:schemeClr val="tx1"/>
          </a:solidFill>
          <a:latin typeface="+mn-lt"/>
          <a:ea typeface="+mn-ea"/>
          <a:cs typeface="+mn-cs"/>
        </a:defRPr>
      </a:lvl2pPr>
      <a:lvl3pPr marL="1151912" algn="l" defTabSz="1151912" rtl="0" eaLnBrk="1" latinLnBrk="0" hangingPunct="1">
        <a:defRPr sz="2300" kern="1200">
          <a:solidFill>
            <a:schemeClr val="tx1"/>
          </a:solidFill>
          <a:latin typeface="+mn-lt"/>
          <a:ea typeface="+mn-ea"/>
          <a:cs typeface="+mn-cs"/>
        </a:defRPr>
      </a:lvl3pPr>
      <a:lvl4pPr marL="1727868" algn="l" defTabSz="1151912" rtl="0" eaLnBrk="1" latinLnBrk="0" hangingPunct="1">
        <a:defRPr sz="2300" kern="1200">
          <a:solidFill>
            <a:schemeClr val="tx1"/>
          </a:solidFill>
          <a:latin typeface="+mn-lt"/>
          <a:ea typeface="+mn-ea"/>
          <a:cs typeface="+mn-cs"/>
        </a:defRPr>
      </a:lvl4pPr>
      <a:lvl5pPr marL="2303824" algn="l" defTabSz="1151912" rtl="0" eaLnBrk="1" latinLnBrk="0" hangingPunct="1">
        <a:defRPr sz="2300" kern="1200">
          <a:solidFill>
            <a:schemeClr val="tx1"/>
          </a:solidFill>
          <a:latin typeface="+mn-lt"/>
          <a:ea typeface="+mn-ea"/>
          <a:cs typeface="+mn-cs"/>
        </a:defRPr>
      </a:lvl5pPr>
      <a:lvl6pPr marL="2879780" algn="l" defTabSz="1151912" rtl="0" eaLnBrk="1" latinLnBrk="0" hangingPunct="1">
        <a:defRPr sz="2300" kern="1200">
          <a:solidFill>
            <a:schemeClr val="tx1"/>
          </a:solidFill>
          <a:latin typeface="+mn-lt"/>
          <a:ea typeface="+mn-ea"/>
          <a:cs typeface="+mn-cs"/>
        </a:defRPr>
      </a:lvl6pPr>
      <a:lvl7pPr marL="3455736" algn="l" defTabSz="1151912" rtl="0" eaLnBrk="1" latinLnBrk="0" hangingPunct="1">
        <a:defRPr sz="2300" kern="1200">
          <a:solidFill>
            <a:schemeClr val="tx1"/>
          </a:solidFill>
          <a:latin typeface="+mn-lt"/>
          <a:ea typeface="+mn-ea"/>
          <a:cs typeface="+mn-cs"/>
        </a:defRPr>
      </a:lvl7pPr>
      <a:lvl8pPr marL="4031692" algn="l" defTabSz="1151912" rtl="0" eaLnBrk="1" latinLnBrk="0" hangingPunct="1">
        <a:defRPr sz="2300" kern="1200">
          <a:solidFill>
            <a:schemeClr val="tx1"/>
          </a:solidFill>
          <a:latin typeface="+mn-lt"/>
          <a:ea typeface="+mn-ea"/>
          <a:cs typeface="+mn-cs"/>
        </a:defRPr>
      </a:lvl8pPr>
      <a:lvl9pPr marL="4607648" algn="l" defTabSz="115191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29.jpe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hyperlink" Target="https://www.alzheimers.org.uk/about-us/policy-and-influencing/from-diagnosis-to-end-of-life" TargetMode="External"/><Relationship Id="rId5" Type="http://schemas.openxmlformats.org/officeDocument/2006/relationships/hyperlink" Target="https://www.alzheimers.org.uk/about-us/policy-and-influencing/left-cope-alone-unmet-support-needs-after-dementia-diagnosis" TargetMode="Externa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0.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0000"/>
              </a:lnSpc>
            </a:pPr>
            <a:r>
              <a:rPr lang="en-GB" sz="3000">
                <a:latin typeface="Arial"/>
                <a:cs typeface="Arial"/>
              </a:rPr>
              <a:t>Reviewing the dementia pathway in Wakefield</a:t>
            </a:r>
            <a:br>
              <a:rPr lang="en-GB" sz="3000"/>
            </a:br>
            <a:br>
              <a:rPr lang="en-GB" sz="3000"/>
            </a:br>
            <a:r>
              <a:rPr lang="en-GB" sz="3000" b="0">
                <a:latin typeface="Arial"/>
                <a:cs typeface="Arial"/>
              </a:rPr>
              <a:t>Service Review</a:t>
            </a:r>
            <a:br>
              <a:rPr lang="en-GB" sz="3000" b="0"/>
            </a:br>
            <a:br>
              <a:rPr lang="en-GB" sz="2600"/>
            </a:br>
            <a:br>
              <a:rPr lang="en-GB" sz="2600">
                <a:latin typeface="Arial"/>
                <a:cs typeface="Arial"/>
              </a:rPr>
            </a:br>
            <a:r>
              <a:rPr lang="en-GB" sz="2600" b="0">
                <a:latin typeface="Arial"/>
                <a:cs typeface="Arial"/>
              </a:rPr>
              <a:t>July-October 2022</a:t>
            </a:r>
            <a:br>
              <a:rPr lang="en-GB" sz="2600" b="0"/>
            </a:br>
            <a:endParaRPr lang="en-GB" sz="2600" b="0"/>
          </a:p>
        </p:txBody>
      </p:sp>
      <p:sp>
        <p:nvSpPr>
          <p:cNvPr id="3" name="Subtitle 2"/>
          <p:cNvSpPr>
            <a:spLocks noGrp="1"/>
          </p:cNvSpPr>
          <p:nvPr>
            <p:ph type="subTitle" idx="1"/>
          </p:nvPr>
        </p:nvSpPr>
        <p:spPr/>
        <p:txBody>
          <a:bodyPr/>
          <a:lstStyle/>
          <a:p>
            <a:r>
              <a:rPr lang="en-GB" dirty="0">
                <a:solidFill>
                  <a:schemeClr val="tx1"/>
                </a:solidFill>
              </a:rPr>
              <a:t>Report for commissioner</a:t>
            </a:r>
          </a:p>
        </p:txBody>
      </p:sp>
    </p:spTree>
    <p:extLst>
      <p:ext uri="{BB962C8B-B14F-4D97-AF65-F5344CB8AC3E}">
        <p14:creationId xmlns:p14="http://schemas.microsoft.com/office/powerpoint/2010/main" val="246457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ignpost with solid fill">
            <a:extLst>
              <a:ext uri="{FF2B5EF4-FFF2-40B4-BE49-F238E27FC236}">
                <a16:creationId xmlns:a16="http://schemas.microsoft.com/office/drawing/2014/main" id="{89BD5CF2-3800-CF3A-94AA-840DFE9A3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24" y="324549"/>
            <a:ext cx="944884" cy="944884"/>
          </a:xfrm>
          <a:prstGeom prst="rect">
            <a:avLst/>
          </a:prstGeom>
        </p:spPr>
      </p:pic>
      <p:sp>
        <p:nvSpPr>
          <p:cNvPr id="10" name="Title 3">
            <a:extLst>
              <a:ext uri="{FF2B5EF4-FFF2-40B4-BE49-F238E27FC236}">
                <a16:creationId xmlns:a16="http://schemas.microsoft.com/office/drawing/2014/main" id="{555E0352-D12A-4ED8-AEFE-6799EC17110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Dementia Pathway</a:t>
            </a:r>
            <a:br>
              <a:rPr lang="en-GB" sz="3200">
                <a:latin typeface="+mn-lt"/>
                <a:cs typeface="Arial"/>
              </a:rPr>
            </a:br>
            <a:r>
              <a:rPr lang="en-GB" sz="2000">
                <a:solidFill>
                  <a:schemeClr val="accent1"/>
                </a:solidFill>
                <a:latin typeface="+mn-lt"/>
                <a:cs typeface="Arial"/>
              </a:rPr>
              <a:t>The Numbers </a:t>
            </a:r>
            <a:endParaRPr lang="en-GB" sz="2200">
              <a:solidFill>
                <a:schemeClr val="accent1"/>
              </a:solidFill>
              <a:latin typeface="+mn-lt"/>
              <a:cs typeface="Arial"/>
            </a:endParaRPr>
          </a:p>
        </p:txBody>
      </p:sp>
      <p:sp>
        <p:nvSpPr>
          <p:cNvPr id="6" name="Speech Bubble: Rectangle with Corners Rounded 5">
            <a:extLst>
              <a:ext uri="{FF2B5EF4-FFF2-40B4-BE49-F238E27FC236}">
                <a16:creationId xmlns:a16="http://schemas.microsoft.com/office/drawing/2014/main" id="{BEC4140E-36D2-440C-A5D2-F8EC85BC99AD}"/>
              </a:ext>
            </a:extLst>
          </p:cNvPr>
          <p:cNvSpPr/>
          <p:nvPr/>
        </p:nvSpPr>
        <p:spPr>
          <a:xfrm>
            <a:off x="429077" y="2183160"/>
            <a:ext cx="1646727" cy="3593199"/>
          </a:xfrm>
          <a:prstGeom prst="wedgeRoundRectCallout">
            <a:avLst>
              <a:gd name="adj1" fmla="val -18389"/>
              <a:gd name="adj2" fmla="val 4931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Arial"/>
              </a:rPr>
              <a:t>Pre-diagnosis</a:t>
            </a:r>
          </a:p>
          <a:p>
            <a:pPr algn="ctr"/>
            <a:endParaRPr lang="en-GB" sz="1000">
              <a:solidFill>
                <a:schemeClr val="tx1"/>
              </a:solidFill>
              <a:cs typeface="Calibri"/>
            </a:endParaRPr>
          </a:p>
          <a:p>
            <a:pPr algn="ctr"/>
            <a:endParaRPr lang="en-GB" sz="1000">
              <a:solidFill>
                <a:schemeClr val="tx1"/>
              </a:solidFill>
              <a:cs typeface="Calibri"/>
            </a:endParaRPr>
          </a:p>
          <a:p>
            <a:pPr algn="ctr"/>
            <a:r>
              <a:rPr lang="en-GB" sz="1000">
                <a:solidFill>
                  <a:schemeClr val="tx1"/>
                </a:solidFill>
                <a:cs typeface="Calibri"/>
              </a:rPr>
              <a:t>Wakefield scores higher in relation to risk factors linked to dementia in comparison to England average:</a:t>
            </a:r>
            <a:endParaRPr lang="en-GB">
              <a:solidFill>
                <a:schemeClr val="tx1"/>
              </a:solidFill>
              <a:cs typeface="Arial"/>
            </a:endParaRPr>
          </a:p>
          <a:p>
            <a:pPr algn="ctr"/>
            <a:endParaRPr lang="en-GB" sz="1000">
              <a:solidFill>
                <a:schemeClr val="tx1"/>
              </a:solidFill>
              <a:cs typeface="Calibri"/>
            </a:endParaRPr>
          </a:p>
          <a:p>
            <a:pPr algn="ctr"/>
            <a:r>
              <a:rPr lang="en-GB" sz="1000">
                <a:solidFill>
                  <a:schemeClr val="tx1"/>
                </a:solidFill>
                <a:cs typeface="Calibri"/>
              </a:rPr>
              <a:t>- IMD (+5.6)</a:t>
            </a:r>
          </a:p>
          <a:p>
            <a:pPr algn="ctr"/>
            <a:r>
              <a:rPr lang="en-GB" sz="1000">
                <a:solidFill>
                  <a:schemeClr val="tx1"/>
                </a:solidFill>
                <a:cs typeface="Calibri"/>
              </a:rPr>
              <a:t>- Smoking (+3.1)</a:t>
            </a:r>
          </a:p>
          <a:p>
            <a:pPr algn="ctr"/>
            <a:r>
              <a:rPr lang="en-GB" sz="1000">
                <a:solidFill>
                  <a:schemeClr val="tx1"/>
                </a:solidFill>
                <a:cs typeface="Calibri"/>
              </a:rPr>
              <a:t>- Hypertension (+1.5)</a:t>
            </a:r>
          </a:p>
          <a:p>
            <a:pPr algn="ctr"/>
            <a:r>
              <a:rPr lang="en-GB" sz="1000">
                <a:solidFill>
                  <a:schemeClr val="tx1"/>
                </a:solidFill>
                <a:cs typeface="Calibri"/>
              </a:rPr>
              <a:t>Obesity (+1.6)</a:t>
            </a:r>
          </a:p>
          <a:p>
            <a:endParaRPr lang="en-GB" sz="1400" b="1">
              <a:solidFill>
                <a:schemeClr val="tx1"/>
              </a:solidFill>
              <a:cs typeface="Calibri"/>
            </a:endParaRPr>
          </a:p>
        </p:txBody>
      </p:sp>
      <p:sp>
        <p:nvSpPr>
          <p:cNvPr id="7" name="Speech Bubble: Rectangle with Corners Rounded 6">
            <a:extLst>
              <a:ext uri="{FF2B5EF4-FFF2-40B4-BE49-F238E27FC236}">
                <a16:creationId xmlns:a16="http://schemas.microsoft.com/office/drawing/2014/main" id="{9C45436C-E717-4337-81C6-4487FBA7A4C8}"/>
              </a:ext>
            </a:extLst>
          </p:cNvPr>
          <p:cNvSpPr/>
          <p:nvPr/>
        </p:nvSpPr>
        <p:spPr>
          <a:xfrm>
            <a:off x="2265307" y="2183471"/>
            <a:ext cx="1646727" cy="3593199"/>
          </a:xfrm>
          <a:prstGeom prst="wedgeRoundRectCallout">
            <a:avLst>
              <a:gd name="adj1" fmla="val -17856"/>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Diagnosis</a:t>
            </a:r>
          </a:p>
          <a:p>
            <a:pPr algn="ctr"/>
            <a:endParaRPr lang="en-GB" sz="1000">
              <a:solidFill>
                <a:schemeClr val="tx1"/>
              </a:solidFill>
              <a:cs typeface="Calibri"/>
            </a:endParaRPr>
          </a:p>
          <a:p>
            <a:pPr algn="ctr"/>
            <a:endParaRPr lang="en-GB" sz="1000">
              <a:solidFill>
                <a:schemeClr val="tx1"/>
              </a:solidFill>
              <a:cs typeface="Calibri"/>
            </a:endParaRPr>
          </a:p>
          <a:p>
            <a:pPr algn="ctr"/>
            <a:r>
              <a:rPr lang="en-GB" sz="1000">
                <a:solidFill>
                  <a:schemeClr val="tx1"/>
                </a:solidFill>
                <a:cs typeface="Calibri"/>
              </a:rPr>
              <a:t>Wakefield's diagnosis rate stands at 62.1%, a drop of four percentage points from pre-Covid (66.1%, March 2020).</a:t>
            </a:r>
            <a:endParaRPr lang="en-GB" sz="1000" b="1">
              <a:solidFill>
                <a:schemeClr val="tx1"/>
              </a:solidFill>
              <a:cs typeface="Calibri"/>
            </a:endParaRPr>
          </a:p>
          <a:p>
            <a:pPr algn="ctr"/>
            <a:r>
              <a:rPr lang="en-GB" sz="1000">
                <a:solidFill>
                  <a:schemeClr val="tx1"/>
                </a:solidFill>
                <a:cs typeface="Calibri"/>
              </a:rPr>
              <a:t>Wakefield needs to diagnose an additional 184 to reach the national target of 66.7%.</a:t>
            </a:r>
          </a:p>
          <a:p>
            <a:pPr algn="ctr"/>
            <a:endParaRPr lang="en-GB" sz="1400" b="1">
              <a:solidFill>
                <a:schemeClr val="tx1"/>
              </a:solidFill>
              <a:cs typeface="Calibri"/>
            </a:endParaRPr>
          </a:p>
          <a:p>
            <a:endParaRPr lang="en-GB" sz="1400" b="1">
              <a:solidFill>
                <a:schemeClr val="tx1"/>
              </a:solidFill>
              <a:cs typeface="Calibri"/>
            </a:endParaRPr>
          </a:p>
        </p:txBody>
      </p:sp>
      <p:sp>
        <p:nvSpPr>
          <p:cNvPr id="8" name="Speech Bubble: Rectangle with Corners Rounded 7">
            <a:extLst>
              <a:ext uri="{FF2B5EF4-FFF2-40B4-BE49-F238E27FC236}">
                <a16:creationId xmlns:a16="http://schemas.microsoft.com/office/drawing/2014/main" id="{FA836D3B-ED12-4063-A9EA-EC9462B7E2E4}"/>
              </a:ext>
            </a:extLst>
          </p:cNvPr>
          <p:cNvSpPr/>
          <p:nvPr/>
        </p:nvSpPr>
        <p:spPr>
          <a:xfrm>
            <a:off x="4101539" y="2173369"/>
            <a:ext cx="1626566" cy="3593198"/>
          </a:xfrm>
          <a:prstGeom prst="wedgeRoundRectCallout">
            <a:avLst>
              <a:gd name="adj1" fmla="val -18389"/>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Supporting well</a:t>
            </a:r>
            <a:endParaRPr lang="en-GB" sz="1400">
              <a:solidFill>
                <a:schemeClr val="tx1"/>
              </a:solidFill>
              <a:cs typeface="Arial"/>
            </a:endParaRPr>
          </a:p>
          <a:p>
            <a:pPr algn="ctr"/>
            <a:endParaRPr lang="en-GB" sz="1000">
              <a:solidFill>
                <a:schemeClr val="tx1"/>
              </a:solidFill>
              <a:cs typeface="Calibri"/>
            </a:endParaRPr>
          </a:p>
          <a:p>
            <a:pPr algn="ctr"/>
            <a:r>
              <a:rPr lang="en-GB" sz="1000">
                <a:solidFill>
                  <a:schemeClr val="tx1"/>
                </a:solidFill>
                <a:cs typeface="Calibri"/>
              </a:rPr>
              <a:t>Pre-Covid (March 2019), good proportion of annual dementia reviews – between 71.9% and 78.6%.</a:t>
            </a:r>
            <a:endParaRPr lang="en-GB">
              <a:solidFill>
                <a:schemeClr val="tx1"/>
              </a:solidFill>
            </a:endParaRPr>
          </a:p>
          <a:p>
            <a:pPr algn="ctr"/>
            <a:endParaRPr lang="en-GB" sz="1000">
              <a:solidFill>
                <a:schemeClr val="tx1"/>
              </a:solidFill>
              <a:cs typeface="Calibri"/>
            </a:endParaRPr>
          </a:p>
          <a:p>
            <a:pPr algn="ctr"/>
            <a:r>
              <a:rPr lang="en-GB" sz="1000">
                <a:solidFill>
                  <a:schemeClr val="tx1"/>
                </a:solidFill>
                <a:cs typeface="Calibri"/>
              </a:rPr>
              <a:t>March 2022, Wakefield's PCN* average is 44.3% and England's is 48%.</a:t>
            </a:r>
          </a:p>
          <a:p>
            <a:pPr algn="ctr"/>
            <a:endParaRPr lang="en-GB" sz="1400" b="1">
              <a:solidFill>
                <a:schemeClr val="tx1"/>
              </a:solidFill>
              <a:cs typeface="Calibri"/>
            </a:endParaRPr>
          </a:p>
          <a:p>
            <a:endParaRPr lang="en-GB" sz="1400" b="1">
              <a:solidFill>
                <a:schemeClr val="tx1"/>
              </a:solidFill>
              <a:cs typeface="Calibri"/>
            </a:endParaRPr>
          </a:p>
        </p:txBody>
      </p:sp>
      <p:sp>
        <p:nvSpPr>
          <p:cNvPr id="14" name="Speech Bubble: Rectangle with Corners Rounded 13">
            <a:extLst>
              <a:ext uri="{FF2B5EF4-FFF2-40B4-BE49-F238E27FC236}">
                <a16:creationId xmlns:a16="http://schemas.microsoft.com/office/drawing/2014/main" id="{F20E6D6F-DAB4-199B-1B6D-ACFE5432F3E0}"/>
              </a:ext>
            </a:extLst>
          </p:cNvPr>
          <p:cNvSpPr/>
          <p:nvPr/>
        </p:nvSpPr>
        <p:spPr>
          <a:xfrm>
            <a:off x="5916384" y="2178327"/>
            <a:ext cx="1641124" cy="3583120"/>
          </a:xfrm>
          <a:prstGeom prst="wedgeRoundRectCallout">
            <a:avLst>
              <a:gd name="adj1" fmla="val -20473"/>
              <a:gd name="adj2" fmla="val 4376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endParaRPr lang="en-GB" sz="1400">
              <a:solidFill>
                <a:schemeClr val="tx1"/>
              </a:solidFill>
              <a:cs typeface="Calibri"/>
            </a:endParaRPr>
          </a:p>
          <a:p>
            <a:pPr algn="ctr"/>
            <a:r>
              <a:rPr lang="en-GB" sz="1400" b="1">
                <a:solidFill>
                  <a:schemeClr val="tx1"/>
                </a:solidFill>
                <a:cs typeface="Calibri"/>
              </a:rPr>
              <a:t>In Care homes</a:t>
            </a:r>
          </a:p>
          <a:p>
            <a:pPr algn="ctr"/>
            <a:endParaRPr lang="en-GB" sz="1000">
              <a:solidFill>
                <a:schemeClr val="tx1"/>
              </a:solidFill>
              <a:cs typeface="Calibri"/>
            </a:endParaRPr>
          </a:p>
          <a:p>
            <a:pPr algn="ctr"/>
            <a:r>
              <a:rPr lang="en-GB" sz="1000">
                <a:solidFill>
                  <a:schemeClr val="tx1"/>
                </a:solidFill>
                <a:cs typeface="Calibri"/>
              </a:rPr>
              <a:t>CQC-reported care home quality in Wakefield finds that 58% of care homes (28) are rated as good, compared to 80% in England, a 22%pt difference. Similarly, 35% of care homes in Wakefield (17) require improvement in comparison to 14% in England.</a:t>
            </a:r>
            <a:endParaRPr lang="en-GB">
              <a:solidFill>
                <a:schemeClr val="tx1"/>
              </a:solidFill>
            </a:endParaRPr>
          </a:p>
        </p:txBody>
      </p:sp>
      <p:sp>
        <p:nvSpPr>
          <p:cNvPr id="9" name="Speech Bubble: Rectangle with Corners Rounded 8">
            <a:extLst>
              <a:ext uri="{FF2B5EF4-FFF2-40B4-BE49-F238E27FC236}">
                <a16:creationId xmlns:a16="http://schemas.microsoft.com/office/drawing/2014/main" id="{124E3C69-6F2A-678F-9078-5417DB3D7589}"/>
              </a:ext>
            </a:extLst>
          </p:cNvPr>
          <p:cNvSpPr/>
          <p:nvPr/>
        </p:nvSpPr>
        <p:spPr>
          <a:xfrm>
            <a:off x="7734864" y="2188401"/>
            <a:ext cx="1651203" cy="3583120"/>
          </a:xfrm>
          <a:prstGeom prst="wedgeRoundRectCallout">
            <a:avLst>
              <a:gd name="adj1" fmla="val -16280"/>
              <a:gd name="adj2" fmla="val 5018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p>
          <a:p>
            <a:pPr algn="ctr"/>
            <a:r>
              <a:rPr lang="en-GB" sz="1400" b="1">
                <a:solidFill>
                  <a:schemeClr val="tx1"/>
                </a:solidFill>
                <a:cs typeface="Calibri"/>
              </a:rPr>
              <a:t>In Hospitals</a:t>
            </a:r>
            <a:endParaRPr lang="en-GB" sz="1400">
              <a:solidFill>
                <a:schemeClr val="tx1"/>
              </a:solidFill>
              <a:cs typeface="Calibri"/>
            </a:endParaRPr>
          </a:p>
          <a:p>
            <a:pPr algn="ctr"/>
            <a:endParaRPr lang="en-GB" sz="1000">
              <a:solidFill>
                <a:schemeClr val="tx1"/>
              </a:solidFill>
              <a:cs typeface="Calibri"/>
            </a:endParaRPr>
          </a:p>
          <a:p>
            <a:pPr algn="ctr"/>
            <a:r>
              <a:rPr lang="en-GB" sz="1000">
                <a:solidFill>
                  <a:schemeClr val="tx1"/>
                </a:solidFill>
                <a:cs typeface="Calibri"/>
              </a:rPr>
              <a:t>Pinderfields hospital scores significantly lower than England average in experiences of patient care, hospital communication and discharge planning/processes.</a:t>
            </a:r>
            <a:endParaRPr lang="en-GB">
              <a:solidFill>
                <a:schemeClr val="tx1"/>
              </a:solidFill>
            </a:endParaRPr>
          </a:p>
          <a:p>
            <a:pPr algn="ctr"/>
            <a:endParaRPr lang="en-GB" sz="1400">
              <a:solidFill>
                <a:schemeClr val="tx1"/>
              </a:solidFill>
              <a:cs typeface="Calibri"/>
            </a:endParaRPr>
          </a:p>
          <a:p>
            <a:pPr algn="ctr"/>
            <a:endParaRPr lang="en-GB" sz="1400" b="1">
              <a:solidFill>
                <a:schemeClr val="tx1"/>
              </a:solidFill>
              <a:cs typeface="Calibri"/>
            </a:endParaRPr>
          </a:p>
          <a:p>
            <a:endParaRPr lang="en-GB" sz="1400" b="1">
              <a:solidFill>
                <a:schemeClr val="tx1"/>
              </a:solidFill>
              <a:cs typeface="Calibri"/>
            </a:endParaRPr>
          </a:p>
        </p:txBody>
      </p:sp>
      <p:sp>
        <p:nvSpPr>
          <p:cNvPr id="12" name="Speech Bubble: Rectangle with Corners Rounded 11">
            <a:extLst>
              <a:ext uri="{FF2B5EF4-FFF2-40B4-BE49-F238E27FC236}">
                <a16:creationId xmlns:a16="http://schemas.microsoft.com/office/drawing/2014/main" id="{3EBA8E2F-B780-C767-04AC-E104710580E4}"/>
              </a:ext>
            </a:extLst>
          </p:cNvPr>
          <p:cNvSpPr/>
          <p:nvPr/>
        </p:nvSpPr>
        <p:spPr>
          <a:xfrm>
            <a:off x="9553093" y="2178328"/>
            <a:ext cx="1641122" cy="3583120"/>
          </a:xfrm>
          <a:prstGeom prst="wedgeRoundRectCallout">
            <a:avLst>
              <a:gd name="adj1" fmla="val -18231"/>
              <a:gd name="adj2" fmla="val 4949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endParaRPr lang="en-GB" sz="1400">
              <a:solidFill>
                <a:schemeClr val="tx1"/>
              </a:solidFill>
              <a:cs typeface="Calibri"/>
            </a:endParaRPr>
          </a:p>
          <a:p>
            <a:pPr algn="ctr"/>
            <a:r>
              <a:rPr lang="en-GB" sz="1400" b="1">
                <a:solidFill>
                  <a:schemeClr val="tx1"/>
                </a:solidFill>
                <a:cs typeface="Calibri"/>
              </a:rPr>
              <a:t>For Carers</a:t>
            </a:r>
          </a:p>
          <a:p>
            <a:pPr algn="ctr"/>
            <a:endParaRPr lang="en-GB" sz="1000">
              <a:solidFill>
                <a:schemeClr val="tx1"/>
              </a:solidFill>
              <a:cs typeface="Calibri"/>
            </a:endParaRPr>
          </a:p>
          <a:p>
            <a:pPr algn="ctr"/>
            <a:r>
              <a:rPr lang="en-GB" sz="1000">
                <a:solidFill>
                  <a:schemeClr val="tx1"/>
                </a:solidFill>
                <a:cs typeface="Calibri"/>
              </a:rPr>
              <a:t>Carer-reported quality of life score for people caring for someone with dementia in 2018/19 is third lowest (7.1) in all of </a:t>
            </a:r>
            <a:r>
              <a:rPr lang="en-GB" sz="1000" err="1">
                <a:solidFill>
                  <a:schemeClr val="tx1"/>
                </a:solidFill>
                <a:cs typeface="Calibri"/>
              </a:rPr>
              <a:t>YatH</a:t>
            </a:r>
            <a:r>
              <a:rPr lang="en-GB" sz="1000">
                <a:solidFill>
                  <a:schemeClr val="tx1"/>
                </a:solidFill>
                <a:cs typeface="Calibri"/>
              </a:rPr>
              <a:t> (7.5) but scores just under 7.3 for England.</a:t>
            </a:r>
            <a:endParaRPr lang="en-GB">
              <a:solidFill>
                <a:schemeClr val="tx1"/>
              </a:solidFill>
            </a:endParaRPr>
          </a:p>
        </p:txBody>
      </p:sp>
    </p:spTree>
    <p:extLst>
      <p:ext uri="{BB962C8B-B14F-4D97-AF65-F5344CB8AC3E}">
        <p14:creationId xmlns:p14="http://schemas.microsoft.com/office/powerpoint/2010/main" val="265525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555E0352-D12A-4ED8-AEFE-6799EC17110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Dementia Pathway</a:t>
            </a:r>
            <a:br>
              <a:rPr lang="en-GB" sz="3200">
                <a:latin typeface="+mn-lt"/>
                <a:cs typeface="Arial"/>
              </a:rPr>
            </a:br>
            <a:r>
              <a:rPr lang="en-GB" sz="2000">
                <a:solidFill>
                  <a:schemeClr val="accent1"/>
                </a:solidFill>
                <a:latin typeface="+mn-lt"/>
                <a:cs typeface="Arial"/>
              </a:rPr>
              <a:t>The Experiences </a:t>
            </a:r>
            <a:endParaRPr lang="en-GB" sz="2200">
              <a:solidFill>
                <a:schemeClr val="accent1"/>
              </a:solidFill>
              <a:latin typeface="+mn-lt"/>
              <a:cs typeface="Arial"/>
            </a:endParaRPr>
          </a:p>
        </p:txBody>
      </p:sp>
      <p:sp>
        <p:nvSpPr>
          <p:cNvPr id="6" name="Speech Bubble: Rectangle with Corners Rounded 5">
            <a:extLst>
              <a:ext uri="{FF2B5EF4-FFF2-40B4-BE49-F238E27FC236}">
                <a16:creationId xmlns:a16="http://schemas.microsoft.com/office/drawing/2014/main" id="{BEC4140E-36D2-440C-A5D2-F8EC85BC99AD}"/>
              </a:ext>
            </a:extLst>
          </p:cNvPr>
          <p:cNvSpPr/>
          <p:nvPr/>
        </p:nvSpPr>
        <p:spPr>
          <a:xfrm>
            <a:off x="229928" y="2203306"/>
            <a:ext cx="1777774" cy="4076945"/>
          </a:xfrm>
          <a:prstGeom prst="wedgeRoundRectCallout">
            <a:avLst>
              <a:gd name="adj1" fmla="val -18389"/>
              <a:gd name="adj2" fmla="val 4931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Arial"/>
              </a:rPr>
              <a:t>Pre-diagnosis</a:t>
            </a:r>
          </a:p>
          <a:p>
            <a:pPr algn="ctr"/>
            <a:endParaRPr lang="en-GB" sz="1400">
              <a:solidFill>
                <a:schemeClr val="tx1"/>
              </a:solidFill>
              <a:cs typeface="Calibri"/>
            </a:endParaRPr>
          </a:p>
          <a:p>
            <a:r>
              <a:rPr lang="en-GB" sz="1000">
                <a:solidFill>
                  <a:schemeClr val="tx1"/>
                </a:solidFill>
                <a:ea typeface="+mn-lt"/>
                <a:cs typeface="+mn-lt"/>
              </a:rPr>
              <a:t>Only 55% of the public knew where to go for help if they were concerned about dementia symptoms. </a:t>
            </a:r>
          </a:p>
          <a:p>
            <a:endParaRPr lang="en-GB" sz="1000">
              <a:solidFill>
                <a:schemeClr val="tx1"/>
              </a:solidFill>
              <a:cs typeface="Arial"/>
            </a:endParaRPr>
          </a:p>
          <a:p>
            <a:r>
              <a:rPr lang="en-US" sz="1000">
                <a:solidFill>
                  <a:schemeClr val="tx1"/>
                </a:solidFill>
                <a:cs typeface="Arial"/>
              </a:rPr>
              <a:t>"If the person doesn't have a diagnosis, they can't access and unlock the key services they need. There doesn't seem to be any emotional support for people who are awaiting a diagnosis" – Professional</a:t>
            </a:r>
            <a:r>
              <a:rPr lang="en-GB" sz="1000">
                <a:solidFill>
                  <a:schemeClr val="tx1"/>
                </a:solidFill>
                <a:cs typeface="Arial"/>
              </a:rPr>
              <a:t> </a:t>
            </a:r>
            <a:endParaRPr lang="en-US" sz="1000">
              <a:solidFill>
                <a:schemeClr val="tx1"/>
              </a:solidFill>
              <a:ea typeface="+mn-lt"/>
              <a:cs typeface="+mn-lt"/>
            </a:endParaRPr>
          </a:p>
          <a:p>
            <a:endParaRPr lang="en-GB" sz="1000">
              <a:solidFill>
                <a:schemeClr val="tx1"/>
              </a:solidFill>
              <a:cs typeface="Arial"/>
            </a:endParaRPr>
          </a:p>
          <a:p>
            <a:r>
              <a:rPr lang="en-US" sz="1000">
                <a:solidFill>
                  <a:schemeClr val="tx1"/>
                </a:solidFill>
                <a:ea typeface="+mn-lt"/>
                <a:cs typeface="+mn-lt"/>
              </a:rPr>
              <a:t>"Patients are waiting a long time to get an appointment" – Professional</a:t>
            </a:r>
            <a:endParaRPr lang="en-US">
              <a:solidFill>
                <a:schemeClr val="tx1"/>
              </a:solidFill>
            </a:endParaRPr>
          </a:p>
        </p:txBody>
      </p:sp>
      <p:sp>
        <p:nvSpPr>
          <p:cNvPr id="7" name="Speech Bubble: Rectangle with Corners Rounded 6">
            <a:extLst>
              <a:ext uri="{FF2B5EF4-FFF2-40B4-BE49-F238E27FC236}">
                <a16:creationId xmlns:a16="http://schemas.microsoft.com/office/drawing/2014/main" id="{9C45436C-E717-4337-81C6-4487FBA7A4C8}"/>
              </a:ext>
            </a:extLst>
          </p:cNvPr>
          <p:cNvSpPr/>
          <p:nvPr/>
        </p:nvSpPr>
        <p:spPr>
          <a:xfrm>
            <a:off x="2207281" y="2203617"/>
            <a:ext cx="1787854" cy="4087023"/>
          </a:xfrm>
          <a:prstGeom prst="wedgeRoundRectCallout">
            <a:avLst>
              <a:gd name="adj1" fmla="val -17856"/>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Diagnosis</a:t>
            </a:r>
          </a:p>
          <a:p>
            <a:pPr algn="ctr"/>
            <a:endParaRPr lang="en-GB" sz="1400" b="1">
              <a:solidFill>
                <a:schemeClr val="tx1"/>
              </a:solidFill>
              <a:cs typeface="Calibri"/>
            </a:endParaRPr>
          </a:p>
          <a:p>
            <a:r>
              <a:rPr lang="en-GB" sz="1000">
                <a:solidFill>
                  <a:schemeClr val="tx1"/>
                </a:solidFill>
                <a:ea typeface="+mn-lt"/>
                <a:cs typeface="+mn-lt"/>
              </a:rPr>
              <a:t>17 of 30 professionals felt that the diagnosis process needs changing.</a:t>
            </a:r>
          </a:p>
          <a:p>
            <a:endParaRPr lang="en-GB" sz="1000">
              <a:solidFill>
                <a:schemeClr val="tx1"/>
              </a:solidFill>
              <a:cs typeface="Arial"/>
            </a:endParaRPr>
          </a:p>
          <a:p>
            <a:r>
              <a:rPr lang="en-GB" sz="1000">
                <a:solidFill>
                  <a:schemeClr val="tx1"/>
                </a:solidFill>
                <a:ea typeface="+mn-lt"/>
                <a:cs typeface="+mn-lt"/>
              </a:rPr>
              <a:t>4 of 6 carers thought that the time taken to get the dementia diagnosis was acceptable.</a:t>
            </a:r>
            <a:endParaRPr lang="en-GB">
              <a:solidFill>
                <a:schemeClr val="tx1"/>
              </a:solidFill>
              <a:ea typeface="+mn-lt"/>
              <a:cs typeface="+mn-lt"/>
            </a:endParaRPr>
          </a:p>
          <a:p>
            <a:endParaRPr lang="en-GB" sz="1000">
              <a:solidFill>
                <a:schemeClr val="tx1"/>
              </a:solidFill>
              <a:cs typeface="Arial"/>
            </a:endParaRPr>
          </a:p>
          <a:p>
            <a:r>
              <a:rPr lang="en-GB" sz="1000">
                <a:solidFill>
                  <a:schemeClr val="tx1"/>
                </a:solidFill>
                <a:ea typeface="+mn-lt"/>
                <a:cs typeface="+mn-lt"/>
              </a:rPr>
              <a:t>"I was told [my diagnosis] over the phone and when I got upset the doctor said, 'well I don’t know why you are crying you and your friends knew what you had’” - Person living with dementia</a:t>
            </a:r>
          </a:p>
          <a:p>
            <a:endParaRPr lang="en-GB" sz="1000">
              <a:solidFill>
                <a:schemeClr val="tx1"/>
              </a:solidFill>
              <a:ea typeface="+mn-lt"/>
              <a:cs typeface="+mn-lt"/>
            </a:endParaRPr>
          </a:p>
        </p:txBody>
      </p:sp>
      <p:sp>
        <p:nvSpPr>
          <p:cNvPr id="8" name="Speech Bubble: Rectangle with Corners Rounded 7">
            <a:extLst>
              <a:ext uri="{FF2B5EF4-FFF2-40B4-BE49-F238E27FC236}">
                <a16:creationId xmlns:a16="http://schemas.microsoft.com/office/drawing/2014/main" id="{FA836D3B-ED12-4063-A9EA-EC9462B7E2E4}"/>
              </a:ext>
            </a:extLst>
          </p:cNvPr>
          <p:cNvSpPr/>
          <p:nvPr/>
        </p:nvSpPr>
        <p:spPr>
          <a:xfrm>
            <a:off x="4164420" y="2193515"/>
            <a:ext cx="1636647" cy="4087022"/>
          </a:xfrm>
          <a:prstGeom prst="wedgeRoundRectCallout">
            <a:avLst>
              <a:gd name="adj1" fmla="val -18389"/>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Supporting well</a:t>
            </a:r>
            <a:endParaRPr lang="en-GB" sz="1400">
              <a:solidFill>
                <a:schemeClr val="tx1"/>
              </a:solidFill>
              <a:cs typeface="Arial"/>
            </a:endParaRPr>
          </a:p>
          <a:p>
            <a:pPr algn="ctr"/>
            <a:endParaRPr lang="en-GB" sz="1400" b="1">
              <a:solidFill>
                <a:schemeClr val="tx1"/>
              </a:solidFill>
              <a:cs typeface="Calibri"/>
            </a:endParaRPr>
          </a:p>
          <a:p>
            <a:r>
              <a:rPr lang="en-GB" sz="1000">
                <a:solidFill>
                  <a:schemeClr val="tx1"/>
                </a:solidFill>
                <a:ea typeface="+mn-lt"/>
                <a:cs typeface="+mn-lt"/>
              </a:rPr>
              <a:t>11 of 17 professionals reported not knowing enough about other organisations across Wakefield.</a:t>
            </a:r>
            <a:endParaRPr lang="en-GB" sz="1000">
              <a:solidFill>
                <a:schemeClr val="tx1"/>
              </a:solidFill>
              <a:cs typeface="Arial"/>
            </a:endParaRPr>
          </a:p>
          <a:p>
            <a:endParaRPr lang="en-GB" sz="1000">
              <a:solidFill>
                <a:schemeClr val="tx1"/>
              </a:solidFill>
              <a:cs typeface="Arial"/>
            </a:endParaRPr>
          </a:p>
          <a:p>
            <a:r>
              <a:rPr lang="en-GB" sz="1000">
                <a:solidFill>
                  <a:schemeClr val="tx1"/>
                </a:solidFill>
                <a:ea typeface="+mn-lt"/>
                <a:cs typeface="+mn-lt"/>
              </a:rPr>
              <a:t>5 of 8 carers felt that the professional they first spoke to understood their concerns.</a:t>
            </a:r>
          </a:p>
          <a:p>
            <a:endParaRPr lang="en-GB" sz="1000">
              <a:solidFill>
                <a:schemeClr val="tx1"/>
              </a:solidFill>
              <a:cs typeface="Arial"/>
            </a:endParaRPr>
          </a:p>
          <a:p>
            <a:r>
              <a:rPr lang="en-US" sz="1000">
                <a:solidFill>
                  <a:schemeClr val="tx1"/>
                </a:solidFill>
                <a:cs typeface="Arial"/>
              </a:rPr>
              <a:t>"It seems as though professionals are not talking to one another. It boils down to the carers to chase people up" – Carer</a:t>
            </a:r>
            <a:endParaRPr lang="en-GB">
              <a:solidFill>
                <a:schemeClr val="tx1"/>
              </a:solidFill>
            </a:endParaRPr>
          </a:p>
          <a:p>
            <a:endParaRPr lang="en-GB" sz="1000">
              <a:solidFill>
                <a:schemeClr val="tx1"/>
              </a:solidFill>
              <a:cs typeface="Arial"/>
            </a:endParaRPr>
          </a:p>
          <a:p>
            <a:endParaRPr lang="en-GB" sz="1000">
              <a:solidFill>
                <a:schemeClr val="tx1"/>
              </a:solidFill>
              <a:cs typeface="Arial"/>
            </a:endParaRPr>
          </a:p>
          <a:p>
            <a:pPr algn="ctr"/>
            <a:endParaRPr lang="en-GB" sz="1400" b="1">
              <a:solidFill>
                <a:schemeClr val="tx1"/>
              </a:solidFill>
              <a:cs typeface="Calibri"/>
            </a:endParaRPr>
          </a:p>
          <a:p>
            <a:endParaRPr lang="en-GB" sz="1400" b="1">
              <a:solidFill>
                <a:schemeClr val="tx1"/>
              </a:solidFill>
              <a:cs typeface="Calibri"/>
            </a:endParaRPr>
          </a:p>
        </p:txBody>
      </p:sp>
      <p:pic>
        <p:nvPicPr>
          <p:cNvPr id="3" name="Graphic 2" descr="Signpost with solid fill">
            <a:extLst>
              <a:ext uri="{FF2B5EF4-FFF2-40B4-BE49-F238E27FC236}">
                <a16:creationId xmlns:a16="http://schemas.microsoft.com/office/drawing/2014/main" id="{89BD5CF2-3800-CF3A-94AA-840DFE9A3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24" y="324549"/>
            <a:ext cx="944884" cy="944884"/>
          </a:xfrm>
          <a:prstGeom prst="rect">
            <a:avLst/>
          </a:prstGeom>
        </p:spPr>
      </p:pic>
      <p:sp>
        <p:nvSpPr>
          <p:cNvPr id="9" name="Speech Bubble: Rectangle with Corners Rounded 8">
            <a:extLst>
              <a:ext uri="{FF2B5EF4-FFF2-40B4-BE49-F238E27FC236}">
                <a16:creationId xmlns:a16="http://schemas.microsoft.com/office/drawing/2014/main" id="{124E3C69-6F2A-678F-9078-5417DB3D7589}"/>
              </a:ext>
            </a:extLst>
          </p:cNvPr>
          <p:cNvSpPr/>
          <p:nvPr/>
        </p:nvSpPr>
        <p:spPr>
          <a:xfrm>
            <a:off x="7797745" y="2208547"/>
            <a:ext cx="1651203" cy="4066866"/>
          </a:xfrm>
          <a:prstGeom prst="wedgeRoundRectCallout">
            <a:avLst>
              <a:gd name="adj1" fmla="val -16280"/>
              <a:gd name="adj2" fmla="val 5018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p>
          <a:p>
            <a:pPr algn="ctr"/>
            <a:r>
              <a:rPr lang="en-GB" sz="1400" b="1">
                <a:solidFill>
                  <a:schemeClr val="tx1"/>
                </a:solidFill>
                <a:cs typeface="Calibri"/>
              </a:rPr>
              <a:t>With Care</a:t>
            </a:r>
            <a:endParaRPr lang="en-GB" sz="1400">
              <a:solidFill>
                <a:schemeClr val="tx1"/>
              </a:solidFill>
              <a:cs typeface="Calibri"/>
            </a:endParaRPr>
          </a:p>
          <a:p>
            <a:pPr algn="ctr"/>
            <a:endParaRPr lang="en-GB" sz="1400" b="1">
              <a:solidFill>
                <a:schemeClr val="tx1"/>
              </a:solidFill>
              <a:cs typeface="Calibri"/>
            </a:endParaRPr>
          </a:p>
          <a:p>
            <a:r>
              <a:rPr lang="en-GB" sz="1000">
                <a:solidFill>
                  <a:schemeClr val="tx1"/>
                </a:solidFill>
                <a:cs typeface="Arial"/>
              </a:rPr>
              <a:t>"Due to staffing shortages, we are no longer accepting respite support, and we no longer have the physical spaces as well. If we had better financial support from the Council, we could think about further development" – Professional</a:t>
            </a:r>
          </a:p>
          <a:p>
            <a:endParaRPr lang="en-US" sz="1000">
              <a:solidFill>
                <a:schemeClr val="tx1"/>
              </a:solidFill>
              <a:cs typeface="Arial"/>
            </a:endParaRPr>
          </a:p>
          <a:p>
            <a:r>
              <a:rPr lang="en-GB" sz="1000">
                <a:solidFill>
                  <a:schemeClr val="tx1"/>
                </a:solidFill>
                <a:cs typeface="Arial"/>
              </a:rPr>
              <a:t>"Losing care packages while you’re in (hospital) that then leads to lengthy stays" - Professional</a:t>
            </a:r>
            <a:endParaRPr lang="en-GB" sz="1400" b="1">
              <a:solidFill>
                <a:schemeClr val="tx1"/>
              </a:solidFill>
              <a:cs typeface="Calibri"/>
            </a:endParaRPr>
          </a:p>
          <a:p>
            <a:endParaRPr lang="en-GB" sz="1400" b="1">
              <a:solidFill>
                <a:schemeClr val="tx1"/>
              </a:solidFill>
              <a:cs typeface="Calibri"/>
            </a:endParaRPr>
          </a:p>
        </p:txBody>
      </p:sp>
      <p:sp>
        <p:nvSpPr>
          <p:cNvPr id="12" name="Speech Bubble: Rectangle with Corners Rounded 11">
            <a:extLst>
              <a:ext uri="{FF2B5EF4-FFF2-40B4-BE49-F238E27FC236}">
                <a16:creationId xmlns:a16="http://schemas.microsoft.com/office/drawing/2014/main" id="{3EBA8E2F-B780-C767-04AC-E104710580E4}"/>
              </a:ext>
            </a:extLst>
          </p:cNvPr>
          <p:cNvSpPr/>
          <p:nvPr/>
        </p:nvSpPr>
        <p:spPr>
          <a:xfrm>
            <a:off x="9615974" y="2188401"/>
            <a:ext cx="1641122" cy="4066866"/>
          </a:xfrm>
          <a:prstGeom prst="wedgeRoundRectCallout">
            <a:avLst>
              <a:gd name="adj1" fmla="val -18231"/>
              <a:gd name="adj2" fmla="val 4949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endParaRPr lang="en-GB" sz="1400">
              <a:solidFill>
                <a:schemeClr val="tx1"/>
              </a:solidFill>
              <a:cs typeface="Calibri"/>
            </a:endParaRPr>
          </a:p>
          <a:p>
            <a:pPr algn="ctr"/>
            <a:r>
              <a:rPr lang="en-GB" sz="1400" b="1">
                <a:solidFill>
                  <a:schemeClr val="tx1"/>
                </a:solidFill>
                <a:cs typeface="Calibri"/>
              </a:rPr>
              <a:t>For Carers</a:t>
            </a:r>
          </a:p>
          <a:p>
            <a:pPr algn="ctr"/>
            <a:endParaRPr lang="en-GB" sz="1400">
              <a:solidFill>
                <a:schemeClr val="tx1"/>
              </a:solidFill>
              <a:cs typeface="Calibri"/>
            </a:endParaRPr>
          </a:p>
          <a:p>
            <a:r>
              <a:rPr lang="en-GB" sz="1000">
                <a:solidFill>
                  <a:schemeClr val="tx1"/>
                </a:solidFill>
                <a:ea typeface="+mn-lt"/>
                <a:cs typeface="+mn-lt"/>
              </a:rPr>
              <a:t>6 of 8 carers did not receive any support or information.</a:t>
            </a:r>
          </a:p>
          <a:p>
            <a:endParaRPr lang="en-GB" sz="1000">
              <a:solidFill>
                <a:schemeClr val="tx1"/>
              </a:solidFill>
              <a:cs typeface="Arial"/>
            </a:endParaRPr>
          </a:p>
          <a:p>
            <a:r>
              <a:rPr lang="en-GB" sz="1000">
                <a:solidFill>
                  <a:schemeClr val="tx1"/>
                </a:solidFill>
                <a:ea typeface="+mn-lt"/>
                <a:cs typeface="+mn-lt"/>
              </a:rPr>
              <a:t>"I became so ill, he had to go into respite. It has affected my health, there is a lack of support and none at night“ - Carer </a:t>
            </a:r>
          </a:p>
          <a:p>
            <a:endParaRPr lang="en-US" sz="1000">
              <a:solidFill>
                <a:schemeClr val="tx1"/>
              </a:solidFill>
              <a:cs typeface="Arial"/>
            </a:endParaRPr>
          </a:p>
          <a:p>
            <a:r>
              <a:rPr lang="en-GB" sz="1000">
                <a:solidFill>
                  <a:schemeClr val="tx1"/>
                </a:solidFill>
                <a:cs typeface="Arial"/>
              </a:rPr>
              <a:t>“I would like a named person or agency that could help me through the myriad of options, so I know what is best for my father and me as a carer.  We both have different needs” – Carer</a:t>
            </a:r>
            <a:endParaRPr lang="en-US">
              <a:solidFill>
                <a:schemeClr val="tx1"/>
              </a:solidFill>
            </a:endParaRPr>
          </a:p>
        </p:txBody>
      </p:sp>
      <p:sp>
        <p:nvSpPr>
          <p:cNvPr id="14" name="Speech Bubble: Rectangle with Corners Rounded 13">
            <a:extLst>
              <a:ext uri="{FF2B5EF4-FFF2-40B4-BE49-F238E27FC236}">
                <a16:creationId xmlns:a16="http://schemas.microsoft.com/office/drawing/2014/main" id="{F20E6D6F-DAB4-199B-1B6D-ACFE5432F3E0}"/>
              </a:ext>
            </a:extLst>
          </p:cNvPr>
          <p:cNvSpPr/>
          <p:nvPr/>
        </p:nvSpPr>
        <p:spPr>
          <a:xfrm>
            <a:off x="5979265" y="2198473"/>
            <a:ext cx="1641124" cy="4066865"/>
          </a:xfrm>
          <a:prstGeom prst="wedgeRoundRectCallout">
            <a:avLst>
              <a:gd name="adj1" fmla="val -20473"/>
              <a:gd name="adj2" fmla="val 4376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cs typeface="Calibri"/>
              </a:rPr>
              <a:t>Living well</a:t>
            </a:r>
            <a:endParaRPr lang="en-GB" sz="1400">
              <a:solidFill>
                <a:schemeClr val="tx1"/>
              </a:solidFill>
              <a:cs typeface="Calibri"/>
            </a:endParaRPr>
          </a:p>
          <a:p>
            <a:pPr algn="ctr"/>
            <a:endParaRPr lang="en-GB" sz="1400" b="1">
              <a:solidFill>
                <a:schemeClr val="tx1"/>
              </a:solidFill>
              <a:cs typeface="Calibri"/>
            </a:endParaRPr>
          </a:p>
          <a:p>
            <a:pPr algn="ctr"/>
            <a:endParaRPr lang="en-GB" sz="1400">
              <a:solidFill>
                <a:schemeClr val="tx1"/>
              </a:solidFill>
              <a:cs typeface="Calibri"/>
            </a:endParaRPr>
          </a:p>
          <a:p>
            <a:r>
              <a:rPr lang="en-GB" sz="1000">
                <a:solidFill>
                  <a:schemeClr val="tx1"/>
                </a:solidFill>
                <a:ea typeface="+mn-lt"/>
                <a:cs typeface="+mn-lt"/>
              </a:rPr>
              <a:t>7 of 12 carers were not given information and/or support to record future care wishes.</a:t>
            </a:r>
          </a:p>
          <a:p>
            <a:endParaRPr lang="en-GB" sz="1000">
              <a:solidFill>
                <a:schemeClr val="tx1"/>
              </a:solidFill>
              <a:cs typeface="Arial"/>
            </a:endParaRPr>
          </a:p>
          <a:p>
            <a:r>
              <a:rPr lang="en-GB" sz="1000">
                <a:solidFill>
                  <a:schemeClr val="tx1"/>
                </a:solidFill>
                <a:ea typeface="+mn-lt"/>
                <a:cs typeface="+mn-lt"/>
              </a:rPr>
              <a:t>"What’s working well is initial set up for a lot of people, not all. There’s that middle period isn’t there because they get support in crisis too, but it’s the living [day to day]. They need help then. They need a clearer team and pathway" - Professional</a:t>
            </a:r>
            <a:endParaRPr lang="en-GB">
              <a:solidFill>
                <a:schemeClr val="tx1"/>
              </a:solidFill>
            </a:endParaRPr>
          </a:p>
        </p:txBody>
      </p:sp>
    </p:spTree>
    <p:extLst>
      <p:ext uri="{BB962C8B-B14F-4D97-AF65-F5344CB8AC3E}">
        <p14:creationId xmlns:p14="http://schemas.microsoft.com/office/powerpoint/2010/main" val="390575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Dementia Pathway</a:t>
            </a:r>
            <a:br>
              <a:rPr lang="en-GB" sz="3200">
                <a:latin typeface="+mn-lt"/>
                <a:cs typeface="Arial"/>
              </a:rPr>
            </a:br>
            <a:r>
              <a:rPr lang="en-GB" sz="2000">
                <a:solidFill>
                  <a:schemeClr val="accent1"/>
                </a:solidFill>
                <a:latin typeface="+mn-lt"/>
                <a:cs typeface="Arial"/>
              </a:rPr>
              <a:t>What is working well  </a:t>
            </a:r>
            <a:endParaRPr lang="en-GB" sz="2200">
              <a:solidFill>
                <a:schemeClr val="accent1"/>
              </a:solidFill>
              <a:latin typeface="+mn-lt"/>
              <a:cs typeface="Arial"/>
            </a:endParaRPr>
          </a:p>
        </p:txBody>
      </p:sp>
      <p:sp>
        <p:nvSpPr>
          <p:cNvPr id="12" name="TextBox 11">
            <a:extLst>
              <a:ext uri="{FF2B5EF4-FFF2-40B4-BE49-F238E27FC236}">
                <a16:creationId xmlns:a16="http://schemas.microsoft.com/office/drawing/2014/main" id="{F3751ECA-28D6-40EE-9208-130FC6708B03}"/>
              </a:ext>
            </a:extLst>
          </p:cNvPr>
          <p:cNvSpPr txBox="1"/>
          <p:nvPr/>
        </p:nvSpPr>
        <p:spPr>
          <a:xfrm>
            <a:off x="496975" y="1563567"/>
            <a:ext cx="5851653" cy="2958182"/>
          </a:xfrm>
          <a:prstGeom prst="rect">
            <a:avLst/>
          </a:prstGeom>
          <a:noFill/>
        </p:spPr>
        <p:txBody>
          <a:bodyPr wrap="square" lIns="91440" tIns="45720" rIns="91440" bIns="45720" anchor="t">
            <a:spAutoFit/>
          </a:bodyPr>
          <a:lstStyle/>
          <a:p>
            <a:pPr>
              <a:lnSpc>
                <a:spcPct val="107000"/>
              </a:lnSpc>
              <a:spcAft>
                <a:spcPts val="800"/>
              </a:spcAft>
            </a:pPr>
            <a:r>
              <a:rPr lang="en-GB" sz="1400">
                <a:cs typeface="Arial"/>
              </a:rPr>
              <a:t>To be able to provide suggestions for improvements to the dementia pathway this project has primarily focused on the challenges within this service. However, several positive themes also emerged from the engagement. These are listed as follows: </a:t>
            </a:r>
          </a:p>
          <a:p>
            <a:pPr>
              <a:lnSpc>
                <a:spcPct val="107000"/>
              </a:lnSpc>
              <a:spcAft>
                <a:spcPts val="800"/>
              </a:spcAft>
            </a:pPr>
            <a:endParaRPr lang="en-GB" sz="1400">
              <a:cs typeface="Arial"/>
            </a:endParaRPr>
          </a:p>
          <a:p>
            <a:pPr marL="285750" indent="-285750">
              <a:buFont typeface="Arial"/>
              <a:buChar char="•"/>
            </a:pPr>
            <a:r>
              <a:rPr lang="en-GB" sz="1400">
                <a:cs typeface="Arial"/>
              </a:rPr>
              <a:t>Group services increased socialisation </a:t>
            </a:r>
          </a:p>
          <a:p>
            <a:pPr marL="285750" indent="-285750">
              <a:buFont typeface="Arial"/>
              <a:buChar char="•"/>
            </a:pPr>
            <a:r>
              <a:rPr lang="en-GB" sz="1400">
                <a:cs typeface="Arial"/>
              </a:rPr>
              <a:t>Good Peer support </a:t>
            </a:r>
          </a:p>
          <a:p>
            <a:pPr marL="285750" indent="-285750">
              <a:buFont typeface="Arial"/>
              <a:buChar char="•"/>
            </a:pPr>
            <a:r>
              <a:rPr lang="en-GB" sz="1400">
                <a:cs typeface="Arial"/>
              </a:rPr>
              <a:t>A general sense of satisfaction with memory services</a:t>
            </a:r>
          </a:p>
          <a:p>
            <a:pPr marL="285750" indent="-285750">
              <a:buFont typeface="Arial"/>
              <a:buChar char="•"/>
            </a:pPr>
            <a:r>
              <a:rPr lang="en-GB" sz="1400">
                <a:cs typeface="Arial"/>
              </a:rPr>
              <a:t>A strong will from professionals to work better together to achieve better outcomes for people affected by dementia. </a:t>
            </a:r>
          </a:p>
          <a:p>
            <a:pPr marL="285750" indent="-285750">
              <a:buFont typeface="Arial"/>
              <a:buChar char="•"/>
            </a:pPr>
            <a:r>
              <a:rPr lang="en-US" sz="1400">
                <a:cs typeface="Arial"/>
              </a:rPr>
              <a:t>A readiness to engage and understand the local pathway as evidenced by attendance of local providers at the roadshows</a:t>
            </a:r>
          </a:p>
        </p:txBody>
      </p:sp>
      <p:pic>
        <p:nvPicPr>
          <p:cNvPr id="3" name="Graphic 2" descr="Signpost with solid fill">
            <a:extLst>
              <a:ext uri="{FF2B5EF4-FFF2-40B4-BE49-F238E27FC236}">
                <a16:creationId xmlns:a16="http://schemas.microsoft.com/office/drawing/2014/main" id="{329FBB85-3E6D-E02A-CFEC-6832076145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24" y="324549"/>
            <a:ext cx="944884" cy="944884"/>
          </a:xfrm>
          <a:prstGeom prst="rect">
            <a:avLst/>
          </a:prstGeom>
        </p:spPr>
      </p:pic>
      <p:pic>
        <p:nvPicPr>
          <p:cNvPr id="4" name="Picture 4" descr="Picture of two ladies and a gentleman sat around a table having a conversation">
            <a:extLst>
              <a:ext uri="{FF2B5EF4-FFF2-40B4-BE49-F238E27FC236}">
                <a16:creationId xmlns:a16="http://schemas.microsoft.com/office/drawing/2014/main" id="{21719B23-7E10-A594-8FAF-C9019BEE9A4A}"/>
              </a:ext>
            </a:extLst>
          </p:cNvPr>
          <p:cNvPicPr>
            <a:picLocks noChangeAspect="1"/>
          </p:cNvPicPr>
          <p:nvPr/>
        </p:nvPicPr>
        <p:blipFill>
          <a:blip r:embed="rId5"/>
          <a:stretch>
            <a:fillRect/>
          </a:stretch>
        </p:blipFill>
        <p:spPr>
          <a:xfrm>
            <a:off x="6355644" y="2653990"/>
            <a:ext cx="4733486" cy="3302540"/>
          </a:xfrm>
          <a:prstGeom prst="rect">
            <a:avLst/>
          </a:prstGeom>
        </p:spPr>
      </p:pic>
    </p:spTree>
    <p:extLst>
      <p:ext uri="{BB962C8B-B14F-4D97-AF65-F5344CB8AC3E}">
        <p14:creationId xmlns:p14="http://schemas.microsoft.com/office/powerpoint/2010/main" val="402562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674"/>
            <a:ext cx="3461657" cy="3024336"/>
          </a:xfrm>
          <a:noFill/>
        </p:spPr>
        <p:txBody>
          <a:bodyPr>
            <a:normAutofit/>
          </a:bodyPr>
          <a:lstStyle/>
          <a:p>
            <a:pPr algn="ctr"/>
            <a:r>
              <a:rPr lang="en-GB" sz="2800">
                <a:latin typeface="Arial"/>
                <a:cs typeface="Arial"/>
              </a:rPr>
              <a:t> Recommendations</a:t>
            </a:r>
          </a:p>
        </p:txBody>
      </p:sp>
      <p:pic>
        <p:nvPicPr>
          <p:cNvPr id="3" name="Graphic 2" descr="Badge Tick with solid fill">
            <a:extLst>
              <a:ext uri="{FF2B5EF4-FFF2-40B4-BE49-F238E27FC236}">
                <a16:creationId xmlns:a16="http://schemas.microsoft.com/office/drawing/2014/main" id="{20F6E48C-DD68-4AAB-B2DC-B077F3AB2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43809" y="1679574"/>
            <a:ext cx="944884" cy="944884"/>
          </a:xfrm>
          <a:prstGeom prst="rect">
            <a:avLst/>
          </a:prstGeom>
        </p:spPr>
      </p:pic>
    </p:spTree>
    <p:extLst>
      <p:ext uri="{BB962C8B-B14F-4D97-AF65-F5344CB8AC3E}">
        <p14:creationId xmlns:p14="http://schemas.microsoft.com/office/powerpoint/2010/main" val="286059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Summary </a:t>
            </a:r>
            <a:endParaRPr lang="en-GB" sz="2200">
              <a:solidFill>
                <a:schemeClr val="accent1"/>
              </a:solidFill>
              <a:latin typeface="+mn-lt"/>
              <a:cs typeface="Arial"/>
            </a:endParaRPr>
          </a:p>
        </p:txBody>
      </p:sp>
      <p:sp>
        <p:nvSpPr>
          <p:cNvPr id="15" name="TextBox 14">
            <a:extLst>
              <a:ext uri="{FF2B5EF4-FFF2-40B4-BE49-F238E27FC236}">
                <a16:creationId xmlns:a16="http://schemas.microsoft.com/office/drawing/2014/main" id="{E142D200-05F8-4DC6-8E2B-F0E908B8D5F9}"/>
              </a:ext>
            </a:extLst>
          </p:cNvPr>
          <p:cNvSpPr txBox="1"/>
          <p:nvPr/>
        </p:nvSpPr>
        <p:spPr>
          <a:xfrm>
            <a:off x="307353" y="1470500"/>
            <a:ext cx="6391586" cy="4508927"/>
          </a:xfrm>
          <a:prstGeom prst="rect">
            <a:avLst/>
          </a:prstGeom>
          <a:noFill/>
        </p:spPr>
        <p:txBody>
          <a:bodyPr wrap="square" lIns="91440" tIns="45720" rIns="91440" bIns="45720" rtlCol="0" anchor="t">
            <a:spAutoFit/>
          </a:bodyPr>
          <a:lstStyle/>
          <a:p>
            <a:r>
              <a:rPr lang="en-US" sz="1400" i="0" u="none" strike="noStrike">
                <a:solidFill>
                  <a:srgbClr val="000000"/>
                </a:solidFill>
                <a:latin typeface="Arial"/>
                <a:cs typeface="Arial"/>
              </a:rPr>
              <a:t>This project aimed to generate</a:t>
            </a:r>
            <a:r>
              <a:rPr lang="en-US" sz="1400">
                <a:solidFill>
                  <a:srgbClr val="000000"/>
                </a:solidFill>
                <a:latin typeface="Arial"/>
                <a:cs typeface="Arial"/>
              </a:rPr>
              <a:t> recommendations for improvements to the dementia pathway in Wakefield and the Five Towns. These were built on deep local insights, co-produced by those affected by dementia and other key stakeholders, generated using innovative methods to inspire creativity and refined to ensure their feasibility. </a:t>
            </a:r>
            <a:endParaRPr lang="en-US" sz="1400">
              <a:solidFill>
                <a:srgbClr val="000000"/>
              </a:solidFill>
              <a:latin typeface="Arial" panose="020B0604020202020204" pitchFamily="34" charset="0"/>
              <a:cs typeface="Arial" panose="020B0604020202020204" pitchFamily="34" charset="0"/>
            </a:endParaRPr>
          </a:p>
          <a:p>
            <a:endParaRPr lang="en-US" sz="1400" i="0" u="none" strike="noStrike">
              <a:solidFill>
                <a:srgbClr val="000000"/>
              </a:solidFill>
              <a:effectLst/>
              <a:latin typeface="Arial" panose="020B0604020202020204" pitchFamily="34" charset="0"/>
              <a:cs typeface="Arial" panose="020B0604020202020204" pitchFamily="34" charset="0"/>
            </a:endParaRPr>
          </a:p>
          <a:p>
            <a:r>
              <a:rPr lang="en-US" sz="1400">
                <a:solidFill>
                  <a:srgbClr val="000000"/>
                </a:solidFill>
                <a:latin typeface="Arial"/>
                <a:cs typeface="Arial"/>
              </a:rPr>
              <a:t>The service recommendations are based on the insights generated and have been presented thematically. Each theme meets a specific request in the project bid. This section outlines each theme in turn, before connecting these recommendations to similar national service recommendations on slide 25. </a:t>
            </a:r>
            <a:endParaRPr lang="en-US" sz="1400">
              <a:solidFill>
                <a:srgbClr val="000000"/>
              </a:solidFill>
              <a:latin typeface="Arial" panose="020B0604020202020204" pitchFamily="34" charset="0"/>
              <a:cs typeface="Arial" panose="020B0604020202020204" pitchFamily="34" charset="0"/>
            </a:endParaRPr>
          </a:p>
          <a:p>
            <a:r>
              <a:rPr lang="en-US" sz="1400">
                <a:solidFill>
                  <a:srgbClr val="000000"/>
                </a:solidFill>
                <a:latin typeface="Arial"/>
                <a:cs typeface="Arial"/>
              </a:rPr>
              <a:t>The four insight themes are as follows: </a:t>
            </a:r>
            <a:endParaRPr lang="en-US" sz="1400">
              <a:solidFill>
                <a:srgbClr val="000000"/>
              </a:solidFill>
              <a:latin typeface="Arial" panose="020B0604020202020204" pitchFamily="34" charset="0"/>
              <a:cs typeface="Arial" panose="020B0604020202020204" pitchFamily="34" charset="0"/>
            </a:endParaRPr>
          </a:p>
          <a:p>
            <a:endParaRPr lang="en-US" sz="1400">
              <a:solidFill>
                <a:srgbClr val="000000"/>
              </a:solidFill>
              <a:latin typeface="Arial" panose="020B0604020202020204" pitchFamily="34" charset="0"/>
              <a:cs typeface="Arial" panose="020B0604020202020204" pitchFamily="34" charset="0"/>
            </a:endParaRPr>
          </a:p>
          <a:p>
            <a:endParaRPr lang="en-US" sz="1600">
              <a:solidFill>
                <a:srgbClr val="000000"/>
              </a:solidFill>
              <a:latin typeface="Arial" panose="020B0604020202020204" pitchFamily="34" charset="0"/>
              <a:ea typeface="+mj-ea"/>
              <a:cs typeface="Arial" panose="020B0604020202020204" pitchFamily="34" charset="0"/>
            </a:endParaRPr>
          </a:p>
          <a:p>
            <a:pPr marL="861695" lvl="1" indent="-285750">
              <a:buFont typeface="Arial" panose="020B0604020202020204" pitchFamily="34" charset="0"/>
              <a:buChar char="•"/>
            </a:pPr>
            <a:r>
              <a:rPr lang="en-US" sz="1600" b="1">
                <a:solidFill>
                  <a:schemeClr val="accent1"/>
                </a:solidFill>
                <a:ea typeface="+mj-ea"/>
                <a:cs typeface="Arial"/>
              </a:rPr>
              <a:t>Dementia Knowledge and a Timely Supported diagnosis</a:t>
            </a:r>
          </a:p>
          <a:p>
            <a:pPr marL="861695" lvl="1" indent="-285750">
              <a:buFont typeface="Arial" panose="020B0604020202020204" pitchFamily="34" charset="0"/>
              <a:buChar char="•"/>
            </a:pPr>
            <a:r>
              <a:rPr lang="en-US" sz="1600" b="1">
                <a:solidFill>
                  <a:schemeClr val="accent1"/>
                </a:solidFill>
                <a:ea typeface="+mj-ea"/>
                <a:cs typeface="Arial"/>
              </a:rPr>
              <a:t>Access to a Pathway of Support </a:t>
            </a:r>
          </a:p>
          <a:p>
            <a:pPr marL="861695" lvl="1" indent="-285750">
              <a:buFont typeface="Arial" panose="020B0604020202020204" pitchFamily="34" charset="0"/>
              <a:buChar char="•"/>
            </a:pPr>
            <a:r>
              <a:rPr lang="en-US" sz="1600" b="1">
                <a:solidFill>
                  <a:schemeClr val="accent1"/>
                </a:solidFill>
                <a:ea typeface="+mj-ea"/>
                <a:cs typeface="Arial"/>
              </a:rPr>
              <a:t>Collaborative Working </a:t>
            </a:r>
          </a:p>
          <a:p>
            <a:pPr marL="861695" lvl="1" indent="-285750">
              <a:buFont typeface="Arial" panose="020B0604020202020204" pitchFamily="34" charset="0"/>
              <a:buChar char="•"/>
            </a:pPr>
            <a:r>
              <a:rPr lang="en-US" sz="1600" b="1">
                <a:solidFill>
                  <a:schemeClr val="accent1"/>
                </a:solidFill>
                <a:ea typeface="+mj-ea"/>
                <a:cs typeface="Arial"/>
              </a:rPr>
              <a:t>Transitions to Care, Hospitals and End of Life</a:t>
            </a:r>
            <a:endParaRPr lang="en-GB" sz="1600">
              <a:solidFill>
                <a:schemeClr val="accent1"/>
              </a:solidFill>
              <a:effectLst/>
              <a:cs typeface="Arial"/>
            </a:endParaRPr>
          </a:p>
          <a:p>
            <a:endParaRPr lang="en-GB"/>
          </a:p>
        </p:txBody>
      </p:sp>
      <p:pic>
        <p:nvPicPr>
          <p:cNvPr id="2" name="Picture 2" descr="Picture of a gentleman standing in front of stage talking to a seated audience ">
            <a:extLst>
              <a:ext uri="{FF2B5EF4-FFF2-40B4-BE49-F238E27FC236}">
                <a16:creationId xmlns:a16="http://schemas.microsoft.com/office/drawing/2014/main" id="{50C237FC-E160-1A6D-B2B6-C553D129E0DE}"/>
              </a:ext>
            </a:extLst>
          </p:cNvPr>
          <p:cNvPicPr>
            <a:picLocks noChangeAspect="1"/>
          </p:cNvPicPr>
          <p:nvPr/>
        </p:nvPicPr>
        <p:blipFill>
          <a:blip r:embed="rId4"/>
          <a:stretch>
            <a:fillRect/>
          </a:stretch>
        </p:blipFill>
        <p:spPr>
          <a:xfrm>
            <a:off x="6703181" y="3183353"/>
            <a:ext cx="4372328" cy="2890719"/>
          </a:xfrm>
          <a:prstGeom prst="rect">
            <a:avLst/>
          </a:prstGeom>
        </p:spPr>
      </p:pic>
    </p:spTree>
    <p:extLst>
      <p:ext uri="{BB962C8B-B14F-4D97-AF65-F5344CB8AC3E}">
        <p14:creationId xmlns:p14="http://schemas.microsoft.com/office/powerpoint/2010/main" val="145040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Theme One: Dementia Knowledge &amp; a Timely Supported Diagnosis</a:t>
            </a:r>
            <a:endParaRPr lang="en-GB" sz="2200">
              <a:solidFill>
                <a:schemeClr val="accent1"/>
              </a:solidFill>
              <a:latin typeface="+mn-lt"/>
              <a:cs typeface="Arial"/>
            </a:endParaRPr>
          </a:p>
        </p:txBody>
      </p:sp>
      <p:sp>
        <p:nvSpPr>
          <p:cNvPr id="16" name="Freeform: Shape 15">
            <a:extLst>
              <a:ext uri="{FF2B5EF4-FFF2-40B4-BE49-F238E27FC236}">
                <a16:creationId xmlns:a16="http://schemas.microsoft.com/office/drawing/2014/main" id="{1295CEEC-C15D-4963-9EF0-34C2E6FA5DDA}"/>
              </a:ext>
            </a:extLst>
          </p:cNvPr>
          <p:cNvSpPr/>
          <p:nvPr/>
        </p:nvSpPr>
        <p:spPr>
          <a:xfrm>
            <a:off x="667596" y="1610102"/>
            <a:ext cx="4932650" cy="780558"/>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1. We were asked to…</a:t>
            </a:r>
            <a:endParaRPr lang="en-GB" sz="1400">
              <a:ea typeface="Open Sans Light"/>
              <a:cs typeface="Open Sans Light"/>
            </a:endParaRPr>
          </a:p>
          <a:p>
            <a:pPr indent="-432008" defTabSz="546010">
              <a:lnSpc>
                <a:spcPct val="90000"/>
              </a:lnSpc>
              <a:spcBef>
                <a:spcPct val="0"/>
              </a:spcBef>
              <a:spcAft>
                <a:spcPct val="15000"/>
              </a:spcAft>
            </a:pPr>
            <a:r>
              <a:rPr lang="en-GB" sz="1400">
                <a:solidFill>
                  <a:schemeClr val="tx1"/>
                </a:solidFill>
                <a:latin typeface="+mn-lt"/>
                <a:cs typeface="Arial"/>
              </a:rPr>
              <a:t>identify how a diagnosis was reached and whether there were any barriers.</a:t>
            </a:r>
            <a:endParaRPr lang="en-GB" sz="1400">
              <a:solidFill>
                <a:schemeClr val="tx1"/>
              </a:solidFill>
            </a:endParaRPr>
          </a:p>
        </p:txBody>
      </p:sp>
      <p:sp>
        <p:nvSpPr>
          <p:cNvPr id="18" name="Freeform: Shape 17">
            <a:extLst>
              <a:ext uri="{FF2B5EF4-FFF2-40B4-BE49-F238E27FC236}">
                <a16:creationId xmlns:a16="http://schemas.microsoft.com/office/drawing/2014/main" id="{6F0CE247-29B2-4042-BBFE-EA9AF674532E}"/>
              </a:ext>
            </a:extLst>
          </p:cNvPr>
          <p:cNvSpPr/>
          <p:nvPr/>
        </p:nvSpPr>
        <p:spPr>
          <a:xfrm>
            <a:off x="667596" y="2529115"/>
            <a:ext cx="4932650" cy="2083101"/>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7950" lvl="1" indent="-107950" algn="ctr" defTabSz="546010">
              <a:lnSpc>
                <a:spcPct val="90000"/>
              </a:lnSpc>
              <a:spcBef>
                <a:spcPct val="0"/>
              </a:spcBef>
              <a:spcAft>
                <a:spcPct val="15000"/>
              </a:spcAft>
            </a:pPr>
            <a:r>
              <a:rPr lang="en-GB" sz="1400" b="1">
                <a:solidFill>
                  <a:srgbClr val="2283FA"/>
                </a:solidFill>
                <a:ea typeface="Open Sans Light"/>
                <a:cs typeface="Open Sans Light"/>
              </a:rPr>
              <a:t>2. We heard …</a:t>
            </a:r>
            <a:r>
              <a:rPr lang="en-GB" sz="1400">
                <a:ea typeface="Open Sans Light"/>
                <a:cs typeface="Open Sans Light"/>
              </a:rPr>
              <a:t> </a:t>
            </a:r>
            <a:endParaRPr lang="en-US"/>
          </a:p>
          <a:p>
            <a:pPr marL="107950" lvl="1" indent="-107950" defTabSz="546010">
              <a:lnSpc>
                <a:spcPct val="90000"/>
              </a:lnSpc>
              <a:spcBef>
                <a:spcPct val="0"/>
              </a:spcBef>
              <a:spcAft>
                <a:spcPct val="15000"/>
              </a:spcAft>
            </a:pPr>
            <a:r>
              <a:rPr lang="en-GB" sz="1400"/>
              <a:t>	All attendees affected by dementia at the focus groups reported delays in receiving a diagnosis with three carers reporting a misdiagnosis at first. When asked in the snapshot survey </a:t>
            </a:r>
            <a:r>
              <a:rPr lang="en-GB" sz="1400">
                <a:solidFill>
                  <a:srgbClr val="2283FA"/>
                </a:solidFill>
              </a:rPr>
              <a:t>would you change anything to improve the diagnosis experience?</a:t>
            </a:r>
            <a:r>
              <a:rPr lang="en-GB" sz="1400">
                <a:solidFill>
                  <a:schemeClr val="tx1"/>
                </a:solidFill>
              </a:rPr>
              <a:t> 50% of respondents said yes. 10 </a:t>
            </a:r>
            <a:r>
              <a:rPr lang="en-GB" sz="1400"/>
              <a:t>out of 34 respondents who left a comment  wrote about lengthy waiting times, making the process easier and quicker, and the need for more compassionate delivery with clearer practical advice on what to do next.</a:t>
            </a:r>
            <a:endParaRPr lang="en-GB" sz="1400">
              <a:cs typeface="Arial"/>
            </a:endParaRPr>
          </a:p>
          <a:p>
            <a:pPr marL="107950" lvl="1" indent="-107950" algn="ctr" defTabSz="546010">
              <a:lnSpc>
                <a:spcPct val="90000"/>
              </a:lnSpc>
              <a:spcBef>
                <a:spcPct val="0"/>
              </a:spcBef>
              <a:spcAft>
                <a:spcPct val="15000"/>
              </a:spcAft>
            </a:pPr>
            <a:endParaRPr lang="en-GB" sz="1400">
              <a:cs typeface="Arial"/>
            </a:endParaRPr>
          </a:p>
        </p:txBody>
      </p:sp>
      <p:sp>
        <p:nvSpPr>
          <p:cNvPr id="11" name="Freeform: Shape 10">
            <a:extLst>
              <a:ext uri="{FF2B5EF4-FFF2-40B4-BE49-F238E27FC236}">
                <a16:creationId xmlns:a16="http://schemas.microsoft.com/office/drawing/2014/main" id="{020BC57F-0D47-4DDD-9FC9-3C46FCDC7B21}"/>
              </a:ext>
            </a:extLst>
          </p:cNvPr>
          <p:cNvSpPr/>
          <p:nvPr/>
        </p:nvSpPr>
        <p:spPr>
          <a:xfrm>
            <a:off x="667596" y="4753663"/>
            <a:ext cx="4932650" cy="1550386"/>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3. We found …</a:t>
            </a:r>
            <a:endParaRPr lang="en-GB" sz="1400">
              <a:ea typeface="Open Sans Light"/>
              <a:cs typeface="Open Sans Light"/>
            </a:endParaRPr>
          </a:p>
          <a:p>
            <a:pPr indent="-432008" defTabSz="546010">
              <a:lnSpc>
                <a:spcPct val="90000"/>
              </a:lnSpc>
              <a:spcBef>
                <a:spcPct val="0"/>
              </a:spcBef>
              <a:spcAft>
                <a:spcPct val="15000"/>
              </a:spcAft>
            </a:pPr>
            <a:r>
              <a:rPr lang="en-GB" sz="1400">
                <a:ea typeface="Open Sans Light"/>
                <a:cs typeface="Open Sans Light"/>
              </a:rPr>
              <a:t>Two key challenges, the first around a lack of knowledge of dementia symptoms and where to get help. This caused a hesitancy to seek support. The second challenge was in the diagnosis process. </a:t>
            </a:r>
            <a:r>
              <a:rPr lang="en-GB" sz="1400">
                <a:latin typeface="+mj-lt"/>
                <a:ea typeface="Open Sans Light"/>
                <a:cs typeface="Open Sans Light"/>
              </a:rPr>
              <a:t>This was described as slow. At times the individuals affected needed to chase health and social care professionals to receive the support that they needed.  </a:t>
            </a:r>
          </a:p>
          <a:p>
            <a:pPr indent="-432008" defTabSz="546010">
              <a:lnSpc>
                <a:spcPct val="90000"/>
              </a:lnSpc>
              <a:spcBef>
                <a:spcPct val="0"/>
              </a:spcBef>
              <a:spcAft>
                <a:spcPct val="15000"/>
              </a:spcAft>
            </a:pPr>
            <a:endParaRPr lang="en-GB" sz="1400"/>
          </a:p>
        </p:txBody>
      </p:sp>
      <p:sp>
        <p:nvSpPr>
          <p:cNvPr id="17" name="Freeform: Shape 16">
            <a:extLst>
              <a:ext uri="{FF2B5EF4-FFF2-40B4-BE49-F238E27FC236}">
                <a16:creationId xmlns:a16="http://schemas.microsoft.com/office/drawing/2014/main" id="{BB9850FA-420A-4849-8D6C-1918224D4CB8}"/>
              </a:ext>
            </a:extLst>
          </p:cNvPr>
          <p:cNvSpPr/>
          <p:nvPr/>
        </p:nvSpPr>
        <p:spPr>
          <a:xfrm>
            <a:off x="5921829" y="1610102"/>
            <a:ext cx="4932650" cy="4693947"/>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4. We recommend …</a:t>
            </a:r>
            <a:endParaRPr lang="en-GB" sz="1400">
              <a:ea typeface="Open Sans Light"/>
              <a:cs typeface="Open Sans Light"/>
            </a:endParaRPr>
          </a:p>
          <a:p>
            <a:pPr indent="-432008" defTabSz="546010">
              <a:lnSpc>
                <a:spcPct val="90000"/>
              </a:lnSpc>
              <a:spcBef>
                <a:spcPct val="0"/>
              </a:spcBef>
              <a:spcAft>
                <a:spcPct val="15000"/>
              </a:spcAft>
            </a:pPr>
            <a:r>
              <a:rPr lang="en-US" sz="1400">
                <a:effectLst/>
                <a:latin typeface="Arial" panose="020B0604020202020204" pitchFamily="34" charset="0"/>
                <a:cs typeface="Arial" panose="020B0604020202020204" pitchFamily="34" charset="0"/>
              </a:rPr>
              <a:t>To improve access and experience of annual dementia reviews, primary care networks should work towards returning reviews to pre-Covid levels. These should be conducted through a multidisciplinary team approach, ensuring that people can benefit from a range of specialisms within primary care. </a:t>
            </a:r>
            <a:r>
              <a:rPr lang="en-US" sz="1400" err="1">
                <a:effectLst/>
                <a:latin typeface="Arial" panose="020B0604020202020204" pitchFamily="34" charset="0"/>
                <a:cs typeface="Arial" panose="020B0604020202020204" pitchFamily="34" charset="0"/>
              </a:rPr>
              <a:t>Carer</a:t>
            </a:r>
            <a:r>
              <a:rPr lang="en-US" sz="1400">
                <a:effectLst/>
                <a:latin typeface="Arial" panose="020B0604020202020204" pitchFamily="34" charset="0"/>
                <a:cs typeface="Arial" panose="020B0604020202020204" pitchFamily="34" charset="0"/>
              </a:rPr>
              <a:t> health and wellbeing should be a vital part of each review.</a:t>
            </a:r>
          </a:p>
          <a:p>
            <a:pPr indent="-432008" defTabSz="546010">
              <a:lnSpc>
                <a:spcPct val="90000"/>
              </a:lnSpc>
              <a:spcBef>
                <a:spcPct val="0"/>
              </a:spcBef>
              <a:spcAft>
                <a:spcPct val="15000"/>
              </a:spcAft>
            </a:pPr>
            <a:endParaRPr lang="en-US" sz="1400">
              <a:latin typeface="Arial" panose="020B0604020202020204" pitchFamily="34" charset="0"/>
              <a:ea typeface="Calibri" panose="020F0502020204030204" pitchFamily="34" charset="0"/>
              <a:cs typeface="Arial" panose="020B0604020202020204" pitchFamily="34" charset="0"/>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cs typeface="Arial" panose="020B0604020202020204" pitchFamily="34" charset="0"/>
              </a:rPr>
              <a:t>Wakefield should work towards returning the dementia diagnosis rate to the national target (66.7%) and people should wait no longer than 18 weeks for a diagnosis after referral to a specialist.</a:t>
            </a:r>
          </a:p>
          <a:p>
            <a:pPr indent="-432008" defTabSz="546010">
              <a:lnSpc>
                <a:spcPct val="90000"/>
              </a:lnSpc>
              <a:spcBef>
                <a:spcPct val="0"/>
              </a:spcBef>
              <a:spcAft>
                <a:spcPct val="15000"/>
              </a:spcAft>
            </a:pPr>
            <a:endParaRPr lang="en-GB" sz="1400">
              <a:solidFill>
                <a:srgbClr val="000000"/>
              </a:solidFill>
              <a:latin typeface="Arial" panose="020B0604020202020204" pitchFamily="34" charset="0"/>
              <a:cs typeface="Arial" panose="020B0604020202020204" pitchFamily="34" charset="0"/>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cs typeface="Arial" panose="020B0604020202020204" pitchFamily="34" charset="0"/>
              </a:rPr>
              <a:t>Engagement with the public around dementia should be routinely conducted through local roadshows, campaigns, and dementia specific training to increase awareness and understanding of the condition. The information available should cover different aspects of the dementia pathway from prevention to dying well. </a:t>
            </a:r>
          </a:p>
          <a:p>
            <a:pPr indent="-432008" defTabSz="546010">
              <a:lnSpc>
                <a:spcPct val="90000"/>
              </a:lnSpc>
              <a:spcBef>
                <a:spcPct val="0"/>
              </a:spcBef>
              <a:spcAft>
                <a:spcPct val="15000"/>
              </a:spcAft>
            </a:pPr>
            <a:endParaRPr lang="en-GB" sz="1400" i="0" u="none" strike="noStrike">
              <a:solidFill>
                <a:srgbClr val="000000"/>
              </a:solidFill>
              <a:effectLst/>
              <a:latin typeface="Arial" panose="020B0604020202020204" pitchFamily="34" charset="0"/>
              <a:cs typeface="Arial" panose="020B0604020202020204" pitchFamily="34" charset="0"/>
            </a:endParaRPr>
          </a:p>
          <a:p>
            <a:pPr indent="-432008" defTabSz="546010">
              <a:lnSpc>
                <a:spcPct val="90000"/>
              </a:lnSpc>
              <a:spcBef>
                <a:spcPct val="0"/>
              </a:spcBef>
              <a:spcAft>
                <a:spcPct val="15000"/>
              </a:spcAft>
            </a:pPr>
            <a:endParaRPr lang="en-GB" sz="1400">
              <a:effectLst/>
              <a:latin typeface="Arial" panose="020B0604020202020204" pitchFamily="34" charset="0"/>
              <a:ea typeface="Calibri" panose="020F0502020204030204" pitchFamily="34" charset="0"/>
              <a:cs typeface="Arial" panose="020B0604020202020204" pitchFamily="34" charset="0"/>
            </a:endParaRPr>
          </a:p>
          <a:p>
            <a:pPr indent="-432008" defTabSz="546010">
              <a:lnSpc>
                <a:spcPct val="90000"/>
              </a:lnSpc>
              <a:spcBef>
                <a:spcPct val="0"/>
              </a:spcBef>
              <a:spcAft>
                <a:spcPct val="15000"/>
              </a:spcAft>
            </a:pPr>
            <a:endParaRPr lang="en-GB" sz="1400"/>
          </a:p>
        </p:txBody>
      </p:sp>
    </p:spTree>
    <p:extLst>
      <p:ext uri="{BB962C8B-B14F-4D97-AF65-F5344CB8AC3E}">
        <p14:creationId xmlns:p14="http://schemas.microsoft.com/office/powerpoint/2010/main" val="410191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Theme Two: Access to a Pathway of Support  </a:t>
            </a:r>
            <a:endParaRPr lang="en-GB" sz="2200">
              <a:solidFill>
                <a:schemeClr val="accent1"/>
              </a:solidFill>
              <a:latin typeface="+mn-lt"/>
              <a:cs typeface="Arial"/>
            </a:endParaRPr>
          </a:p>
        </p:txBody>
      </p:sp>
      <p:sp>
        <p:nvSpPr>
          <p:cNvPr id="7" name="Freeform: Shape 6">
            <a:extLst>
              <a:ext uri="{FF2B5EF4-FFF2-40B4-BE49-F238E27FC236}">
                <a16:creationId xmlns:a16="http://schemas.microsoft.com/office/drawing/2014/main" id="{2F46682F-06D4-4F7A-94F7-27271FD0C607}"/>
              </a:ext>
            </a:extLst>
          </p:cNvPr>
          <p:cNvSpPr/>
          <p:nvPr/>
        </p:nvSpPr>
        <p:spPr>
          <a:xfrm>
            <a:off x="667596" y="1721721"/>
            <a:ext cx="4932650" cy="1138925"/>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7950" lvl="1" indent="-107950" algn="ctr" defTabSz="546010">
              <a:lnSpc>
                <a:spcPct val="90000"/>
              </a:lnSpc>
              <a:spcBef>
                <a:spcPct val="0"/>
              </a:spcBef>
              <a:spcAft>
                <a:spcPct val="15000"/>
              </a:spcAft>
            </a:pPr>
            <a:r>
              <a:rPr lang="en-GB" sz="1400" b="1">
                <a:solidFill>
                  <a:srgbClr val="2283FA"/>
                </a:solidFill>
                <a:ea typeface="Open Sans Light"/>
                <a:cs typeface="Open Sans Light"/>
              </a:rPr>
              <a:t>1. We were asked to …</a:t>
            </a:r>
            <a:endParaRPr lang="en-US"/>
          </a:p>
          <a:p>
            <a:pPr indent="-431800" defTabSz="546010">
              <a:lnSpc>
                <a:spcPct val="90000"/>
              </a:lnSpc>
              <a:spcBef>
                <a:spcPct val="0"/>
              </a:spcBef>
              <a:spcAft>
                <a:spcPct val="15000"/>
              </a:spcAft>
            </a:pPr>
            <a:r>
              <a:rPr lang="en-GB" sz="1400">
                <a:solidFill>
                  <a:schemeClr val="tx1"/>
                </a:solidFill>
                <a:effectLst/>
                <a:latin typeface="Arial"/>
                <a:ea typeface="Calibri" panose="020F0502020204030204" pitchFamily="34" charset="0"/>
                <a:cs typeface="Arial"/>
              </a:rPr>
              <a:t>Identify what is in already in place and the unmet needs of people with dementia and their carers and to determine how services are accessed.</a:t>
            </a:r>
            <a:endParaRPr lang="en-GB" sz="1400">
              <a:solidFill>
                <a:schemeClr val="tx1"/>
              </a:solidFill>
              <a:cs typeface="Arial"/>
            </a:endParaRPr>
          </a:p>
        </p:txBody>
      </p:sp>
      <p:sp>
        <p:nvSpPr>
          <p:cNvPr id="9" name="Freeform: Shape 8">
            <a:extLst>
              <a:ext uri="{FF2B5EF4-FFF2-40B4-BE49-F238E27FC236}">
                <a16:creationId xmlns:a16="http://schemas.microsoft.com/office/drawing/2014/main" id="{98EAB92B-6925-42EA-A236-7FF26AC866CA}"/>
              </a:ext>
            </a:extLst>
          </p:cNvPr>
          <p:cNvSpPr/>
          <p:nvPr/>
        </p:nvSpPr>
        <p:spPr>
          <a:xfrm>
            <a:off x="624053" y="3143984"/>
            <a:ext cx="4932650" cy="2862533"/>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2. We heard …</a:t>
            </a:r>
          </a:p>
          <a:p>
            <a:pPr indent="-576072" defTabSz="546010">
              <a:lnSpc>
                <a:spcPct val="90000"/>
              </a:lnSpc>
              <a:spcBef>
                <a:spcPct val="0"/>
              </a:spcBef>
              <a:spcAft>
                <a:spcPct val="15000"/>
              </a:spcAft>
            </a:pPr>
            <a:r>
              <a:rPr lang="en-GB" sz="1400">
                <a:solidFill>
                  <a:schemeClr val="tx1"/>
                </a:solidFill>
                <a:latin typeface="Arial"/>
                <a:ea typeface="Calibri" panose="020F0502020204030204" pitchFamily="34" charset="0"/>
                <a:cs typeface="Arial"/>
              </a:rPr>
              <a:t>We worked with local professionals to map the dementia pathway*. Whilst there are many services listed under ‘Supporting Well’ this was not always reflected in peoples’ experiences, some reported finding services by chance.</a:t>
            </a:r>
          </a:p>
          <a:p>
            <a:pPr indent="-576072" defTabSz="546010">
              <a:lnSpc>
                <a:spcPct val="90000"/>
              </a:lnSpc>
              <a:spcBef>
                <a:spcPct val="0"/>
              </a:spcBef>
              <a:spcAft>
                <a:spcPct val="15000"/>
              </a:spcAft>
            </a:pPr>
            <a:endParaRPr lang="en-GB" sz="1400">
              <a:solidFill>
                <a:schemeClr val="tx1"/>
              </a:solidFill>
              <a:latin typeface="Arial"/>
              <a:ea typeface="Calibri" panose="020F0502020204030204" pitchFamily="34" charset="0"/>
              <a:cs typeface="Arial"/>
            </a:endParaRPr>
          </a:p>
          <a:p>
            <a:pPr indent="-576072" defTabSz="546010">
              <a:lnSpc>
                <a:spcPct val="90000"/>
              </a:lnSpc>
              <a:spcBef>
                <a:spcPct val="0"/>
              </a:spcBef>
              <a:spcAft>
                <a:spcPct val="15000"/>
              </a:spcAft>
            </a:pPr>
            <a:r>
              <a:rPr lang="en-GB" sz="1400">
                <a:solidFill>
                  <a:schemeClr val="tx1"/>
                </a:solidFill>
                <a:latin typeface="Arial"/>
                <a:ea typeface="Calibri" panose="020F0502020204030204" pitchFamily="34" charset="0"/>
                <a:cs typeface="Arial"/>
              </a:rPr>
              <a:t>During the mapping workshops one professional commented that there are key challenges for “</a:t>
            </a:r>
            <a:r>
              <a:rPr lang="en-GB" sz="1400" i="1">
                <a:solidFill>
                  <a:schemeClr val="tx1"/>
                </a:solidFill>
                <a:latin typeface="Arial"/>
                <a:ea typeface="Calibri" panose="020F0502020204030204" pitchFamily="34" charset="0"/>
                <a:cs typeface="Arial"/>
              </a:rPr>
              <a:t>people who live on their own, if they have personal care needs, they can’t go to most groups...if they could get transport... they don’t always remember to get ready...so they are excluded”. </a:t>
            </a:r>
            <a:r>
              <a:rPr lang="en-GB" sz="1400">
                <a:solidFill>
                  <a:schemeClr val="tx1"/>
                </a:solidFill>
                <a:latin typeface="Arial"/>
                <a:ea typeface="Calibri" panose="020F0502020204030204" pitchFamily="34" charset="0"/>
                <a:cs typeface="Arial"/>
              </a:rPr>
              <a:t>This was an issue that was repeatedly mentioned throughout the engagement period. </a:t>
            </a:r>
            <a:r>
              <a:rPr lang="en-GB" sz="1400">
                <a:ea typeface="Open Sans Light"/>
                <a:cs typeface="Open Sans Light"/>
              </a:rPr>
              <a:t> </a:t>
            </a:r>
          </a:p>
          <a:p>
            <a:pPr marL="108002" lvl="1" indent="-108002" defTabSz="546010">
              <a:lnSpc>
                <a:spcPct val="90000"/>
              </a:lnSpc>
              <a:spcBef>
                <a:spcPct val="0"/>
              </a:spcBef>
              <a:spcAft>
                <a:spcPct val="15000"/>
              </a:spcAft>
            </a:pPr>
            <a:endParaRPr lang="en-GB" sz="1400">
              <a:ea typeface="Open Sans Light"/>
              <a:cs typeface="Open Sans Light"/>
            </a:endParaRPr>
          </a:p>
          <a:p>
            <a:pPr marL="108002" lvl="1" indent="-108002" defTabSz="546010">
              <a:lnSpc>
                <a:spcPct val="90000"/>
              </a:lnSpc>
              <a:spcBef>
                <a:spcPct val="0"/>
              </a:spcBef>
              <a:spcAft>
                <a:spcPct val="15000"/>
              </a:spcAft>
            </a:pPr>
            <a:r>
              <a:rPr lang="en-GB" sz="1400"/>
              <a:t>	</a:t>
            </a:r>
          </a:p>
        </p:txBody>
      </p:sp>
      <p:sp>
        <p:nvSpPr>
          <p:cNvPr id="6" name="Freeform: Shape 5">
            <a:extLst>
              <a:ext uri="{FF2B5EF4-FFF2-40B4-BE49-F238E27FC236}">
                <a16:creationId xmlns:a16="http://schemas.microsoft.com/office/drawing/2014/main" id="{4D9EC0C8-FD74-4F03-9F45-C72953C844A5}"/>
              </a:ext>
            </a:extLst>
          </p:cNvPr>
          <p:cNvSpPr/>
          <p:nvPr/>
        </p:nvSpPr>
        <p:spPr>
          <a:xfrm>
            <a:off x="5921829" y="1721722"/>
            <a:ext cx="4932650" cy="1979945"/>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3. We found …</a:t>
            </a:r>
          </a:p>
          <a:p>
            <a:pPr indent="-576072" defTabSz="546010">
              <a:lnSpc>
                <a:spcPct val="90000"/>
              </a:lnSpc>
              <a:spcBef>
                <a:spcPct val="0"/>
              </a:spcBef>
              <a:spcAft>
                <a:spcPct val="15000"/>
              </a:spcAft>
            </a:pPr>
            <a:r>
              <a:rPr lang="en-GB" sz="1400">
                <a:latin typeface="Arial" panose="020B0604020202020204" pitchFamily="34" charset="0"/>
                <a:ea typeface="Open Sans Light"/>
                <a:cs typeface="Arial" panose="020B0604020202020204" pitchFamily="34" charset="0"/>
              </a:rPr>
              <a:t>There were two key challenges identified around the access to support services. Firstly, people wanted a clearer understanding of what services were available and a clear pathway supported by a single point of contact to direct them to the help they needed. Secondly, for particular groups such as those living alone or those with difficulty accessing public transportation, additional support was needed to ensure equal access to services. </a:t>
            </a:r>
          </a:p>
          <a:p>
            <a:pPr marL="108002" lvl="1" indent="-108002" algn="ctr" defTabSz="546010">
              <a:lnSpc>
                <a:spcPct val="90000"/>
              </a:lnSpc>
              <a:spcBef>
                <a:spcPct val="0"/>
              </a:spcBef>
              <a:spcAft>
                <a:spcPct val="15000"/>
              </a:spcAft>
            </a:pPr>
            <a:endParaRPr lang="en-GB" sz="1400">
              <a:ea typeface="Open Sans Light"/>
              <a:cs typeface="Open Sans Light"/>
            </a:endParaRPr>
          </a:p>
          <a:p>
            <a:pPr indent="-432008" defTabSz="546010">
              <a:lnSpc>
                <a:spcPct val="90000"/>
              </a:lnSpc>
              <a:spcBef>
                <a:spcPct val="0"/>
              </a:spcBef>
              <a:spcAft>
                <a:spcPct val="15000"/>
              </a:spcAft>
            </a:pPr>
            <a:endParaRPr lang="en-GB" sz="1400"/>
          </a:p>
        </p:txBody>
      </p:sp>
      <p:sp>
        <p:nvSpPr>
          <p:cNvPr id="10" name="Freeform: Shape 9">
            <a:extLst>
              <a:ext uri="{FF2B5EF4-FFF2-40B4-BE49-F238E27FC236}">
                <a16:creationId xmlns:a16="http://schemas.microsoft.com/office/drawing/2014/main" id="{6EBC2A8C-B3CD-476D-90B5-B4B8B837A405}"/>
              </a:ext>
            </a:extLst>
          </p:cNvPr>
          <p:cNvSpPr/>
          <p:nvPr/>
        </p:nvSpPr>
        <p:spPr>
          <a:xfrm>
            <a:off x="5921829" y="3817307"/>
            <a:ext cx="4932650" cy="2558326"/>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4. We recommend …</a:t>
            </a:r>
            <a:endParaRPr lang="en-GB" sz="1400">
              <a:ea typeface="Open Sans Light"/>
              <a:cs typeface="Open Sans Light"/>
            </a:endParaRPr>
          </a:p>
          <a:p>
            <a:pPr indent="-432008" defTabSz="546010">
              <a:lnSpc>
                <a:spcPct val="90000"/>
              </a:lnSpc>
              <a:spcBef>
                <a:spcPct val="0"/>
              </a:spcBef>
              <a:spcAft>
                <a:spcPct val="15000"/>
              </a:spcAft>
            </a:pPr>
            <a:r>
              <a:rPr lang="en-US" sz="1400">
                <a:effectLst/>
                <a:latin typeface="Arial" panose="020B0604020202020204" pitchFamily="34" charset="0"/>
                <a:cs typeface="Arial" panose="020B0604020202020204" pitchFamily="34" charset="0"/>
              </a:rPr>
              <a:t>Once discharged back to primary care, every person diagnosed with dementia should be allocated a single point of contact, with the details on how to contact them. Increased availability of Dementia Advisors working alongside primary care professionals to provide specialist advice would be beneficial. Data should be collected locally to understand access issues. </a:t>
            </a:r>
            <a:endParaRPr lang="en-US" sz="1400">
              <a:latin typeface="Arial" panose="020B0604020202020204" pitchFamily="34" charset="0"/>
              <a:cs typeface="Arial" panose="020B0604020202020204" pitchFamily="34" charset="0"/>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cs typeface="Arial" panose="020B0604020202020204" pitchFamily="34" charset="0"/>
              </a:rPr>
              <a:t>Transport should be available and accessible for people affected by dementia. </a:t>
            </a:r>
            <a:r>
              <a:rPr lang="en-GB" sz="1400">
                <a:solidFill>
                  <a:srgbClr val="000000"/>
                </a:solidFill>
                <a:latin typeface="Arial" panose="020B0604020202020204" pitchFamily="34" charset="0"/>
                <a:cs typeface="Arial" panose="020B0604020202020204" pitchFamily="34" charset="0"/>
              </a:rPr>
              <a:t>A</a:t>
            </a:r>
            <a:r>
              <a:rPr lang="en-GB" sz="1400" i="0" u="none" strike="noStrike">
                <a:solidFill>
                  <a:srgbClr val="000000"/>
                </a:solidFill>
                <a:effectLst/>
                <a:latin typeface="Arial" panose="020B0604020202020204" pitchFamily="34" charset="0"/>
                <a:cs typeface="Arial" panose="020B0604020202020204" pitchFamily="34" charset="0"/>
              </a:rPr>
              <a:t>ccess barriers include poor service in rural areas, a need for transport reminders and support preparing people to leave their homes.</a:t>
            </a:r>
          </a:p>
          <a:p>
            <a:pPr indent="-432008" defTabSz="546010">
              <a:lnSpc>
                <a:spcPct val="90000"/>
              </a:lnSpc>
              <a:spcBef>
                <a:spcPct val="0"/>
              </a:spcBef>
              <a:spcAft>
                <a:spcPct val="15000"/>
              </a:spcAft>
            </a:pPr>
            <a:endParaRPr lang="en-GB" sz="1400">
              <a:effectLst/>
              <a:latin typeface="Arial" panose="020B0604020202020204" pitchFamily="34" charset="0"/>
              <a:cs typeface="Arial" panose="020B0604020202020204" pitchFamily="34" charset="0"/>
            </a:endParaRPr>
          </a:p>
          <a:p>
            <a:pPr indent="-432008" defTabSz="546010">
              <a:lnSpc>
                <a:spcPct val="90000"/>
              </a:lnSpc>
              <a:spcBef>
                <a:spcPct val="0"/>
              </a:spcBef>
              <a:spcAft>
                <a:spcPct val="15000"/>
              </a:spcAft>
            </a:pPr>
            <a:endParaRPr lang="en-GB" sz="1400"/>
          </a:p>
        </p:txBody>
      </p:sp>
    </p:spTree>
    <p:extLst>
      <p:ext uri="{BB962C8B-B14F-4D97-AF65-F5344CB8AC3E}">
        <p14:creationId xmlns:p14="http://schemas.microsoft.com/office/powerpoint/2010/main" val="120766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Theme Three: Collaborative Working </a:t>
            </a:r>
            <a:endParaRPr lang="en-GB" sz="2200">
              <a:solidFill>
                <a:schemeClr val="accent1"/>
              </a:solidFill>
              <a:latin typeface="+mn-lt"/>
              <a:cs typeface="Arial"/>
            </a:endParaRPr>
          </a:p>
        </p:txBody>
      </p:sp>
      <p:sp>
        <p:nvSpPr>
          <p:cNvPr id="5" name="Freeform: Shape 4">
            <a:extLst>
              <a:ext uri="{FF2B5EF4-FFF2-40B4-BE49-F238E27FC236}">
                <a16:creationId xmlns:a16="http://schemas.microsoft.com/office/drawing/2014/main" id="{B968D44D-21BA-49E2-91B5-DF0EDEEDBAFA}"/>
              </a:ext>
            </a:extLst>
          </p:cNvPr>
          <p:cNvSpPr/>
          <p:nvPr/>
        </p:nvSpPr>
        <p:spPr>
          <a:xfrm>
            <a:off x="624053" y="1535524"/>
            <a:ext cx="4932650" cy="1518366"/>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342900" lvl="1" indent="-342900" algn="ctr" defTabSz="546010">
              <a:lnSpc>
                <a:spcPct val="90000"/>
              </a:lnSpc>
              <a:spcBef>
                <a:spcPct val="0"/>
              </a:spcBef>
              <a:spcAft>
                <a:spcPct val="15000"/>
              </a:spcAft>
              <a:buAutoNum type="arabicPeriod"/>
            </a:pPr>
            <a:r>
              <a:rPr lang="en-GB" sz="1400" b="1">
                <a:solidFill>
                  <a:srgbClr val="2283FA"/>
                </a:solidFill>
                <a:ea typeface="Open Sans Light"/>
                <a:cs typeface="Open Sans Light"/>
              </a:rPr>
              <a:t>We were asked to…</a:t>
            </a:r>
          </a:p>
          <a:p>
            <a:pPr marL="0" lvl="1" algn="ctr" defTabSz="546010">
              <a:lnSpc>
                <a:spcPct val="90000"/>
              </a:lnSpc>
              <a:spcBef>
                <a:spcPct val="0"/>
              </a:spcBef>
              <a:spcAft>
                <a:spcPct val="15000"/>
              </a:spcAft>
            </a:pPr>
            <a:endParaRPr lang="en-GB" sz="1400">
              <a:solidFill>
                <a:schemeClr val="tx1"/>
              </a:solidFill>
              <a:latin typeface="+mj-lt"/>
              <a:cs typeface="Arial"/>
            </a:endParaRPr>
          </a:p>
          <a:p>
            <a:pPr marL="0" lvl="1" defTabSz="546010">
              <a:lnSpc>
                <a:spcPct val="90000"/>
              </a:lnSpc>
              <a:spcBef>
                <a:spcPct val="0"/>
              </a:spcBef>
              <a:spcAft>
                <a:spcPct val="15000"/>
              </a:spcAft>
            </a:pPr>
            <a:r>
              <a:rPr lang="en-GB" sz="1400">
                <a:solidFill>
                  <a:schemeClr val="tx1"/>
                </a:solidFill>
                <a:latin typeface="+mj-lt"/>
                <a:cs typeface="Arial"/>
              </a:rPr>
              <a:t>Find out whether linkages between existing providers need to be improved to help signpost people to the most appropriate service for their needs.</a:t>
            </a:r>
            <a:endParaRPr lang="en-GB" sz="1400" b="1">
              <a:solidFill>
                <a:schemeClr val="tx1"/>
              </a:solidFill>
              <a:ea typeface="Open Sans Light"/>
              <a:cs typeface="Open Sans Light"/>
            </a:endParaRPr>
          </a:p>
          <a:p>
            <a:pPr marL="108002" lvl="1" indent="-108002" defTabSz="546010">
              <a:lnSpc>
                <a:spcPct val="90000"/>
              </a:lnSpc>
              <a:spcBef>
                <a:spcPct val="0"/>
              </a:spcBef>
              <a:spcAft>
                <a:spcPct val="15000"/>
              </a:spcAft>
            </a:pPr>
            <a:endParaRPr lang="en-GB" sz="1400">
              <a:ea typeface="Open Sans Light"/>
              <a:cs typeface="Open Sans Light"/>
            </a:endParaRPr>
          </a:p>
        </p:txBody>
      </p:sp>
      <p:sp>
        <p:nvSpPr>
          <p:cNvPr id="10" name="Freeform: Shape 9">
            <a:extLst>
              <a:ext uri="{FF2B5EF4-FFF2-40B4-BE49-F238E27FC236}">
                <a16:creationId xmlns:a16="http://schemas.microsoft.com/office/drawing/2014/main" id="{076578F7-A305-4C92-8D6D-A9CE00F20832}"/>
              </a:ext>
            </a:extLst>
          </p:cNvPr>
          <p:cNvSpPr/>
          <p:nvPr/>
        </p:nvSpPr>
        <p:spPr>
          <a:xfrm>
            <a:off x="645868" y="3243740"/>
            <a:ext cx="4932650" cy="3100649"/>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7950" lvl="1" indent="-107950" algn="ctr" defTabSz="546010">
              <a:lnSpc>
                <a:spcPct val="90000"/>
              </a:lnSpc>
              <a:spcBef>
                <a:spcPct val="0"/>
              </a:spcBef>
              <a:spcAft>
                <a:spcPct val="15000"/>
              </a:spcAft>
            </a:pPr>
            <a:r>
              <a:rPr lang="en-GB" sz="1400" b="1">
                <a:solidFill>
                  <a:srgbClr val="2283FA"/>
                </a:solidFill>
                <a:ea typeface="Open Sans Light"/>
                <a:cs typeface="Open Sans Light"/>
              </a:rPr>
              <a:t>2. We heard …</a:t>
            </a:r>
            <a:endParaRPr lang="en-US"/>
          </a:p>
          <a:p>
            <a:r>
              <a:rPr lang="en-GB" sz="1400">
                <a:effectLst/>
                <a:latin typeface="+mj-lt"/>
              </a:rPr>
              <a:t>One professional in a focus group acknowledged that...“you get to know a service, so due to time constraints and knowledge gaps  you just always refer there and it may not be the most appropriate.” </a:t>
            </a:r>
          </a:p>
          <a:p>
            <a:endParaRPr lang="en-GB" sz="1400" i="1">
              <a:solidFill>
                <a:schemeClr val="tx1"/>
              </a:solidFill>
              <a:latin typeface="+mj-lt"/>
              <a:cs typeface="Arial"/>
            </a:endParaRPr>
          </a:p>
          <a:p>
            <a:r>
              <a:rPr lang="en-GB" sz="1400">
                <a:solidFill>
                  <a:schemeClr val="tx1"/>
                </a:solidFill>
                <a:latin typeface="+mj-lt"/>
                <a:ea typeface="Calibri" panose="020F0502020204030204" pitchFamily="34" charset="0"/>
              </a:rPr>
              <a:t>During these discussions another professional highlighted that there were inequalities across the district “</a:t>
            </a:r>
            <a:r>
              <a:rPr lang="en-GB" sz="1400" i="1">
                <a:solidFill>
                  <a:schemeClr val="tx1"/>
                </a:solidFill>
                <a:latin typeface="+mj-lt"/>
                <a:ea typeface="Calibri" panose="020F0502020204030204" pitchFamily="34" charset="0"/>
              </a:rPr>
              <a:t>you think something is out there for everyone but it's not, it depends where you live.” </a:t>
            </a:r>
            <a:r>
              <a:rPr lang="en-GB" sz="1400">
                <a:solidFill>
                  <a:schemeClr val="tx1"/>
                </a:solidFill>
                <a:latin typeface="+mj-lt"/>
                <a:ea typeface="Calibri" panose="020F0502020204030204" pitchFamily="34" charset="0"/>
              </a:rPr>
              <a:t>Professionals were keen to work together to avoid duplication, improve services and provide holistic support for those with complex needs. </a:t>
            </a:r>
            <a:endParaRPr lang="en-GB" sz="1400" b="1">
              <a:solidFill>
                <a:srgbClr val="2283FA"/>
              </a:solidFill>
              <a:ea typeface="Open Sans Light"/>
              <a:cs typeface="Open Sans Light"/>
            </a:endParaRPr>
          </a:p>
          <a:p>
            <a:pPr indent="-575945" defTabSz="546010">
              <a:lnSpc>
                <a:spcPct val="90000"/>
              </a:lnSpc>
              <a:spcBef>
                <a:spcPct val="0"/>
              </a:spcBef>
              <a:spcAft>
                <a:spcPct val="15000"/>
              </a:spcAft>
            </a:pPr>
            <a:endParaRPr lang="en-GB" sz="1400">
              <a:solidFill>
                <a:schemeClr val="tx1"/>
              </a:solidFill>
              <a:latin typeface="+mj-lt"/>
              <a:cs typeface="Arial"/>
            </a:endParaRPr>
          </a:p>
        </p:txBody>
      </p:sp>
      <p:sp>
        <p:nvSpPr>
          <p:cNvPr id="8" name="Freeform: Shape 7">
            <a:extLst>
              <a:ext uri="{FF2B5EF4-FFF2-40B4-BE49-F238E27FC236}">
                <a16:creationId xmlns:a16="http://schemas.microsoft.com/office/drawing/2014/main" id="{8F4D4EC0-7714-4FF9-9C08-F815724CAAC6}"/>
              </a:ext>
            </a:extLst>
          </p:cNvPr>
          <p:cNvSpPr/>
          <p:nvPr/>
        </p:nvSpPr>
        <p:spPr>
          <a:xfrm>
            <a:off x="5921829" y="1535524"/>
            <a:ext cx="4932650" cy="1518366"/>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3. We found …</a:t>
            </a:r>
          </a:p>
          <a:p>
            <a:pPr indent="-576072" defTabSz="546010">
              <a:lnSpc>
                <a:spcPct val="90000"/>
              </a:lnSpc>
              <a:spcBef>
                <a:spcPct val="0"/>
              </a:spcBef>
              <a:spcAft>
                <a:spcPct val="15000"/>
              </a:spcAft>
            </a:pPr>
            <a:endParaRPr lang="en-GB" sz="1400">
              <a:ea typeface="Open Sans Light"/>
              <a:cs typeface="Open Sans Light"/>
            </a:endParaRPr>
          </a:p>
          <a:p>
            <a:pPr indent="-432008" defTabSz="546010">
              <a:lnSpc>
                <a:spcPct val="90000"/>
              </a:lnSpc>
              <a:spcBef>
                <a:spcPct val="0"/>
              </a:spcBef>
              <a:spcAft>
                <a:spcPct val="15000"/>
              </a:spcAft>
            </a:pPr>
            <a:r>
              <a:rPr lang="en-GB" sz="1400"/>
              <a:t>Key challenges in the current service provision existed because professionals were not always aware of </a:t>
            </a:r>
            <a:r>
              <a:rPr lang="en-GB" sz="1400">
                <a:latin typeface="Arial" panose="020B0604020202020204" pitchFamily="34" charset="0"/>
                <a:ea typeface="Open Sans Light"/>
                <a:cs typeface="Arial" panose="020B0604020202020204" pitchFamily="34" charset="0"/>
              </a:rPr>
              <a:t>available services across different areas across the region. </a:t>
            </a:r>
            <a:endParaRPr lang="en-GB" sz="1400"/>
          </a:p>
        </p:txBody>
      </p:sp>
      <p:sp>
        <p:nvSpPr>
          <p:cNvPr id="9" name="Freeform: Shape 8">
            <a:extLst>
              <a:ext uri="{FF2B5EF4-FFF2-40B4-BE49-F238E27FC236}">
                <a16:creationId xmlns:a16="http://schemas.microsoft.com/office/drawing/2014/main" id="{D196A907-BA30-4278-BF56-D9AD9C0ECD4C}"/>
              </a:ext>
            </a:extLst>
          </p:cNvPr>
          <p:cNvSpPr/>
          <p:nvPr/>
        </p:nvSpPr>
        <p:spPr>
          <a:xfrm>
            <a:off x="5921829" y="3240087"/>
            <a:ext cx="4932650" cy="3100648"/>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4. We recommend …</a:t>
            </a:r>
            <a:endParaRPr lang="en-GB" sz="1400">
              <a:ea typeface="Open Sans Light"/>
              <a:cs typeface="Open Sans Light"/>
            </a:endParaRPr>
          </a:p>
          <a:p>
            <a:pPr indent="-432008" defTabSz="546010">
              <a:lnSpc>
                <a:spcPct val="90000"/>
              </a:lnSpc>
              <a:spcBef>
                <a:spcPct val="0"/>
              </a:spcBef>
              <a:spcAft>
                <a:spcPct val="15000"/>
              </a:spcAft>
            </a:pPr>
            <a:r>
              <a:rPr lang="en-GB" sz="1400">
                <a:solidFill>
                  <a:schemeClr val="tx1"/>
                </a:solidFill>
                <a:latin typeface="+mj-lt"/>
                <a:ea typeface="Calibri" panose="020F0502020204030204" pitchFamily="34" charset="0"/>
              </a:rPr>
              <a:t>The idea of having a multi-disciplinary meeting at community level and not just clinical level was well received in the focus groups and subsequent meetings. </a:t>
            </a:r>
          </a:p>
          <a:p>
            <a:pPr indent="-432008" defTabSz="546010">
              <a:lnSpc>
                <a:spcPct val="90000"/>
              </a:lnSpc>
              <a:spcBef>
                <a:spcPct val="0"/>
              </a:spcBef>
              <a:spcAft>
                <a:spcPct val="15000"/>
              </a:spcAft>
            </a:pPr>
            <a:endParaRPr lang="en-GB" sz="1400">
              <a:solidFill>
                <a:schemeClr val="tx1"/>
              </a:solidFill>
              <a:latin typeface="+mj-lt"/>
              <a:ea typeface="Calibri" panose="020F0502020204030204" pitchFamily="34" charset="0"/>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rPr>
              <a:t>Quarterly peer learning sessions should be established for all services involved in dementia care. This can build and strengthen partnerships, and increase the clarity of services, as well as the roles and responsibilities across the dementia pathway. Building on from the dementia pathway map developed in this project, this can support the development of a directory of local information, services and referral forms for professionals. </a:t>
            </a:r>
          </a:p>
          <a:p>
            <a:pPr indent="-432008" defTabSz="546010">
              <a:lnSpc>
                <a:spcPct val="90000"/>
              </a:lnSpc>
              <a:spcBef>
                <a:spcPct val="0"/>
              </a:spcBef>
              <a:spcAft>
                <a:spcPct val="15000"/>
              </a:spcAft>
            </a:pPr>
            <a:endParaRPr lang="en-GB" sz="1400"/>
          </a:p>
        </p:txBody>
      </p:sp>
    </p:spTree>
    <p:extLst>
      <p:ext uri="{BB962C8B-B14F-4D97-AF65-F5344CB8AC3E}">
        <p14:creationId xmlns:p14="http://schemas.microsoft.com/office/powerpoint/2010/main" val="279598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Theme Four: Transitions to Care, Hospitals and End of Life </a:t>
            </a:r>
            <a:endParaRPr lang="en-GB" sz="2200">
              <a:solidFill>
                <a:schemeClr val="accent1"/>
              </a:solidFill>
              <a:latin typeface="+mn-lt"/>
              <a:cs typeface="Arial"/>
            </a:endParaRPr>
          </a:p>
        </p:txBody>
      </p:sp>
      <p:sp>
        <p:nvSpPr>
          <p:cNvPr id="5" name="Freeform: Shape 4">
            <a:extLst>
              <a:ext uri="{FF2B5EF4-FFF2-40B4-BE49-F238E27FC236}">
                <a16:creationId xmlns:a16="http://schemas.microsoft.com/office/drawing/2014/main" id="{9E94A6EF-986B-4AB0-A811-EA155C15583E}"/>
              </a:ext>
            </a:extLst>
          </p:cNvPr>
          <p:cNvSpPr/>
          <p:nvPr/>
        </p:nvSpPr>
        <p:spPr>
          <a:xfrm>
            <a:off x="667596" y="1721720"/>
            <a:ext cx="4932650" cy="1623364"/>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7950" lvl="1" indent="-107950" algn="ctr" defTabSz="546010">
              <a:lnSpc>
                <a:spcPct val="90000"/>
              </a:lnSpc>
              <a:spcBef>
                <a:spcPct val="0"/>
              </a:spcBef>
              <a:spcAft>
                <a:spcPct val="15000"/>
              </a:spcAft>
            </a:pPr>
            <a:r>
              <a:rPr lang="en-GB" sz="1400" b="1">
                <a:solidFill>
                  <a:srgbClr val="2283FA"/>
                </a:solidFill>
                <a:ea typeface="Open Sans Light"/>
                <a:cs typeface="Open Sans Light"/>
              </a:rPr>
              <a:t>1. We were asked to…</a:t>
            </a:r>
            <a:endParaRPr lang="en-GB" sz="1400">
              <a:solidFill>
                <a:schemeClr val="tx1"/>
              </a:solidFill>
              <a:latin typeface="+mn-lt"/>
              <a:cs typeface="Arial"/>
            </a:endParaRPr>
          </a:p>
          <a:p>
            <a:pPr indent="-575945" defTabSz="546010">
              <a:lnSpc>
                <a:spcPct val="90000"/>
              </a:lnSpc>
              <a:spcBef>
                <a:spcPct val="0"/>
              </a:spcBef>
              <a:spcAft>
                <a:spcPct val="15000"/>
              </a:spcAft>
            </a:pPr>
            <a:endParaRPr lang="en-GB" sz="1400">
              <a:solidFill>
                <a:schemeClr val="tx1"/>
              </a:solidFill>
              <a:latin typeface="+mn-lt"/>
              <a:cs typeface="Arial"/>
            </a:endParaRPr>
          </a:p>
          <a:p>
            <a:pPr indent="-575945" defTabSz="546010">
              <a:lnSpc>
                <a:spcPct val="90000"/>
              </a:lnSpc>
              <a:spcBef>
                <a:spcPct val="0"/>
              </a:spcBef>
              <a:spcAft>
                <a:spcPct val="15000"/>
              </a:spcAft>
            </a:pPr>
            <a:r>
              <a:rPr lang="en-GB" sz="1400">
                <a:solidFill>
                  <a:schemeClr val="tx1"/>
                </a:solidFill>
                <a:cs typeface="Arial"/>
              </a:rPr>
              <a:t>G</a:t>
            </a:r>
            <a:r>
              <a:rPr lang="en-GB" sz="1400">
                <a:solidFill>
                  <a:schemeClr val="tx1"/>
                </a:solidFill>
                <a:latin typeface="+mn-lt"/>
                <a:cs typeface="Arial"/>
              </a:rPr>
              <a:t>ather experiences of care homes and end of life care. During the project field work stage</a:t>
            </a:r>
            <a:r>
              <a:rPr lang="en-GB" sz="1400">
                <a:solidFill>
                  <a:schemeClr val="tx1"/>
                </a:solidFill>
                <a:cs typeface="Arial"/>
              </a:rPr>
              <a:t>,</a:t>
            </a:r>
            <a:r>
              <a:rPr lang="en-GB" sz="1400">
                <a:solidFill>
                  <a:schemeClr val="tx1"/>
                </a:solidFill>
                <a:latin typeface="+mn-lt"/>
                <a:cs typeface="Arial"/>
              </a:rPr>
              <a:t> we were </a:t>
            </a:r>
            <a:r>
              <a:rPr lang="en-GB" sz="1400">
                <a:solidFill>
                  <a:schemeClr val="tx1"/>
                </a:solidFill>
                <a:cs typeface="Arial"/>
              </a:rPr>
              <a:t>also asked </a:t>
            </a:r>
            <a:r>
              <a:rPr lang="en-GB" sz="1400">
                <a:solidFill>
                  <a:schemeClr val="tx1"/>
                </a:solidFill>
                <a:latin typeface="+mn-lt"/>
                <a:cs typeface="Arial"/>
              </a:rPr>
              <a:t>to look at </a:t>
            </a:r>
            <a:r>
              <a:rPr lang="en-GB" sz="1400">
                <a:solidFill>
                  <a:schemeClr val="tx1"/>
                </a:solidFill>
                <a:cs typeface="Arial"/>
              </a:rPr>
              <a:t>people's</a:t>
            </a:r>
            <a:r>
              <a:rPr lang="en-GB" sz="1400">
                <a:solidFill>
                  <a:schemeClr val="tx1"/>
                </a:solidFill>
                <a:latin typeface="+mn-lt"/>
                <a:cs typeface="Arial"/>
              </a:rPr>
              <a:t> experiences in hospitals and delays to discharge.</a:t>
            </a:r>
            <a:endParaRPr lang="en-GB" sz="1400">
              <a:solidFill>
                <a:schemeClr val="tx1"/>
              </a:solidFill>
              <a:ea typeface="Open Sans Light"/>
              <a:cs typeface="Open Sans Light"/>
            </a:endParaRPr>
          </a:p>
          <a:p>
            <a:pPr indent="-431800" defTabSz="546010">
              <a:lnSpc>
                <a:spcPct val="90000"/>
              </a:lnSpc>
              <a:spcBef>
                <a:spcPct val="0"/>
              </a:spcBef>
              <a:spcAft>
                <a:spcPct val="15000"/>
              </a:spcAft>
            </a:pPr>
            <a:endParaRPr lang="en-GB" sz="1400">
              <a:solidFill>
                <a:schemeClr val="tx1"/>
              </a:solidFill>
              <a:cs typeface="Arial"/>
            </a:endParaRPr>
          </a:p>
        </p:txBody>
      </p:sp>
      <p:sp>
        <p:nvSpPr>
          <p:cNvPr id="7" name="Freeform: Shape 6">
            <a:extLst>
              <a:ext uri="{FF2B5EF4-FFF2-40B4-BE49-F238E27FC236}">
                <a16:creationId xmlns:a16="http://schemas.microsoft.com/office/drawing/2014/main" id="{F9DBC79B-18C1-4A40-B1A6-1BC7405C0704}"/>
              </a:ext>
            </a:extLst>
          </p:cNvPr>
          <p:cNvSpPr/>
          <p:nvPr/>
        </p:nvSpPr>
        <p:spPr>
          <a:xfrm>
            <a:off x="667596" y="3665682"/>
            <a:ext cx="4932650" cy="2206612"/>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7950" lvl="1" indent="-107950" algn="ctr" defTabSz="546010">
              <a:lnSpc>
                <a:spcPct val="90000"/>
              </a:lnSpc>
              <a:spcBef>
                <a:spcPct val="0"/>
              </a:spcBef>
              <a:spcAft>
                <a:spcPct val="15000"/>
              </a:spcAft>
            </a:pPr>
            <a:r>
              <a:rPr lang="en-GB" sz="1400" b="1">
                <a:solidFill>
                  <a:srgbClr val="2283FA"/>
                </a:solidFill>
                <a:ea typeface="Open Sans Light"/>
                <a:cs typeface="Open Sans Light"/>
              </a:rPr>
              <a:t>2. We heard …</a:t>
            </a:r>
            <a:endParaRPr lang="en-US"/>
          </a:p>
          <a:p>
            <a:pPr marL="107950" lvl="1" indent="-107950" algn="ctr" defTabSz="546010">
              <a:lnSpc>
                <a:spcPct val="90000"/>
              </a:lnSpc>
              <a:spcBef>
                <a:spcPct val="0"/>
              </a:spcBef>
              <a:spcAft>
                <a:spcPct val="15000"/>
              </a:spcAft>
            </a:pPr>
            <a:endParaRPr lang="en-GB" sz="1400">
              <a:ea typeface="Open Sans Light"/>
              <a:cs typeface="Open Sans Light"/>
            </a:endParaRPr>
          </a:p>
          <a:p>
            <a:pPr indent="-575945" defTabSz="546010">
              <a:lnSpc>
                <a:spcPct val="90000"/>
              </a:lnSpc>
              <a:spcBef>
                <a:spcPct val="0"/>
              </a:spcBef>
              <a:spcAft>
                <a:spcPct val="15000"/>
              </a:spcAft>
            </a:pPr>
            <a:r>
              <a:rPr lang="en-GB" sz="1400">
                <a:solidFill>
                  <a:schemeClr val="tx1"/>
                </a:solidFill>
                <a:latin typeface="+mn-lt"/>
                <a:cs typeface="Arial"/>
              </a:rPr>
              <a:t>Carers told us how they felt confused by the system and several told us how their loved one had to move on as the home could not support them when behaviour changed. There is a lot of work being done by the hospital to support people affected by dementia but there are long delays to discharging people due to loss of care packages or no suitable support at home. </a:t>
            </a:r>
            <a:r>
              <a:rPr lang="en-GB" sz="1400"/>
              <a:t>	</a:t>
            </a:r>
            <a:endParaRPr lang="en-GB" sz="1400">
              <a:cs typeface="Arial"/>
            </a:endParaRPr>
          </a:p>
        </p:txBody>
      </p:sp>
      <p:sp>
        <p:nvSpPr>
          <p:cNvPr id="4" name="Freeform: Shape 3">
            <a:extLst>
              <a:ext uri="{FF2B5EF4-FFF2-40B4-BE49-F238E27FC236}">
                <a16:creationId xmlns:a16="http://schemas.microsoft.com/office/drawing/2014/main" id="{801DF87E-2E48-439B-96D7-005BD800D408}"/>
              </a:ext>
            </a:extLst>
          </p:cNvPr>
          <p:cNvSpPr/>
          <p:nvPr/>
        </p:nvSpPr>
        <p:spPr>
          <a:xfrm>
            <a:off x="5761037" y="1721721"/>
            <a:ext cx="4932650" cy="1623363"/>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3. We found …</a:t>
            </a:r>
          </a:p>
          <a:p>
            <a:pPr marL="108002" lvl="1" indent="-108002" algn="ctr" defTabSz="546010">
              <a:lnSpc>
                <a:spcPct val="90000"/>
              </a:lnSpc>
              <a:spcBef>
                <a:spcPct val="0"/>
              </a:spcBef>
              <a:spcAft>
                <a:spcPct val="15000"/>
              </a:spcAft>
            </a:pPr>
            <a:endParaRPr lang="en-GB" sz="1400">
              <a:ea typeface="Open Sans Light"/>
              <a:cs typeface="Open Sans Light"/>
            </a:endParaRPr>
          </a:p>
          <a:p>
            <a:pPr indent="-432008" defTabSz="546010">
              <a:lnSpc>
                <a:spcPct val="90000"/>
              </a:lnSpc>
              <a:spcBef>
                <a:spcPct val="0"/>
              </a:spcBef>
              <a:spcAft>
                <a:spcPct val="15000"/>
              </a:spcAft>
            </a:pPr>
            <a:r>
              <a:rPr lang="en-GB" sz="1400"/>
              <a:t>Key challenges in the provision of residential and domiciliary care services. </a:t>
            </a:r>
            <a:r>
              <a:rPr lang="en-GB" sz="1400">
                <a:ea typeface="Open Sans Light"/>
                <a:cs typeface="Open Sans Light"/>
              </a:rPr>
              <a:t>Care homes were struggling to accommodate people with dementia or higher needs which was placing additional pressure on carers and hospitals.</a:t>
            </a:r>
          </a:p>
          <a:p>
            <a:pPr indent="-432008" defTabSz="546010">
              <a:lnSpc>
                <a:spcPct val="90000"/>
              </a:lnSpc>
              <a:spcBef>
                <a:spcPct val="0"/>
              </a:spcBef>
              <a:spcAft>
                <a:spcPct val="15000"/>
              </a:spcAft>
            </a:pPr>
            <a:endParaRPr lang="en-GB" sz="1400"/>
          </a:p>
        </p:txBody>
      </p:sp>
      <p:sp>
        <p:nvSpPr>
          <p:cNvPr id="6" name="Freeform: Shape 5">
            <a:extLst>
              <a:ext uri="{FF2B5EF4-FFF2-40B4-BE49-F238E27FC236}">
                <a16:creationId xmlns:a16="http://schemas.microsoft.com/office/drawing/2014/main" id="{DCEB1638-9231-41D2-8723-3AB5DFD1E503}"/>
              </a:ext>
            </a:extLst>
          </p:cNvPr>
          <p:cNvSpPr/>
          <p:nvPr/>
        </p:nvSpPr>
        <p:spPr>
          <a:xfrm>
            <a:off x="5761037" y="3665681"/>
            <a:ext cx="4932650" cy="2525394"/>
          </a:xfrm>
          <a:custGeom>
            <a:avLst/>
            <a:gdLst>
              <a:gd name="connsiteX0" fmla="*/ 0 w 2772766"/>
              <a:gd name="connsiteY0" fmla="*/ 228695 h 2286952"/>
              <a:gd name="connsiteX1" fmla="*/ 228695 w 2772766"/>
              <a:gd name="connsiteY1" fmla="*/ 0 h 2286952"/>
              <a:gd name="connsiteX2" fmla="*/ 2544071 w 2772766"/>
              <a:gd name="connsiteY2" fmla="*/ 0 h 2286952"/>
              <a:gd name="connsiteX3" fmla="*/ 2772766 w 2772766"/>
              <a:gd name="connsiteY3" fmla="*/ 228695 h 2286952"/>
              <a:gd name="connsiteX4" fmla="*/ 2772766 w 2772766"/>
              <a:gd name="connsiteY4" fmla="*/ 2058257 h 2286952"/>
              <a:gd name="connsiteX5" fmla="*/ 2544071 w 2772766"/>
              <a:gd name="connsiteY5" fmla="*/ 2286952 h 2286952"/>
              <a:gd name="connsiteX6" fmla="*/ 228695 w 2772766"/>
              <a:gd name="connsiteY6" fmla="*/ 2286952 h 2286952"/>
              <a:gd name="connsiteX7" fmla="*/ 0 w 2772766"/>
              <a:gd name="connsiteY7" fmla="*/ 2058257 h 2286952"/>
              <a:gd name="connsiteX8" fmla="*/ 0 w 2772766"/>
              <a:gd name="connsiteY8" fmla="*/ 228695 h 22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66" h="2286952">
                <a:moveTo>
                  <a:pt x="0" y="228695"/>
                </a:moveTo>
                <a:cubicBezTo>
                  <a:pt x="0" y="102390"/>
                  <a:pt x="102390" y="0"/>
                  <a:pt x="228695" y="0"/>
                </a:cubicBezTo>
                <a:lnTo>
                  <a:pt x="2544071" y="0"/>
                </a:lnTo>
                <a:cubicBezTo>
                  <a:pt x="2670376" y="0"/>
                  <a:pt x="2772766" y="102390"/>
                  <a:pt x="2772766" y="228695"/>
                </a:cubicBezTo>
                <a:lnTo>
                  <a:pt x="2772766" y="2058257"/>
                </a:lnTo>
                <a:cubicBezTo>
                  <a:pt x="2772766" y="2184562"/>
                  <a:pt x="2670376" y="2286952"/>
                  <a:pt x="2544071" y="2286952"/>
                </a:cubicBezTo>
                <a:lnTo>
                  <a:pt x="228695" y="2286952"/>
                </a:lnTo>
                <a:cubicBezTo>
                  <a:pt x="102390" y="2286952"/>
                  <a:pt x="0" y="2184562"/>
                  <a:pt x="0" y="2058257"/>
                </a:cubicBezTo>
                <a:lnTo>
                  <a:pt x="0" y="2286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30" tIns="73130" rIns="73130" bIns="536192" numCol="1" spcCol="1270" anchor="t" anchorCtr="0">
            <a:noAutofit/>
          </a:bodyPr>
          <a:lstStyle/>
          <a:p>
            <a:pPr marL="108002" lvl="1" indent="-108002" algn="ctr" defTabSz="546010">
              <a:lnSpc>
                <a:spcPct val="90000"/>
              </a:lnSpc>
              <a:spcBef>
                <a:spcPct val="0"/>
              </a:spcBef>
              <a:spcAft>
                <a:spcPct val="15000"/>
              </a:spcAft>
            </a:pPr>
            <a:r>
              <a:rPr lang="en-GB" sz="1400" b="1">
                <a:solidFill>
                  <a:srgbClr val="2283FA"/>
                </a:solidFill>
                <a:ea typeface="Open Sans Light"/>
                <a:cs typeface="Open Sans Light"/>
              </a:rPr>
              <a:t>4. We recommend …</a:t>
            </a:r>
          </a:p>
          <a:p>
            <a:pPr marL="108002" lvl="1" indent="-108002" algn="ctr" defTabSz="546010">
              <a:lnSpc>
                <a:spcPct val="90000"/>
              </a:lnSpc>
              <a:spcBef>
                <a:spcPct val="0"/>
              </a:spcBef>
              <a:spcAft>
                <a:spcPct val="15000"/>
              </a:spcAft>
            </a:pPr>
            <a:endParaRPr lang="en-GB" sz="1400">
              <a:ea typeface="Open Sans Light"/>
              <a:cs typeface="Open Sans Light"/>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rPr>
              <a:t>A review should be conducted on social care capacity and access. This should include acceptance criteria of care homes, how care packages are maintained during a hospital admission, and access to respite and domiciliary care.</a:t>
            </a:r>
          </a:p>
          <a:p>
            <a:pPr indent="-432008" defTabSz="546010">
              <a:lnSpc>
                <a:spcPct val="90000"/>
              </a:lnSpc>
              <a:spcBef>
                <a:spcPct val="0"/>
              </a:spcBef>
              <a:spcAft>
                <a:spcPct val="15000"/>
              </a:spcAft>
            </a:pPr>
            <a:endParaRPr lang="en-GB" sz="1400">
              <a:solidFill>
                <a:srgbClr val="000000"/>
              </a:solidFill>
              <a:latin typeface="Arial" panose="020B0604020202020204" pitchFamily="34" charset="0"/>
            </a:endParaRP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rPr>
              <a:t>Everyone diagnosed with dementia should have access to a dementia support worker or similar service. To improve uptake, they should be delivered in each primary care network, with an automatic referral from memory services.  </a:t>
            </a:r>
          </a:p>
          <a:p>
            <a:pPr indent="-432008" defTabSz="546010">
              <a:lnSpc>
                <a:spcPct val="90000"/>
              </a:lnSpc>
              <a:spcBef>
                <a:spcPct val="0"/>
              </a:spcBef>
              <a:spcAft>
                <a:spcPct val="15000"/>
              </a:spcAft>
            </a:pPr>
            <a:r>
              <a:rPr lang="en-GB" sz="1400" i="0" u="none" strike="noStrike">
                <a:solidFill>
                  <a:srgbClr val="000000"/>
                </a:solidFill>
                <a:effectLst/>
                <a:latin typeface="Arial" panose="020B0604020202020204" pitchFamily="34" charset="0"/>
              </a:rPr>
              <a:t> </a:t>
            </a:r>
          </a:p>
          <a:p>
            <a:pPr indent="-432008" defTabSz="546010">
              <a:lnSpc>
                <a:spcPct val="90000"/>
              </a:lnSpc>
              <a:spcBef>
                <a:spcPct val="0"/>
              </a:spcBef>
              <a:spcAft>
                <a:spcPct val="15000"/>
              </a:spcAft>
            </a:pPr>
            <a:endParaRPr lang="en-GB" sz="1400"/>
          </a:p>
        </p:txBody>
      </p:sp>
    </p:spTree>
    <p:extLst>
      <p:ext uri="{BB962C8B-B14F-4D97-AF65-F5344CB8AC3E}">
        <p14:creationId xmlns:p14="http://schemas.microsoft.com/office/powerpoint/2010/main" val="53463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All Recommendations  </a:t>
            </a:r>
            <a:endParaRPr lang="en-GB" sz="2200">
              <a:solidFill>
                <a:schemeClr val="accent1"/>
              </a:solidFill>
              <a:latin typeface="+mn-lt"/>
              <a:cs typeface="Arial"/>
            </a:endParaRPr>
          </a:p>
        </p:txBody>
      </p:sp>
      <p:sp>
        <p:nvSpPr>
          <p:cNvPr id="3" name="TextBox 2">
            <a:extLst>
              <a:ext uri="{FF2B5EF4-FFF2-40B4-BE49-F238E27FC236}">
                <a16:creationId xmlns:a16="http://schemas.microsoft.com/office/drawing/2014/main" id="{616209AC-A86C-4266-A88A-431B3D6C34FE}"/>
              </a:ext>
            </a:extLst>
          </p:cNvPr>
          <p:cNvSpPr txBox="1"/>
          <p:nvPr/>
        </p:nvSpPr>
        <p:spPr>
          <a:xfrm>
            <a:off x="307353" y="1341368"/>
            <a:ext cx="10907368" cy="7760586"/>
          </a:xfrm>
          <a:prstGeom prst="rect">
            <a:avLst/>
          </a:prstGeom>
          <a:noFill/>
        </p:spPr>
        <p:txBody>
          <a:bodyPr wrap="square" rtlCol="0">
            <a:spAutoFit/>
          </a:bodyPr>
          <a:lstStyle/>
          <a:p>
            <a:pPr marL="342900" indent="-342900">
              <a:buFont typeface="+mj-lt"/>
              <a:buAutoNum type="arabicPeriod"/>
            </a:pPr>
            <a:endParaRPr lang="en-GB" sz="1400">
              <a:solidFill>
                <a:schemeClr val="tx1"/>
              </a:solidFill>
              <a:effectLst/>
              <a:latin typeface="Arial" panose="020B0604020202020204" pitchFamily="34" charset="0"/>
              <a:ea typeface="Calibri" panose="020F0502020204030204" pitchFamily="34" charset="0"/>
            </a:endParaRPr>
          </a:p>
          <a:p>
            <a:pPr marL="342900" indent="-342900">
              <a:buFont typeface="+mj-lt"/>
              <a:buAutoNum type="arabicPeriod"/>
            </a:pPr>
            <a:r>
              <a:rPr lang="en-US" sz="1400">
                <a:effectLst/>
                <a:latin typeface="Arial" panose="020B0604020202020204" pitchFamily="34" charset="0"/>
                <a:cs typeface="Arial" panose="020B0604020202020204" pitchFamily="34" charset="0"/>
              </a:rPr>
              <a:t>Once discharged back to primary care, every person diagnosed with dementia should be allocated a single point of contact, with the details on how to contact them. Increased availability of Dementia Advisors working alongside primary care professionals to provide specialist advice would be beneficial. Data should be collected locally to understand access issues. </a:t>
            </a:r>
            <a:endParaRPr lang="en-GB" sz="1400">
              <a:effectLst/>
              <a:latin typeface="Arial" panose="020B0604020202020204" pitchFamily="34" charset="0"/>
              <a:cs typeface="Arial" panose="020B0604020202020204" pitchFamily="34" charset="0"/>
            </a:endParaRPr>
          </a:p>
          <a:p>
            <a:pPr marL="342900" indent="-342900">
              <a:buFont typeface="+mj-lt"/>
              <a:buAutoNum type="arabicPeriod"/>
            </a:pPr>
            <a:r>
              <a:rPr lang="en-US" sz="1400">
                <a:effectLst/>
                <a:latin typeface="Arial" panose="020B0604020202020204" pitchFamily="34" charset="0"/>
                <a:cs typeface="Arial" panose="020B0604020202020204" pitchFamily="34" charset="0"/>
              </a:rPr>
              <a:t>To improve access and experience of annual dementia reviews, primary care networks should work towards returning reviews to pre-Covid levels. These should be conducted through a multidisciplinary team approach, ensuring that people can benefit from a range of specialisms within primary care. </a:t>
            </a:r>
            <a:r>
              <a:rPr lang="en-US" sz="1400" err="1">
                <a:effectLst/>
                <a:latin typeface="Arial" panose="020B0604020202020204" pitchFamily="34" charset="0"/>
                <a:cs typeface="Arial" panose="020B0604020202020204" pitchFamily="34" charset="0"/>
              </a:rPr>
              <a:t>Carer</a:t>
            </a:r>
            <a:r>
              <a:rPr lang="en-US" sz="1400">
                <a:effectLst/>
                <a:latin typeface="Arial" panose="020B0604020202020204" pitchFamily="34" charset="0"/>
                <a:cs typeface="Arial" panose="020B0604020202020204" pitchFamily="34" charset="0"/>
              </a:rPr>
              <a:t> health and wellbeing should be a vital part of each review.</a:t>
            </a:r>
          </a:p>
          <a:p>
            <a:pPr marL="342900" indent="-342900">
              <a:buFont typeface="+mj-lt"/>
              <a:buAutoNum type="arabicPeriod"/>
            </a:pPr>
            <a:r>
              <a:rPr lang="en-GB" sz="1400" i="0" u="none" strike="noStrike">
                <a:solidFill>
                  <a:srgbClr val="000000"/>
                </a:solidFill>
                <a:effectLst/>
                <a:latin typeface="Arial" panose="020B0604020202020204" pitchFamily="34" charset="0"/>
                <a:cs typeface="Arial" panose="020B0604020202020204" pitchFamily="34" charset="0"/>
              </a:rPr>
              <a:t>Wakefield should work towards returning the dementia diagnosis rate to the national target (66.7%) and people should wait no longer than 18 weeks for a diagnosis after referral to a specialist.</a:t>
            </a:r>
          </a:p>
          <a:p>
            <a:pPr marL="342900" indent="-342900">
              <a:buFont typeface="+mj-lt"/>
              <a:buAutoNum type="arabicPeriod"/>
            </a:pPr>
            <a:r>
              <a:rPr lang="en-GB" sz="1400" i="0" u="none" strike="noStrike">
                <a:solidFill>
                  <a:srgbClr val="000000"/>
                </a:solidFill>
                <a:effectLst/>
                <a:latin typeface="Arial" panose="020B0604020202020204" pitchFamily="34" charset="0"/>
                <a:cs typeface="Arial" panose="020B0604020202020204" pitchFamily="34" charset="0"/>
              </a:rPr>
              <a:t>Transport should be available and accessible for people affected by dementia. </a:t>
            </a:r>
            <a:r>
              <a:rPr lang="en-GB" sz="1400">
                <a:solidFill>
                  <a:srgbClr val="000000"/>
                </a:solidFill>
                <a:latin typeface="Arial" panose="020B0604020202020204" pitchFamily="34" charset="0"/>
                <a:cs typeface="Arial" panose="020B0604020202020204" pitchFamily="34" charset="0"/>
              </a:rPr>
              <a:t>A</a:t>
            </a:r>
            <a:r>
              <a:rPr lang="en-GB" sz="1400" i="0" u="none" strike="noStrike">
                <a:solidFill>
                  <a:srgbClr val="000000"/>
                </a:solidFill>
                <a:effectLst/>
                <a:latin typeface="Arial" panose="020B0604020202020204" pitchFamily="34" charset="0"/>
                <a:cs typeface="Arial" panose="020B0604020202020204" pitchFamily="34" charset="0"/>
              </a:rPr>
              <a:t>ccess barriers include poor service in rural areas, a need for transport reminders and support preparing people to leave their homes.</a:t>
            </a:r>
          </a:p>
          <a:p>
            <a:pPr marL="342900" indent="-342900">
              <a:buFont typeface="+mj-lt"/>
              <a:buAutoNum type="arabicPeriod"/>
            </a:pPr>
            <a:r>
              <a:rPr lang="en-GB" sz="1400" i="0" u="none" strike="noStrike">
                <a:solidFill>
                  <a:srgbClr val="000000"/>
                </a:solidFill>
                <a:effectLst/>
                <a:latin typeface="Arial" panose="020B0604020202020204" pitchFamily="34" charset="0"/>
                <a:cs typeface="Arial" panose="020B0604020202020204" pitchFamily="34" charset="0"/>
              </a:rPr>
              <a:t>Engagement with the public around dementia should be routinely conducted through local roadshows, campaigns, and dementia specific training to increase awareness and understanding of the condition. The information available should cover different aspects of the dementia pathway from prevention to dying well. </a:t>
            </a:r>
          </a:p>
          <a:p>
            <a:pPr marL="342900" indent="-342900">
              <a:buFont typeface="+mj-lt"/>
              <a:buAutoNum type="arabicPeriod"/>
            </a:pPr>
            <a:r>
              <a:rPr lang="en-GB" sz="1400" i="0" u="none" strike="noStrike">
                <a:solidFill>
                  <a:srgbClr val="000000"/>
                </a:solidFill>
                <a:effectLst/>
                <a:latin typeface="Arial" panose="020B0604020202020204" pitchFamily="34" charset="0"/>
              </a:rPr>
              <a:t>Quarterly peer learning sessions should be established for all services involved in dementia care. This can build and strengthen partnerships, and increase the clarity of services, as well as the roles and responsibilities across the dementia pathway. Building on from the dementia pathway map developed in this project, this can support the development of a directory of local information, services and referral forms for professionals. </a:t>
            </a:r>
          </a:p>
          <a:p>
            <a:pPr marL="342900" indent="-342900">
              <a:buFont typeface="+mj-lt"/>
              <a:buAutoNum type="arabicPeriod"/>
            </a:pPr>
            <a:r>
              <a:rPr lang="en-GB" sz="1400" i="0" u="none" strike="noStrike">
                <a:solidFill>
                  <a:srgbClr val="000000"/>
                </a:solidFill>
                <a:effectLst/>
                <a:latin typeface="Arial" panose="020B0604020202020204" pitchFamily="34" charset="0"/>
              </a:rPr>
              <a:t>A review should be conducted on social care capacity and access. This should include acceptance criteria of care homes, how care packages are maintained during a hospital admission, and access to respite and domiciliary care.</a:t>
            </a:r>
          </a:p>
          <a:p>
            <a:pPr marL="342900" indent="-342900">
              <a:buFont typeface="+mj-lt"/>
              <a:buAutoNum type="arabicPeriod"/>
            </a:pPr>
            <a:r>
              <a:rPr lang="en-GB" sz="1400" i="0" u="none" strike="noStrike">
                <a:solidFill>
                  <a:srgbClr val="000000"/>
                </a:solidFill>
                <a:effectLst/>
                <a:latin typeface="Arial" panose="020B0604020202020204" pitchFamily="34" charset="0"/>
              </a:rPr>
              <a:t>Everyone diagnosed with dementia should have access to a dementia support worker or similar service. To improve uptake, they should be delivered in each primary care network, with an automatic referral from memory services.  </a:t>
            </a:r>
          </a:p>
          <a:p>
            <a:pPr marL="342900" indent="-342900">
              <a:buFont typeface="+mj-lt"/>
              <a:buAutoNum type="arabicPeriod"/>
            </a:pPr>
            <a:endParaRPr lang="en-GB" sz="1400" b="1" i="0" u="none" strike="noStrike">
              <a:solidFill>
                <a:srgbClr val="000000"/>
              </a:solidFill>
              <a:effectLst/>
              <a:latin typeface="Arial" panose="020B0604020202020204" pitchFamily="34" charset="0"/>
            </a:endParaRPr>
          </a:p>
          <a:p>
            <a:pPr marL="342900" indent="-342900">
              <a:buFont typeface="+mj-lt"/>
              <a:buAutoNum type="arabicPeriod"/>
            </a:pPr>
            <a:endParaRPr lang="en-GB" sz="1400" b="1" i="0" u="none" strike="noStrike">
              <a:solidFill>
                <a:srgbClr val="000000"/>
              </a:solidFill>
              <a:effectLst/>
              <a:latin typeface="Arial" panose="020B0604020202020204" pitchFamily="34" charset="0"/>
              <a:cs typeface="Arial" panose="020B0604020202020204" pitchFamily="34" charset="0"/>
            </a:endParaRPr>
          </a:p>
          <a:p>
            <a:pPr marL="342900" indent="-342900">
              <a:buFont typeface="+mj-lt"/>
              <a:buAutoNum type="arabicPeriod"/>
            </a:pPr>
            <a:endParaRPr lang="en-GB" sz="1400" b="1" i="0" u="none" strike="noStrike">
              <a:solidFill>
                <a:srgbClr val="000000"/>
              </a:solidFill>
              <a:effectLst/>
              <a:latin typeface="Arial" panose="020B0604020202020204" pitchFamily="34" charset="0"/>
              <a:cs typeface="Arial" panose="020B0604020202020204" pitchFamily="34" charset="0"/>
            </a:endParaRPr>
          </a:p>
          <a:p>
            <a:pPr marL="342900" indent="-342900">
              <a:buFont typeface="+mj-lt"/>
              <a:buAutoNum type="arabicPeriod"/>
            </a:pPr>
            <a:endParaRPr lang="en-GB" sz="1400" b="1" i="0" u="none" strike="noStrike">
              <a:solidFill>
                <a:srgbClr val="000000"/>
              </a:solidFill>
              <a:effectLst/>
              <a:latin typeface="Arial" panose="020B0604020202020204" pitchFamily="34" charset="0"/>
              <a:cs typeface="Arial" panose="020B0604020202020204" pitchFamily="34" charset="0"/>
            </a:endParaRPr>
          </a:p>
          <a:p>
            <a:pPr marL="342900" indent="-342900">
              <a:buFont typeface="+mj-lt"/>
              <a:buAutoNum type="arabicPeriod"/>
            </a:pPr>
            <a:endParaRPr lang="en-GB" sz="1400" b="1">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GB" sz="1400" b="1">
              <a:effectLst/>
              <a:latin typeface="Arial" panose="020B0604020202020204" pitchFamily="34" charset="0"/>
              <a:cs typeface="Arial" panose="020B0604020202020204" pitchFamily="34" charset="0"/>
            </a:endParaRPr>
          </a:p>
          <a:p>
            <a:pPr marL="342900" indent="-342900">
              <a:buFont typeface="+mj-lt"/>
              <a:buAutoNum type="arabicPeriod"/>
            </a:pPr>
            <a:endParaRPr lang="en-GB" sz="1400">
              <a:solidFill>
                <a:schemeClr val="tx1"/>
              </a:solidFill>
              <a:effectLst/>
              <a:latin typeface="Arial" panose="020B0604020202020204" pitchFamily="34" charset="0"/>
              <a:ea typeface="Calibri" panose="020F0502020204030204" pitchFamily="34" charset="0"/>
            </a:endParaRPr>
          </a:p>
          <a:p>
            <a:pPr marL="342900" indent="-342900">
              <a:buFont typeface="+mj-lt"/>
              <a:buAutoNum type="arabicPeriod"/>
            </a:pPr>
            <a:endParaRPr lang="en-GB" sz="1400">
              <a:solidFill>
                <a:schemeClr val="tx1"/>
              </a:solidFill>
              <a:effectLst/>
              <a:latin typeface="Arial" panose="020B0604020202020204" pitchFamily="34" charset="0"/>
              <a:ea typeface="Calibri" panose="020F0502020204030204" pitchFamily="34" charset="0"/>
            </a:endParaRPr>
          </a:p>
          <a:p>
            <a:pPr marL="342900" indent="-342900">
              <a:buFont typeface="+mj-lt"/>
              <a:buAutoNum type="arabicPeriod"/>
            </a:pPr>
            <a:endParaRPr lang="en-US" sz="1400" b="0">
              <a:solidFill>
                <a:schemeClr val="tx1"/>
              </a:solidFill>
              <a:effectLst/>
            </a:endParaRPr>
          </a:p>
          <a:p>
            <a:pPr marL="342900" indent="-342900">
              <a:buFont typeface="+mj-lt"/>
              <a:buAutoNum type="arabicPeriod"/>
            </a:pPr>
            <a:endParaRPr lang="en-US" sz="1400">
              <a:effectLst/>
            </a:endParaRPr>
          </a:p>
          <a:p>
            <a:pPr marL="342900" indent="-342900">
              <a:buFont typeface="+mj-lt"/>
              <a:buAutoNum type="arabicPeriod"/>
            </a:pPr>
            <a:endParaRPr lang="en-US" sz="1400">
              <a:effectLst/>
            </a:endParaRPr>
          </a:p>
          <a:p>
            <a:pPr marL="342900" indent="-342900">
              <a:buFont typeface="+mj-lt"/>
              <a:buAutoNum type="arabicPeriod"/>
            </a:pPr>
            <a:endParaRPr lang="en-GB" sz="1400">
              <a:effectLst/>
            </a:endParaRPr>
          </a:p>
          <a:p>
            <a:endParaRPr lang="en-GB"/>
          </a:p>
        </p:txBody>
      </p:sp>
    </p:spTree>
    <p:extLst>
      <p:ext uri="{BB962C8B-B14F-4D97-AF65-F5344CB8AC3E}">
        <p14:creationId xmlns:p14="http://schemas.microsoft.com/office/powerpoint/2010/main" val="266647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Address Book with solid fill">
            <a:extLst>
              <a:ext uri="{FF2B5EF4-FFF2-40B4-BE49-F238E27FC236}">
                <a16:creationId xmlns:a16="http://schemas.microsoft.com/office/drawing/2014/main" id="{0006F41E-F7CA-4EA8-83ED-0C525CA33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267334"/>
            <a:ext cx="1161819" cy="1161819"/>
          </a:xfrm>
          <a:prstGeom prst="rect">
            <a:avLst/>
          </a:prstGeom>
        </p:spPr>
      </p:pic>
      <p:sp>
        <p:nvSpPr>
          <p:cNvPr id="7" name="Title 3">
            <a:extLst>
              <a:ext uri="{FF2B5EF4-FFF2-40B4-BE49-F238E27FC236}">
                <a16:creationId xmlns:a16="http://schemas.microsoft.com/office/drawing/2014/main" id="{C741C785-1340-44CE-8A50-151DFF8BEA56}"/>
              </a:ext>
            </a:extLst>
          </p:cNvPr>
          <p:cNvSpPr>
            <a:spLocks noGrp="1"/>
          </p:cNvSpPr>
          <p:nvPr>
            <p:ph type="title"/>
          </p:nvPr>
        </p:nvSpPr>
        <p:spPr>
          <a:xfrm>
            <a:off x="1108380" y="598519"/>
            <a:ext cx="8057322" cy="490330"/>
          </a:xfrm>
        </p:spPr>
        <p:txBody>
          <a:bodyPr>
            <a:normAutofit fontScale="90000"/>
          </a:bodyPr>
          <a:lstStyle/>
          <a:p>
            <a:r>
              <a:rPr lang="en-GB">
                <a:solidFill>
                  <a:schemeClr val="accent1"/>
                </a:solidFill>
                <a:latin typeface="+mn-lt"/>
                <a:cs typeface="Arial"/>
              </a:rPr>
              <a:t>Executive Summary</a:t>
            </a:r>
            <a:br>
              <a:rPr lang="en-GB" sz="3200">
                <a:latin typeface="+mn-lt"/>
                <a:cs typeface="Arial"/>
              </a:rPr>
            </a:br>
            <a:br>
              <a:rPr lang="en-GB" sz="3200">
                <a:latin typeface="+mn-lt"/>
                <a:cs typeface="Arial"/>
              </a:rPr>
            </a:br>
            <a:endParaRPr lang="en-GB" sz="2200">
              <a:solidFill>
                <a:schemeClr val="accent1"/>
              </a:solidFill>
              <a:latin typeface="+mn-lt"/>
              <a:cs typeface="Arial"/>
            </a:endParaRPr>
          </a:p>
        </p:txBody>
      </p:sp>
      <p:sp>
        <p:nvSpPr>
          <p:cNvPr id="5" name="TextBox 4">
            <a:extLst>
              <a:ext uri="{FF2B5EF4-FFF2-40B4-BE49-F238E27FC236}">
                <a16:creationId xmlns:a16="http://schemas.microsoft.com/office/drawing/2014/main" id="{EFB4A5CC-35F7-4F6D-99FF-94426ADDB83E}"/>
              </a:ext>
            </a:extLst>
          </p:cNvPr>
          <p:cNvSpPr txBox="1"/>
          <p:nvPr/>
        </p:nvSpPr>
        <p:spPr>
          <a:xfrm>
            <a:off x="265784" y="1615201"/>
            <a:ext cx="7515270" cy="4693593"/>
          </a:xfrm>
          <a:prstGeom prst="rect">
            <a:avLst/>
          </a:prstGeom>
          <a:noFill/>
        </p:spPr>
        <p:txBody>
          <a:bodyPr wrap="square" lIns="91440" tIns="45720" rIns="91440" bIns="45720" rtlCol="0" anchor="t">
            <a:spAutoFit/>
          </a:bodyPr>
          <a:lstStyle/>
          <a:p>
            <a:pPr>
              <a:spcBef>
                <a:spcPts val="600"/>
              </a:spcBef>
              <a:spcAft>
                <a:spcPts val="600"/>
              </a:spcAft>
            </a:pPr>
            <a:r>
              <a:rPr lang="en-GB" sz="1400">
                <a:cs typeface="Arial"/>
              </a:rPr>
              <a:t>We were asked to obtain a baseline view of current service provision from people with dementia, their carers, and professionals living and working in Wakefield and the Five Towns. This included: Identifying how a diagnosis was reached and whether there were any barriers experienced, determining how services are accessed and whether linkages between existing providers need to be improved to help signpost people to the most appropriate service for their needs, and mapping support that was available for service users. </a:t>
            </a:r>
            <a:endParaRPr lang="en-US" sz="1400">
              <a:ea typeface="+mn-lt"/>
              <a:cs typeface="+mn-lt"/>
            </a:endParaRPr>
          </a:p>
          <a:p>
            <a:endParaRPr lang="en-GB" sz="1400">
              <a:cs typeface="Arial"/>
            </a:endParaRPr>
          </a:p>
          <a:p>
            <a:r>
              <a:rPr lang="en-GB" sz="1400"/>
              <a:t>We delivered this through four stages of engagement/evidence collection activity (see slide 4).</a:t>
            </a:r>
            <a:r>
              <a:rPr lang="en-GB" sz="1400">
                <a:cs typeface="Arial"/>
              </a:rPr>
              <a:t> We have generated insights around four thematic areas that correspond to 8 </a:t>
            </a:r>
            <a:r>
              <a:rPr lang="en-GB" sz="1400"/>
              <a:t>service recommendations (see slides 15-18). </a:t>
            </a:r>
            <a:endParaRPr lang="en-GB" sz="1400">
              <a:cs typeface="Arial"/>
            </a:endParaRPr>
          </a:p>
          <a:p>
            <a:endParaRPr lang="en-GB" sz="1400">
              <a:cs typeface="Arial"/>
            </a:endParaRPr>
          </a:p>
          <a:p>
            <a:r>
              <a:rPr lang="en-GB" sz="1400"/>
              <a:t>Our insights show that people in Wakefield want a clearer process and named point of contact to follow throughout the dementia journey. They told us peer support in groups is very important to them and acknowledged there are a lot of great organisations and services available. However, many people are unaware of them, some are dependent on location and many people cannot access these services due to transport issues. There was support for the standardised implementation of the annual review, and better at home services for people living with dementia. Further recommendations show </a:t>
            </a:r>
            <a:r>
              <a:rPr lang="en-US" sz="1400"/>
              <a:t>that a</a:t>
            </a:r>
            <a:r>
              <a:rPr lang="en-US" sz="1400">
                <a:effectLst/>
              </a:rPr>
              <a:t> review should be conducted on social care capacity and access. This should include the acceptance criteria </a:t>
            </a:r>
            <a:r>
              <a:rPr lang="en-US" sz="1400"/>
              <a:t>for</a:t>
            </a:r>
            <a:r>
              <a:rPr lang="en-US" sz="1400">
                <a:effectLst/>
              </a:rPr>
              <a:t> care homes, how care packages are maintained during a hospital admission, and access to respite and domiciliary care.</a:t>
            </a:r>
            <a:endParaRPr lang="en-US" sz="1400">
              <a:effectLst/>
              <a:ea typeface="Calibri" panose="020F0502020204030204" pitchFamily="34" charset="0"/>
              <a:cs typeface="Arial"/>
            </a:endParaRPr>
          </a:p>
        </p:txBody>
      </p:sp>
      <p:sp>
        <p:nvSpPr>
          <p:cNvPr id="6" name="TextBox 5">
            <a:extLst>
              <a:ext uri="{FF2B5EF4-FFF2-40B4-BE49-F238E27FC236}">
                <a16:creationId xmlns:a16="http://schemas.microsoft.com/office/drawing/2014/main" id="{CDA2CA73-43E3-FA73-FF16-EFC7C158AE5E}"/>
              </a:ext>
            </a:extLst>
          </p:cNvPr>
          <p:cNvSpPr txBox="1"/>
          <p:nvPr/>
        </p:nvSpPr>
        <p:spPr>
          <a:xfrm>
            <a:off x="8221515" y="2083899"/>
            <a:ext cx="29761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chemeClr val="accent1"/>
                </a:solidFill>
                <a:ea typeface="+mj-ea"/>
                <a:cs typeface="Arial"/>
              </a:rPr>
              <a:t>"Sometimes I feel invisible"</a:t>
            </a:r>
            <a:r>
              <a:rPr lang="en-GB" sz="2400">
                <a:cs typeface="Arial"/>
              </a:rPr>
              <a:t> </a:t>
            </a:r>
            <a:endParaRPr lang="en-US" sz="2400">
              <a:cs typeface="Arial"/>
            </a:endParaRPr>
          </a:p>
        </p:txBody>
      </p:sp>
      <p:sp>
        <p:nvSpPr>
          <p:cNvPr id="10" name="TextBox 9">
            <a:extLst>
              <a:ext uri="{FF2B5EF4-FFF2-40B4-BE49-F238E27FC236}">
                <a16:creationId xmlns:a16="http://schemas.microsoft.com/office/drawing/2014/main" id="{2361DC69-EC0A-4F5D-1FC3-48E597E37C8B}"/>
              </a:ext>
            </a:extLst>
          </p:cNvPr>
          <p:cNvSpPr txBox="1"/>
          <p:nvPr/>
        </p:nvSpPr>
        <p:spPr>
          <a:xfrm>
            <a:off x="8137989" y="3688293"/>
            <a:ext cx="29761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chemeClr val="accent1"/>
                </a:solidFill>
                <a:ea typeface="+mj-ea"/>
                <a:cs typeface="Arial"/>
              </a:rPr>
              <a:t>"</a:t>
            </a:r>
            <a:r>
              <a:rPr lang="en-GB" sz="2400" b="1">
                <a:solidFill>
                  <a:schemeClr val="accent1"/>
                </a:solidFill>
                <a:cs typeface="Arial"/>
              </a:rPr>
              <a:t>I don’t want to be a burden,</a:t>
            </a:r>
            <a:endParaRPr lang="en-US" sz="2400">
              <a:solidFill>
                <a:schemeClr val="accent1"/>
              </a:solidFill>
              <a:cs typeface="Arial"/>
            </a:endParaRPr>
          </a:p>
          <a:p>
            <a:pPr algn="ctr"/>
            <a:r>
              <a:rPr lang="en-GB" sz="2400" b="1">
                <a:solidFill>
                  <a:schemeClr val="accent1"/>
                </a:solidFill>
                <a:cs typeface="Arial"/>
              </a:rPr>
              <a:t>but I just want </a:t>
            </a:r>
            <a:endParaRPr lang="en-US" sz="2400">
              <a:solidFill>
                <a:schemeClr val="accent1"/>
              </a:solidFill>
              <a:cs typeface="Arial"/>
            </a:endParaRPr>
          </a:p>
          <a:p>
            <a:pPr algn="ctr"/>
            <a:r>
              <a:rPr lang="en-GB" sz="2400" b="1">
                <a:solidFill>
                  <a:schemeClr val="accent1"/>
                </a:solidFill>
                <a:cs typeface="Arial"/>
              </a:rPr>
              <a:t>someone to talk to"</a:t>
            </a:r>
            <a:r>
              <a:rPr lang="en-GB" sz="2400">
                <a:cs typeface="Arial"/>
              </a:rPr>
              <a:t> </a:t>
            </a:r>
            <a:endParaRPr lang="en-US" sz="2400">
              <a:cs typeface="Arial"/>
            </a:endParaRPr>
          </a:p>
        </p:txBody>
      </p:sp>
    </p:spTree>
    <p:extLst>
      <p:ext uri="{BB962C8B-B14F-4D97-AF65-F5344CB8AC3E}">
        <p14:creationId xmlns:p14="http://schemas.microsoft.com/office/powerpoint/2010/main" val="338237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Tick with solid fill">
            <a:extLst>
              <a:ext uri="{FF2B5EF4-FFF2-40B4-BE49-F238E27FC236}">
                <a16:creationId xmlns:a16="http://schemas.microsoft.com/office/drawing/2014/main" id="{7B3C9A3B-FE02-46F6-B8E3-151E15AFB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1611" y="254527"/>
            <a:ext cx="944884" cy="944884"/>
          </a:xfrm>
          <a:prstGeom prst="rect">
            <a:avLst/>
          </a:prstGeom>
        </p:spPr>
      </p:pic>
      <p:sp>
        <p:nvSpPr>
          <p:cNvPr id="14" name="Title 3">
            <a:extLst>
              <a:ext uri="{FF2B5EF4-FFF2-40B4-BE49-F238E27FC236}">
                <a16:creationId xmlns:a16="http://schemas.microsoft.com/office/drawing/2014/main" id="{6461834D-6AB1-4A75-B1E5-87E1DF37E52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Recommendations</a:t>
            </a:r>
            <a:br>
              <a:rPr lang="en-GB" sz="3200">
                <a:solidFill>
                  <a:schemeClr val="accent1"/>
                </a:solidFill>
                <a:latin typeface="+mn-lt"/>
                <a:cs typeface="Arial"/>
              </a:rPr>
            </a:br>
            <a:r>
              <a:rPr lang="en-GB" sz="2000">
                <a:solidFill>
                  <a:schemeClr val="accent1"/>
                </a:solidFill>
                <a:latin typeface="+mn-lt"/>
                <a:cs typeface="Arial"/>
              </a:rPr>
              <a:t>Linking National and Local Recommendations  </a:t>
            </a:r>
            <a:endParaRPr lang="en-GB" sz="2200">
              <a:solidFill>
                <a:schemeClr val="accent1"/>
              </a:solidFill>
              <a:latin typeface="+mn-lt"/>
              <a:cs typeface="Arial"/>
            </a:endParaRPr>
          </a:p>
        </p:txBody>
      </p:sp>
      <p:sp>
        <p:nvSpPr>
          <p:cNvPr id="12" name="TextBox 11">
            <a:extLst>
              <a:ext uri="{FF2B5EF4-FFF2-40B4-BE49-F238E27FC236}">
                <a16:creationId xmlns:a16="http://schemas.microsoft.com/office/drawing/2014/main" id="{F3751ECA-28D6-40EE-9208-130FC6708B03}"/>
              </a:ext>
            </a:extLst>
          </p:cNvPr>
          <p:cNvSpPr txBox="1"/>
          <p:nvPr/>
        </p:nvSpPr>
        <p:spPr>
          <a:xfrm>
            <a:off x="329739" y="1406405"/>
            <a:ext cx="10786279" cy="536622"/>
          </a:xfrm>
          <a:prstGeom prst="rect">
            <a:avLst/>
          </a:prstGeom>
          <a:noFill/>
        </p:spPr>
        <p:txBody>
          <a:bodyPr wrap="square">
            <a:spAutoFit/>
          </a:bodyPr>
          <a:lstStyle/>
          <a:p>
            <a:pPr>
              <a:lnSpc>
                <a:spcPct val="107000"/>
              </a:lnSpc>
              <a:spcAft>
                <a:spcPts val="800"/>
              </a:spcAft>
            </a:pPr>
            <a:r>
              <a:rPr lang="en-US" sz="1400">
                <a:latin typeface="Arial" panose="020B0604020202020204" pitchFamily="34" charset="0"/>
                <a:ea typeface="Calibri" panose="020F0502020204030204" pitchFamily="34" charset="0"/>
                <a:cs typeface="Arial" panose="020B0604020202020204" pitchFamily="34" charset="0"/>
              </a:rPr>
              <a:t>The project focus was to understanding the needs of those local to W&amp;3T and therefore the recommendations are custom-made for this community. However, this slide identifies several national recommendations that support those identified locally.</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59DA384-B2E3-47FF-8251-D76CD75BFE8F}"/>
              </a:ext>
            </a:extLst>
          </p:cNvPr>
          <p:cNvSpPr txBox="1"/>
          <p:nvPr/>
        </p:nvSpPr>
        <p:spPr>
          <a:xfrm>
            <a:off x="329740" y="2125454"/>
            <a:ext cx="8048716" cy="4784258"/>
          </a:xfrm>
          <a:prstGeom prst="rect">
            <a:avLst/>
          </a:prstGeom>
          <a:noFill/>
        </p:spPr>
        <p:txBody>
          <a:bodyPr wrap="square">
            <a:spAutoFit/>
          </a:bodyPr>
          <a:lstStyle/>
          <a:p>
            <a:pPr marL="342900" indent="-342900">
              <a:lnSpc>
                <a:spcPct val="107000"/>
              </a:lnSpc>
              <a:spcAft>
                <a:spcPts val="800"/>
              </a:spcAft>
              <a:buAutoNum type="arabicPeriod"/>
            </a:pPr>
            <a:r>
              <a:rPr lang="en-US" sz="1400">
                <a:effectLst/>
                <a:latin typeface="Arial" panose="020B0604020202020204" pitchFamily="34" charset="0"/>
                <a:cs typeface="Arial" panose="020B0604020202020204" pitchFamily="34" charset="0"/>
              </a:rPr>
              <a:t>Local health systems should support primary care to return care plan reviews to pre-pandemic levels, such as 75% in England, by April 2023*. </a:t>
            </a:r>
            <a:endParaRPr lang="en-US" sz="1400">
              <a:latin typeface="Arial" panose="020B0604020202020204" pitchFamily="34" charset="0"/>
              <a:cs typeface="Arial" panose="020B0604020202020204" pitchFamily="34" charset="0"/>
            </a:endParaRPr>
          </a:p>
          <a:p>
            <a:pPr marL="342900" indent="-342900">
              <a:lnSpc>
                <a:spcPct val="107000"/>
              </a:lnSpc>
              <a:spcAft>
                <a:spcPts val="800"/>
              </a:spcAft>
              <a:buAutoNum type="arabicPeriod"/>
            </a:pPr>
            <a:r>
              <a:rPr lang="en-US" sz="1400">
                <a:effectLst/>
                <a:latin typeface="Arial" panose="020B0604020202020204" pitchFamily="34" charset="0"/>
                <a:cs typeface="Arial" panose="020B0604020202020204" pitchFamily="34" charset="0"/>
              </a:rPr>
              <a:t>Local health systems should undertake a multidisciplinary team approach to annual reviews and stagger reviews throughout the year to improve quality and increase primary care capacity*. </a:t>
            </a:r>
          </a:p>
          <a:p>
            <a:pPr marL="342900" indent="-342900">
              <a:lnSpc>
                <a:spcPct val="107000"/>
              </a:lnSpc>
              <a:spcAft>
                <a:spcPts val="800"/>
              </a:spcAft>
              <a:buFontTx/>
              <a:buAutoNum type="arabicPeriod"/>
            </a:pPr>
            <a:r>
              <a:rPr lang="en-GB" sz="1400" b="0" i="0" u="none" strike="noStrike">
                <a:solidFill>
                  <a:srgbClr val="000000"/>
                </a:solidFill>
                <a:effectLst/>
                <a:latin typeface="Arial" panose="020B0604020202020204" pitchFamily="34" charset="0"/>
              </a:rPr>
              <a:t>Ensure everyone diagnosed with dementia has access to a dementia support worker or similar service. These roles should be featured as the first point of contact in every primary care network, with automatic referral from memory services. To reduce crises, the service should be delivered as part of an overall, integrated ‘stepped’ model of care where people can easily access more specialist intervention within the community as their needs become more complex. These roles should include a community link worker component in areas with a high ethnic minority population*. </a:t>
            </a:r>
          </a:p>
          <a:p>
            <a:pPr marL="342900" indent="-342900">
              <a:lnSpc>
                <a:spcPct val="107000"/>
              </a:lnSpc>
              <a:spcAft>
                <a:spcPts val="800"/>
              </a:spcAft>
              <a:buFontTx/>
              <a:buAutoNum type="arabicPeriod"/>
            </a:pPr>
            <a:r>
              <a:rPr lang="en-US" sz="1400">
                <a:effectLst/>
                <a:latin typeface="Arial" panose="020B0604020202020204" pitchFamily="34" charset="0"/>
                <a:cs typeface="Arial" panose="020B0604020202020204" pitchFamily="34" charset="0"/>
              </a:rPr>
              <a:t>Department of Health and Social Care should work with NHS England and NHS Improvement to produce clear guidance on care coordination. This should include who can do it, what it involves and transition requirements if the care coordinator changes along the pathway. This should be supported by regular data collection and publication+.</a:t>
            </a:r>
            <a:endParaRPr lang="en-GB" sz="1400">
              <a:solidFill>
                <a:srgbClr val="000000"/>
              </a:solidFill>
              <a:latin typeface="Arial" panose="020B0604020202020204" pitchFamily="34" charset="0"/>
              <a:cs typeface="Arial" panose="020B0604020202020204" pitchFamily="34" charset="0"/>
            </a:endParaRPr>
          </a:p>
          <a:p>
            <a:pPr marL="0" marR="0" lvl="0" indent="0" algn="l" defTabSz="1152144" rtl="0" eaLnBrk="1" fontAlgn="auto" latinLnBrk="0" hangingPunct="1">
              <a:lnSpc>
                <a:spcPct val="100000"/>
              </a:lnSpc>
              <a:spcBef>
                <a:spcPts val="0"/>
              </a:spcBef>
              <a:spcAft>
                <a:spcPts val="0"/>
              </a:spcAft>
              <a:buClrTx/>
              <a:buSzTx/>
              <a:buFontTx/>
              <a:buNone/>
              <a:tabLst/>
              <a:defRPr/>
            </a:pPr>
            <a:r>
              <a:rPr lang="en-US" sz="900">
                <a:effectLst/>
                <a:latin typeface="Arial" panose="020B0604020202020204" pitchFamily="34" charset="0"/>
                <a:cs typeface="Arial" panose="020B0604020202020204" pitchFamily="34" charset="0"/>
                <a:hlinkClick r:id="rId5"/>
              </a:rPr>
              <a:t>*Left to Cope Alone: The unmet support needs after dementia diagnosis. (Alzheimer’s Society, 2022)</a:t>
            </a:r>
            <a:endParaRPr lang="en-US" sz="900">
              <a:effectLst/>
              <a:latin typeface="Arial" panose="020B0604020202020204" pitchFamily="34" charset="0"/>
              <a:cs typeface="Arial" panose="020B0604020202020204" pitchFamily="34" charset="0"/>
            </a:endParaRPr>
          </a:p>
          <a:p>
            <a:pPr marL="0" marR="0" lvl="0" indent="0" algn="l" defTabSz="1152144" rtl="0" eaLnBrk="1" fontAlgn="auto" latinLnBrk="0" hangingPunct="1">
              <a:lnSpc>
                <a:spcPct val="100000"/>
              </a:lnSpc>
              <a:spcBef>
                <a:spcPts val="0"/>
              </a:spcBef>
              <a:spcAft>
                <a:spcPts val="0"/>
              </a:spcAft>
              <a:buClrTx/>
              <a:buSzTx/>
              <a:buFontTx/>
              <a:buNone/>
              <a:tabLst/>
              <a:defRPr/>
            </a:pPr>
            <a:r>
              <a:rPr lang="en-US" sz="900">
                <a:effectLst/>
                <a:latin typeface="Arial" panose="020B0604020202020204" pitchFamily="34" charset="0"/>
                <a:ea typeface="Calibri" panose="020F0502020204030204" pitchFamily="34" charset="0"/>
                <a:cs typeface="Arial" panose="020B0604020202020204" pitchFamily="34" charset="0"/>
                <a:hlinkClick r:id="rId6"/>
              </a:rPr>
              <a:t>+Di</a:t>
            </a:r>
            <a:r>
              <a:rPr lang="en-US" sz="900" b="0" i="0">
                <a:solidFill>
                  <a:srgbClr val="000000"/>
                </a:solidFill>
                <a:effectLst/>
                <a:latin typeface="Arial" panose="020B0604020202020204" pitchFamily="34" charset="0"/>
                <a:hlinkClick r:id="rId6"/>
              </a:rPr>
              <a:t>agnosis to end of life: The lived experiences of dementia care and support (Alzheimer’s Society, 2020)</a:t>
            </a:r>
            <a:endParaRPr lang="en-GB" sz="9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400" b="0" i="0" u="none" strike="noStrike">
              <a:solidFill>
                <a:srgbClr val="000000"/>
              </a:solidFill>
              <a:effectLst/>
              <a:latin typeface="Arial" panose="020B0604020202020204" pitchFamily="34" charset="0"/>
            </a:endParaRPr>
          </a:p>
          <a:p>
            <a:pPr marL="342900" indent="-342900">
              <a:lnSpc>
                <a:spcPct val="107000"/>
              </a:lnSpc>
              <a:spcAft>
                <a:spcPts val="800"/>
              </a:spcAft>
              <a:buAutoNum type="arabicPeriod"/>
            </a:pPr>
            <a:endParaRPr lang="en-GB" sz="1400">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9A5A51-AA73-4908-BEFF-AD2E7F83CE8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495413" y="2524419"/>
            <a:ext cx="2514358" cy="3520101"/>
          </a:xfrm>
          <a:prstGeom prst="rect">
            <a:avLst/>
          </a:prstGeom>
        </p:spPr>
      </p:pic>
    </p:spTree>
    <p:extLst>
      <p:ext uri="{BB962C8B-B14F-4D97-AF65-F5344CB8AC3E}">
        <p14:creationId xmlns:p14="http://schemas.microsoft.com/office/powerpoint/2010/main" val="189318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2952773" cy="3024336"/>
          </a:xfrm>
          <a:noFill/>
        </p:spPr>
        <p:txBody>
          <a:bodyPr>
            <a:normAutofit/>
          </a:bodyPr>
          <a:lstStyle/>
          <a:p>
            <a:r>
              <a:rPr lang="en-GB">
                <a:latin typeface="Arial"/>
                <a:cs typeface="Arial"/>
              </a:rPr>
              <a:t>  Conclusion</a:t>
            </a:r>
            <a:endParaRPr lang="en-GB"/>
          </a:p>
        </p:txBody>
      </p:sp>
      <p:pic>
        <p:nvPicPr>
          <p:cNvPr id="3" name="Grafik 2" descr="Handshake">
            <a:extLst>
              <a:ext uri="{FF2B5EF4-FFF2-40B4-BE49-F238E27FC236}">
                <a16:creationId xmlns:a16="http://schemas.microsoft.com/office/drawing/2014/main" id="{34646B7D-8BE0-4593-8233-EE90E2411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562" y="1505478"/>
            <a:ext cx="944884" cy="944884"/>
          </a:xfrm>
          <a:prstGeom prst="rect">
            <a:avLst/>
          </a:prstGeom>
        </p:spPr>
      </p:pic>
    </p:spTree>
    <p:extLst>
      <p:ext uri="{BB962C8B-B14F-4D97-AF65-F5344CB8AC3E}">
        <p14:creationId xmlns:p14="http://schemas.microsoft.com/office/powerpoint/2010/main" val="383193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2" descr="Handshake">
            <a:extLst>
              <a:ext uri="{FF2B5EF4-FFF2-40B4-BE49-F238E27FC236}">
                <a16:creationId xmlns:a16="http://schemas.microsoft.com/office/drawing/2014/main" id="{2773D352-A3E4-47AA-960C-1438A23D1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710" y="109728"/>
            <a:ext cx="944884" cy="944884"/>
          </a:xfrm>
          <a:prstGeom prst="rect">
            <a:avLst/>
          </a:prstGeom>
        </p:spPr>
      </p:pic>
      <p:sp>
        <p:nvSpPr>
          <p:cNvPr id="7" name="Title 3">
            <a:extLst>
              <a:ext uri="{FF2B5EF4-FFF2-40B4-BE49-F238E27FC236}">
                <a16:creationId xmlns:a16="http://schemas.microsoft.com/office/drawing/2014/main" id="{2EFACA5F-6C5E-49B8-A061-A0B2C779EC79}"/>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Conclusion</a:t>
            </a:r>
            <a:br>
              <a:rPr lang="en-GB" sz="3200">
                <a:solidFill>
                  <a:schemeClr val="accent1"/>
                </a:solidFill>
                <a:latin typeface="+mn-lt"/>
                <a:cs typeface="Arial"/>
              </a:rPr>
            </a:br>
            <a:r>
              <a:rPr lang="en-GB" sz="2000">
                <a:solidFill>
                  <a:schemeClr val="accent1"/>
                </a:solidFill>
                <a:latin typeface="+mn-lt"/>
                <a:cs typeface="Arial"/>
              </a:rPr>
              <a:t>Summary </a:t>
            </a:r>
            <a:endParaRPr lang="en-GB" sz="2200">
              <a:solidFill>
                <a:schemeClr val="accent1"/>
              </a:solidFill>
              <a:latin typeface="+mn-lt"/>
              <a:cs typeface="Arial"/>
            </a:endParaRPr>
          </a:p>
        </p:txBody>
      </p:sp>
      <p:sp>
        <p:nvSpPr>
          <p:cNvPr id="3" name="TextBox 2">
            <a:extLst>
              <a:ext uri="{FF2B5EF4-FFF2-40B4-BE49-F238E27FC236}">
                <a16:creationId xmlns:a16="http://schemas.microsoft.com/office/drawing/2014/main" id="{17419626-29A4-47DA-B2E8-3360D15C5D3A}"/>
              </a:ext>
            </a:extLst>
          </p:cNvPr>
          <p:cNvSpPr txBox="1"/>
          <p:nvPr/>
        </p:nvSpPr>
        <p:spPr>
          <a:xfrm>
            <a:off x="163903" y="1671737"/>
            <a:ext cx="10982576" cy="4431983"/>
          </a:xfrm>
          <a:prstGeom prst="rect">
            <a:avLst/>
          </a:prstGeom>
          <a:noFill/>
        </p:spPr>
        <p:txBody>
          <a:bodyPr wrap="square" lIns="91440" tIns="45720" rIns="91440" bIns="45720" rtlCol="0" anchor="t">
            <a:spAutoFit/>
          </a:bodyPr>
          <a:lstStyle/>
          <a:p>
            <a:r>
              <a:rPr lang="en-GB" sz="1400">
                <a:effectLst/>
                <a:ea typeface="Calibri" panose="020F0502020204030204" pitchFamily="34" charset="0"/>
              </a:rPr>
              <a:t>This project aimed to increase the understanding of </a:t>
            </a:r>
            <a:r>
              <a:rPr lang="en-GB" sz="1400">
                <a:ea typeface="Calibri" panose="020F0502020204030204" pitchFamily="34" charset="0"/>
              </a:rPr>
              <a:t>the dementia</a:t>
            </a:r>
            <a:r>
              <a:rPr lang="en-GB" sz="1400">
                <a:effectLst/>
                <a:ea typeface="Calibri" panose="020F0502020204030204" pitchFamily="34" charset="0"/>
              </a:rPr>
              <a:t> </a:t>
            </a:r>
            <a:r>
              <a:rPr lang="en-GB" sz="1400">
                <a:ea typeface="Calibri" panose="020F0502020204030204" pitchFamily="34" charset="0"/>
              </a:rPr>
              <a:t>pathway</a:t>
            </a:r>
            <a:r>
              <a:rPr lang="en-GB" sz="1400">
                <a:effectLst/>
                <a:ea typeface="Calibri" panose="020F0502020204030204" pitchFamily="34" charset="0"/>
              </a:rPr>
              <a:t> in Wakefield and the </a:t>
            </a:r>
            <a:r>
              <a:rPr lang="en-GB" sz="1400">
                <a:ea typeface="Calibri" panose="020F0502020204030204" pitchFamily="34" charset="0"/>
              </a:rPr>
              <a:t>Five Towns. Using co-production approaches, the</a:t>
            </a:r>
            <a:r>
              <a:rPr lang="en-GB" sz="1400">
                <a:effectLst/>
                <a:ea typeface="Calibri" panose="020F0502020204030204" pitchFamily="34" charset="0"/>
              </a:rPr>
              <a:t> findings and recommendations in this report have</a:t>
            </a:r>
            <a:r>
              <a:rPr lang="en-GB" sz="1400">
                <a:ea typeface="Calibri" panose="020F0502020204030204" pitchFamily="34" charset="0"/>
              </a:rPr>
              <a:t> </a:t>
            </a:r>
            <a:r>
              <a:rPr lang="en-GB" sz="1400">
                <a:effectLst/>
                <a:ea typeface="Calibri" panose="020F0502020204030204" pitchFamily="34" charset="0"/>
              </a:rPr>
              <a:t>been produced </a:t>
            </a:r>
            <a:r>
              <a:rPr lang="en-GB" sz="1400" i="1">
                <a:ea typeface="Calibri" panose="020F0502020204030204" pitchFamily="34" charset="0"/>
              </a:rPr>
              <a:t>by</a:t>
            </a:r>
            <a:r>
              <a:rPr lang="en-GB" sz="1400">
                <a:effectLst/>
                <a:ea typeface="Calibri" panose="020F0502020204030204" pitchFamily="34" charset="0"/>
              </a:rPr>
              <a:t> local people </a:t>
            </a:r>
            <a:r>
              <a:rPr lang="en-GB" sz="1400" i="1">
                <a:effectLst/>
                <a:ea typeface="Calibri" panose="020F0502020204030204" pitchFamily="34" charset="0"/>
              </a:rPr>
              <a:t>for</a:t>
            </a:r>
            <a:r>
              <a:rPr lang="en-GB" sz="1400">
                <a:effectLst/>
                <a:ea typeface="Calibri" panose="020F0502020204030204" pitchFamily="34" charset="0"/>
              </a:rPr>
              <a:t> local people</a:t>
            </a:r>
            <a:r>
              <a:rPr lang="en-GB" sz="1400">
                <a:ea typeface="Calibri" panose="020F0502020204030204" pitchFamily="34" charset="0"/>
              </a:rPr>
              <a:t>. </a:t>
            </a:r>
            <a:r>
              <a:rPr lang="en-GB" sz="1400">
                <a:effectLst/>
                <a:ea typeface="Calibri" panose="020F0502020204030204" pitchFamily="34" charset="0"/>
              </a:rPr>
              <a:t>Whilst many positives about services in the area emerged from this process, we were made aware of changes that needed to be put in place to </a:t>
            </a:r>
            <a:r>
              <a:rPr lang="en-GB" sz="1400">
                <a:ea typeface="Calibri" panose="020F0502020204030204" pitchFamily="34" charset="0"/>
              </a:rPr>
              <a:t>support all affected</a:t>
            </a:r>
            <a:r>
              <a:rPr lang="en-GB" sz="1400">
                <a:effectLst/>
                <a:ea typeface="Calibri" panose="020F0502020204030204" pitchFamily="34" charset="0"/>
              </a:rPr>
              <a:t> </a:t>
            </a:r>
            <a:r>
              <a:rPr lang="en-GB" sz="1400">
                <a:ea typeface="Calibri" panose="020F0502020204030204" pitchFamily="34" charset="0"/>
              </a:rPr>
              <a:t>by dementia. </a:t>
            </a:r>
            <a:endParaRPr lang="en-GB" sz="1400">
              <a:effectLst/>
              <a:ea typeface="Calibri" panose="020F0502020204030204" pitchFamily="34" charset="0"/>
              <a:cs typeface="Arial"/>
            </a:endParaRPr>
          </a:p>
          <a:p>
            <a:endParaRPr lang="en-GB" sz="1600">
              <a:effectLst/>
              <a:ea typeface="Calibri" panose="020F0502020204030204" pitchFamily="34" charset="0"/>
              <a:cs typeface="Arial"/>
            </a:endParaRPr>
          </a:p>
          <a:p>
            <a:pPr marL="285750" indent="-285750">
              <a:buFont typeface="Arial"/>
              <a:buChar char="•"/>
            </a:pPr>
            <a:r>
              <a:rPr lang="en-GB" sz="1400"/>
              <a:t>Despite some positive accounts of memory services, some respondents report lengthy waits for diagnosis and a lack of compassion and understanding from GPs. </a:t>
            </a:r>
            <a:endParaRPr lang="en-GB" sz="1400">
              <a:cs typeface="Arial"/>
            </a:endParaRPr>
          </a:p>
          <a:p>
            <a:pPr marL="285750" indent="-285750">
              <a:buFont typeface="Arial"/>
              <a:buChar char="•"/>
            </a:pPr>
            <a:r>
              <a:rPr lang="en-GB" sz="1400"/>
              <a:t>Many report happening upon support by chance and the vital role that local groups play in connecting them to wider service provision. </a:t>
            </a:r>
            <a:endParaRPr lang="en-GB" sz="1400">
              <a:cs typeface="Arial"/>
            </a:endParaRPr>
          </a:p>
          <a:p>
            <a:pPr marL="285750" indent="-285750">
              <a:buFont typeface="Arial"/>
              <a:buChar char="•"/>
            </a:pPr>
            <a:r>
              <a:rPr lang="en-GB" sz="1400"/>
              <a:t>A clearer, more systematic pathway is needed. People want to access this through a single named contact. There is confusion over who to contact six months or a year down the line when things change, and some people feel forgotten and abandoned. </a:t>
            </a:r>
            <a:endParaRPr lang="en-GB" sz="1400">
              <a:cs typeface="Arial"/>
            </a:endParaRPr>
          </a:p>
          <a:p>
            <a:pPr marL="285750" indent="-285750">
              <a:buFont typeface="Arial"/>
              <a:buChar char="•"/>
            </a:pPr>
            <a:r>
              <a:rPr lang="en-GB" sz="1400">
                <a:ea typeface="+mn-lt"/>
                <a:cs typeface="+mn-lt"/>
              </a:rPr>
              <a:t>There is a strong will to work better together to achieve better outcomes for people affected by dementia, and there are many great services. More needs to be done to connect these by creating space and time for professionals to collaborate.</a:t>
            </a:r>
          </a:p>
          <a:p>
            <a:pPr marL="285750" indent="-285750">
              <a:buFont typeface="Arial"/>
              <a:buChar char="•"/>
            </a:pPr>
            <a:r>
              <a:rPr lang="en-GB" sz="1400">
                <a:ea typeface="+mn-lt"/>
                <a:cs typeface="+mn-lt"/>
              </a:rPr>
              <a:t>People are losing their care packages whilst in hospital and staff shortages in the domiciliary care sector have led to longer unnecessary stays in hospital. These are distressing for the person and family, make things more difficult for staff, and are more expensive for local service providers.</a:t>
            </a:r>
            <a:endParaRPr lang="en-US" sz="1400">
              <a:ea typeface="+mn-lt"/>
              <a:cs typeface="+mn-lt"/>
            </a:endParaRPr>
          </a:p>
          <a:p>
            <a:pPr marL="285750" indent="-285750">
              <a:buFont typeface="Arial"/>
              <a:buChar char="•"/>
            </a:pPr>
            <a:r>
              <a:rPr lang="en-GB" sz="1400">
                <a:cs typeface="Arial"/>
              </a:rPr>
              <a:t>Wakefield is behind the national target for dementia diagnosis rates and has a higher-than-average prevalence of many risk factors for dementia. Wakefield is below average for its annual dementia review completions, and quality of life scores for carers. </a:t>
            </a:r>
            <a:endParaRPr lang="en-GB" sz="1400">
              <a:ea typeface="+mn-lt"/>
              <a:cs typeface="+mn-lt"/>
            </a:endParaRPr>
          </a:p>
          <a:p>
            <a:endParaRPr lang="en-GB" sz="1400">
              <a:cs typeface="Arial"/>
            </a:endParaRPr>
          </a:p>
          <a:p>
            <a:r>
              <a:rPr lang="en-GB" sz="1400">
                <a:cs typeface="Arial"/>
              </a:rPr>
              <a:t>These findings are epitomised in the four report insight themes (dementia knowledge and a timely supported diagnosis, access to support, collaborative working, and transitions to care) and tackled in the 8 report recommendations presented on slide 17.  </a:t>
            </a:r>
          </a:p>
        </p:txBody>
      </p:sp>
    </p:spTree>
    <p:extLst>
      <p:ext uri="{BB962C8B-B14F-4D97-AF65-F5344CB8AC3E}">
        <p14:creationId xmlns:p14="http://schemas.microsoft.com/office/powerpoint/2010/main" val="379841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2" descr="Handshake">
            <a:extLst>
              <a:ext uri="{FF2B5EF4-FFF2-40B4-BE49-F238E27FC236}">
                <a16:creationId xmlns:a16="http://schemas.microsoft.com/office/drawing/2014/main" id="{C7553A3B-1B54-45FD-AB42-FCB3BF091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710" y="109728"/>
            <a:ext cx="944884" cy="944884"/>
          </a:xfrm>
          <a:prstGeom prst="rect">
            <a:avLst/>
          </a:prstGeom>
        </p:spPr>
      </p:pic>
      <p:sp>
        <p:nvSpPr>
          <p:cNvPr id="6" name="Title 3">
            <a:extLst>
              <a:ext uri="{FF2B5EF4-FFF2-40B4-BE49-F238E27FC236}">
                <a16:creationId xmlns:a16="http://schemas.microsoft.com/office/drawing/2014/main" id="{49A770C1-F541-479C-9F62-091A149FCE00}"/>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Conclusion</a:t>
            </a:r>
            <a:br>
              <a:rPr lang="en-GB" sz="3200">
                <a:solidFill>
                  <a:schemeClr val="accent1"/>
                </a:solidFill>
                <a:latin typeface="+mn-lt"/>
                <a:cs typeface="Arial"/>
              </a:rPr>
            </a:br>
            <a:r>
              <a:rPr lang="en-GB" sz="2000">
                <a:solidFill>
                  <a:schemeClr val="accent1"/>
                </a:solidFill>
                <a:latin typeface="+mn-lt"/>
                <a:cs typeface="Arial"/>
              </a:rPr>
              <a:t>Next Steps </a:t>
            </a:r>
            <a:endParaRPr lang="en-GB" sz="2200">
              <a:solidFill>
                <a:schemeClr val="accent1"/>
              </a:solidFill>
              <a:latin typeface="+mn-lt"/>
              <a:cs typeface="Arial"/>
            </a:endParaRPr>
          </a:p>
        </p:txBody>
      </p:sp>
      <p:sp>
        <p:nvSpPr>
          <p:cNvPr id="7" name="TextBox 6">
            <a:extLst>
              <a:ext uri="{FF2B5EF4-FFF2-40B4-BE49-F238E27FC236}">
                <a16:creationId xmlns:a16="http://schemas.microsoft.com/office/drawing/2014/main" id="{57F50D7B-3E07-F4AA-B79B-FFD19E559A2D}"/>
              </a:ext>
            </a:extLst>
          </p:cNvPr>
          <p:cNvSpPr txBox="1"/>
          <p:nvPr/>
        </p:nvSpPr>
        <p:spPr>
          <a:xfrm>
            <a:off x="170312" y="1668549"/>
            <a:ext cx="1110235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ea typeface="+mn-lt"/>
                <a:cs typeface="+mn-lt"/>
              </a:rPr>
              <a:t>Continued Exploration of Insights​</a:t>
            </a:r>
          </a:p>
          <a:p>
            <a:r>
              <a:rPr lang="en-GB" sz="1400"/>
              <a:t>We would now like to invite local commissioners to have further conversations with Alzheimer's Society to gain a deeper understanding of this report and to begin discussions around how these recommendations might be realised. We encourage commissioners to think of the engagement in this report as the first step in this work, and for further engagement with a broader reach to be a central part of inward project activities.  </a:t>
            </a:r>
            <a:endParaRPr lang="en-GB" sz="1400">
              <a:cs typeface="Arial"/>
            </a:endParaRPr>
          </a:p>
        </p:txBody>
      </p:sp>
      <p:sp>
        <p:nvSpPr>
          <p:cNvPr id="3" name="TextBox 2">
            <a:extLst>
              <a:ext uri="{FF2B5EF4-FFF2-40B4-BE49-F238E27FC236}">
                <a16:creationId xmlns:a16="http://schemas.microsoft.com/office/drawing/2014/main" id="{17419626-29A4-47DA-B2E8-3360D15C5D3A}"/>
              </a:ext>
            </a:extLst>
          </p:cNvPr>
          <p:cNvSpPr txBox="1"/>
          <p:nvPr/>
        </p:nvSpPr>
        <p:spPr>
          <a:xfrm>
            <a:off x="165454" y="2846589"/>
            <a:ext cx="6729401" cy="3539430"/>
          </a:xfrm>
          <a:prstGeom prst="rect">
            <a:avLst/>
          </a:prstGeom>
          <a:noFill/>
        </p:spPr>
        <p:txBody>
          <a:bodyPr wrap="square" lIns="91440" tIns="45720" rIns="91440" bIns="45720" rtlCol="0" anchor="t">
            <a:spAutoFit/>
          </a:bodyPr>
          <a:lstStyle/>
          <a:p>
            <a:r>
              <a:rPr lang="en-GB" sz="1400" b="1">
                <a:ea typeface="+mn-lt"/>
                <a:cs typeface="+mn-lt"/>
              </a:rPr>
              <a:t>Call to Action Event</a:t>
            </a:r>
            <a:endParaRPr lang="en-US"/>
          </a:p>
          <a:p>
            <a:r>
              <a:rPr lang="en-GB" sz="1400">
                <a:ea typeface="+mn-lt"/>
                <a:cs typeface="+mn-lt"/>
              </a:rPr>
              <a:t>We will be holding a celebration and call to action event before the end of the year during which we will distribute, with the consent of commissioners, the summary two-page report to local people who took part in the engagement. There is a reserved place for your comment in this document.  We will also hand over the pathway diagram with additional sheets with contact numbers and referral criteria. We would recommend that led by commissioners there is a further event in March/April to reconvene and share any actions taken, plans, and lasting impact from the report. </a:t>
            </a:r>
            <a:endParaRPr lang="en-GB" sz="1400">
              <a:cs typeface="Arial"/>
            </a:endParaRPr>
          </a:p>
          <a:p>
            <a:endParaRPr lang="en-GB" sz="1400">
              <a:cs typeface="Arial"/>
            </a:endParaRPr>
          </a:p>
          <a:p>
            <a:r>
              <a:rPr lang="en-GB" sz="1400" b="1">
                <a:cs typeface="Arial"/>
              </a:rPr>
              <a:t>Collaborate on the Delivery of Service Recommendations</a:t>
            </a:r>
          </a:p>
          <a:p>
            <a:r>
              <a:rPr lang="en-GB" sz="1400"/>
              <a:t>To ensure there is real positive change on the back of this report it is imperative that all local organisations hold a strong sense of shared ownership over these service improvements. The professionals we engaged with are willing to play their part, and on the back of this project, discussions have already begun around the delivery of MDTs. </a:t>
            </a:r>
            <a:endParaRPr lang="en-GB" sz="1400">
              <a:cs typeface="Arial"/>
            </a:endParaRPr>
          </a:p>
        </p:txBody>
      </p:sp>
      <p:pic>
        <p:nvPicPr>
          <p:cNvPr id="2" name="Picture 3">
            <a:extLst>
              <a:ext uri="{FF2B5EF4-FFF2-40B4-BE49-F238E27FC236}">
                <a16:creationId xmlns:a16="http://schemas.microsoft.com/office/drawing/2014/main" id="{AB7E4968-FADC-5781-0637-4D06EC8A79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65324" y="3439885"/>
            <a:ext cx="4107979" cy="2585568"/>
          </a:xfrm>
          <a:prstGeom prst="rect">
            <a:avLst/>
          </a:prstGeom>
        </p:spPr>
      </p:pic>
    </p:spTree>
    <p:extLst>
      <p:ext uri="{BB962C8B-B14F-4D97-AF65-F5344CB8AC3E}">
        <p14:creationId xmlns:p14="http://schemas.microsoft.com/office/powerpoint/2010/main" val="113372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53360E-B0E7-48D9-9C85-52CD53D58CA5}"/>
              </a:ext>
            </a:extLst>
          </p:cNvPr>
          <p:cNvSpPr>
            <a:spLocks noGrp="1"/>
          </p:cNvSpPr>
          <p:nvPr>
            <p:ph type="title"/>
          </p:nvPr>
        </p:nvSpPr>
        <p:spPr>
          <a:xfrm>
            <a:off x="272143" y="737386"/>
            <a:ext cx="3690921" cy="3024336"/>
          </a:xfrm>
          <a:noFill/>
        </p:spPr>
        <p:txBody>
          <a:bodyPr>
            <a:normAutofit/>
          </a:bodyPr>
          <a:lstStyle/>
          <a:p>
            <a:r>
              <a:rPr lang="en-GB" sz="2800">
                <a:latin typeface="Arial"/>
                <a:cs typeface="Arial"/>
              </a:rPr>
              <a:t>Thank you</a:t>
            </a:r>
          </a:p>
        </p:txBody>
      </p:sp>
      <p:sp>
        <p:nvSpPr>
          <p:cNvPr id="2" name="TextBox 1">
            <a:extLst>
              <a:ext uri="{FF2B5EF4-FFF2-40B4-BE49-F238E27FC236}">
                <a16:creationId xmlns:a16="http://schemas.microsoft.com/office/drawing/2014/main" id="{B3C9727A-546C-602A-02CF-486EEE93CB05}"/>
              </a:ext>
            </a:extLst>
          </p:cNvPr>
          <p:cNvSpPr txBox="1"/>
          <p:nvPr/>
        </p:nvSpPr>
        <p:spPr>
          <a:xfrm>
            <a:off x="230109" y="1512093"/>
            <a:ext cx="2845593"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1400">
                <a:solidFill>
                  <a:schemeClr val="bg1"/>
                </a:solidFill>
                <a:cs typeface="Arial"/>
              </a:rPr>
              <a:t>A diverse project team representing the breadth of experience across Alzheimer's Society delivered this project. Including: Dementia Voice, Evaluation and Impact, Innovation, and Wakefield Local Services.</a:t>
            </a:r>
          </a:p>
          <a:p>
            <a:pPr>
              <a:spcBef>
                <a:spcPts val="600"/>
              </a:spcBef>
              <a:spcAft>
                <a:spcPts val="600"/>
              </a:spcAft>
            </a:pPr>
            <a:endParaRPr lang="en-GB" sz="1400">
              <a:solidFill>
                <a:schemeClr val="bg1"/>
              </a:solidFill>
              <a:ea typeface="+mn-lt"/>
              <a:cs typeface="+mn-lt"/>
            </a:endParaRPr>
          </a:p>
          <a:p>
            <a:pPr>
              <a:spcBef>
                <a:spcPts val="600"/>
              </a:spcBef>
              <a:spcAft>
                <a:spcPts val="600"/>
              </a:spcAft>
            </a:pPr>
            <a:r>
              <a:rPr lang="en-GB" sz="1200">
                <a:solidFill>
                  <a:schemeClr val="bg1"/>
                </a:solidFill>
                <a:ea typeface="+mn-lt"/>
                <a:cs typeface="+mn-lt"/>
              </a:rPr>
              <a:t>The following organisations have supported the creation of this report: NHS Mid Yorkshire Hospitals Trust, NHS Southwest Yorkshire Partnership, Carers Wakefield and District, trinity Medical Centre, Age UK Wakefield, Croft Care Group Partnership in Care, dementia UK, Wakefield Council, memory Action Group, CISWO, Live Well Wakefield, and Healthwatch Wakefield. </a:t>
            </a:r>
          </a:p>
        </p:txBody>
      </p:sp>
    </p:spTree>
    <p:extLst>
      <p:ext uri="{BB962C8B-B14F-4D97-AF65-F5344CB8AC3E}">
        <p14:creationId xmlns:p14="http://schemas.microsoft.com/office/powerpoint/2010/main" val="278786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ar outline">
            <a:extLst>
              <a:ext uri="{FF2B5EF4-FFF2-40B4-BE49-F238E27FC236}">
                <a16:creationId xmlns:a16="http://schemas.microsoft.com/office/drawing/2014/main" id="{59A12CB1-120D-4F49-A7D1-478018874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355" y="1094414"/>
            <a:ext cx="1137611" cy="1137611"/>
          </a:xfrm>
          <a:prstGeom prst="rect">
            <a:avLst/>
          </a:prstGeom>
        </p:spPr>
      </p:pic>
      <p:sp>
        <p:nvSpPr>
          <p:cNvPr id="6" name="Title 1">
            <a:extLst>
              <a:ext uri="{FF2B5EF4-FFF2-40B4-BE49-F238E27FC236}">
                <a16:creationId xmlns:a16="http://schemas.microsoft.com/office/drawing/2014/main" id="{0302239D-9E51-410F-A951-B8E08CB3996F}"/>
              </a:ext>
            </a:extLst>
          </p:cNvPr>
          <p:cNvSpPr>
            <a:spLocks noGrp="1"/>
          </p:cNvSpPr>
          <p:nvPr>
            <p:ph type="title"/>
          </p:nvPr>
        </p:nvSpPr>
        <p:spPr>
          <a:xfrm>
            <a:off x="890777" y="713574"/>
            <a:ext cx="3382039" cy="3024336"/>
          </a:xfrm>
          <a:noFill/>
        </p:spPr>
        <p:txBody>
          <a:bodyPr>
            <a:normAutofit/>
          </a:bodyPr>
          <a:lstStyle/>
          <a:p>
            <a:r>
              <a:rPr lang="en-GB" sz="2800">
                <a:latin typeface="Arial"/>
                <a:cs typeface="Arial"/>
              </a:rPr>
              <a:t>Methods</a:t>
            </a:r>
          </a:p>
        </p:txBody>
      </p:sp>
    </p:spTree>
    <p:extLst>
      <p:ext uri="{BB962C8B-B14F-4D97-AF65-F5344CB8AC3E}">
        <p14:creationId xmlns:p14="http://schemas.microsoft.com/office/powerpoint/2010/main" val="12378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Ear outline">
            <a:extLst>
              <a:ext uri="{FF2B5EF4-FFF2-40B4-BE49-F238E27FC236}">
                <a16:creationId xmlns:a16="http://schemas.microsoft.com/office/drawing/2014/main" id="{4E3B4A09-509F-492F-B5F0-F1222C6A7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2143"/>
            <a:ext cx="1161819" cy="1161819"/>
          </a:xfrm>
          <a:prstGeom prst="rect">
            <a:avLst/>
          </a:prstGeom>
        </p:spPr>
      </p:pic>
      <p:sp>
        <p:nvSpPr>
          <p:cNvPr id="4" name="Title 3">
            <a:extLst>
              <a:ext uri="{FF2B5EF4-FFF2-40B4-BE49-F238E27FC236}">
                <a16:creationId xmlns:a16="http://schemas.microsoft.com/office/drawing/2014/main" id="{B177D677-86E7-4DB8-997D-CE4578986440}"/>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Methods</a:t>
            </a:r>
            <a:br>
              <a:rPr lang="en-GB" sz="3200">
                <a:latin typeface="+mn-lt"/>
                <a:cs typeface="Arial"/>
              </a:rPr>
            </a:br>
            <a:r>
              <a:rPr lang="en-GB" sz="1800">
                <a:solidFill>
                  <a:schemeClr val="accent1"/>
                </a:solidFill>
                <a:latin typeface="+mn-lt"/>
                <a:cs typeface="Arial"/>
              </a:rPr>
              <a:t>Overview</a:t>
            </a:r>
            <a:br>
              <a:rPr lang="en-GB" sz="3200">
                <a:latin typeface="+mn-lt"/>
                <a:cs typeface="Arial"/>
              </a:rPr>
            </a:br>
            <a:endParaRPr lang="en-GB" sz="2200">
              <a:solidFill>
                <a:schemeClr val="accent1"/>
              </a:solidFill>
              <a:latin typeface="+mn-lt"/>
              <a:cs typeface="Arial"/>
            </a:endParaRPr>
          </a:p>
        </p:txBody>
      </p:sp>
      <p:sp>
        <p:nvSpPr>
          <p:cNvPr id="10" name="TextBox 9">
            <a:extLst>
              <a:ext uri="{FF2B5EF4-FFF2-40B4-BE49-F238E27FC236}">
                <a16:creationId xmlns:a16="http://schemas.microsoft.com/office/drawing/2014/main" id="{7C9AF6E5-FF5C-43A3-8CFB-5B3E587DEF1D}"/>
              </a:ext>
            </a:extLst>
          </p:cNvPr>
          <p:cNvSpPr txBox="1"/>
          <p:nvPr/>
        </p:nvSpPr>
        <p:spPr>
          <a:xfrm>
            <a:off x="355334" y="1489020"/>
            <a:ext cx="6943522" cy="4862870"/>
          </a:xfrm>
          <a:prstGeom prst="rect">
            <a:avLst/>
          </a:prstGeom>
          <a:noFill/>
        </p:spPr>
        <p:txBody>
          <a:bodyPr wrap="square" lIns="91440" tIns="45720" rIns="91440" bIns="45720" anchor="t">
            <a:spAutoFit/>
          </a:bodyPr>
          <a:lstStyle/>
          <a:p>
            <a:pPr>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At Alzheimer's Society we </a:t>
            </a:r>
            <a:r>
              <a:rPr lang="en-GB" sz="1400">
                <a:solidFill>
                  <a:srgbClr val="000000"/>
                </a:solidFill>
                <a:latin typeface="Arial"/>
                <a:ea typeface="Calibri" panose="020F0502020204030204" pitchFamily="34" charset="0"/>
              </a:rPr>
              <a:t>strive to produce work built both on the robust use of evidence and co-produced with those affected by dementia. Throughout this project we co-produced both our recommendations and our methodology. We endeavoured to include a diverse range of local voices when developing our understanding of dementia services in Wakefield and the Five Towns. Our engagement approach was comprised of four stages of activity:</a:t>
            </a:r>
            <a:endParaRPr lang="en-GB" sz="1400">
              <a:solidFill>
                <a:srgbClr val="000000"/>
              </a:solidFill>
              <a:latin typeface="Arial"/>
              <a:ea typeface="Calibri" panose="020F0502020204030204" pitchFamily="34" charset="0"/>
              <a:cs typeface="Arial"/>
            </a:endParaRPr>
          </a:p>
          <a:p>
            <a:pPr>
              <a:defRPr/>
            </a:pPr>
            <a:endParaRPr lang="en-GB" sz="1400">
              <a:solidFill>
                <a:srgbClr val="000000"/>
              </a:solidFill>
              <a:latin typeface="Arial"/>
              <a:ea typeface="Calibri" panose="020F0502020204030204" pitchFamily="34" charset="0"/>
              <a:cs typeface="Arial"/>
            </a:endParaRPr>
          </a:p>
          <a:p>
            <a:pPr marL="342900" lvl="0" indent="-342900">
              <a:buAutoNum type="arabicPeriod"/>
              <a:defRPr/>
            </a:pPr>
            <a:r>
              <a:rPr lang="en-GB" sz="1400">
                <a:solidFill>
                  <a:srgbClr val="000000"/>
                </a:solidFill>
                <a:latin typeface="Arial"/>
                <a:ea typeface="Calibri" panose="020F0502020204030204" pitchFamily="34" charset="0"/>
              </a:rPr>
              <a:t>We, first, mapped the dementia pathway including the services available and the data that assessed these services. </a:t>
            </a:r>
            <a:endParaRPr lang="en-GB" sz="1400">
              <a:solidFill>
                <a:srgbClr val="000000"/>
              </a:solidFill>
              <a:latin typeface="Arial"/>
              <a:ea typeface="Calibri" panose="020F0502020204030204" pitchFamily="34" charset="0"/>
              <a:cs typeface="Arial"/>
            </a:endParaRPr>
          </a:p>
          <a:p>
            <a:pPr marL="342900" indent="-342900">
              <a:buAutoNum type="arabicPeriod"/>
              <a:defRPr/>
            </a:pPr>
            <a:endParaRPr lang="en-GB" sz="1400">
              <a:solidFill>
                <a:srgbClr val="000000"/>
              </a:solidFill>
              <a:latin typeface="Arial"/>
              <a:ea typeface="Calibri" panose="020F0502020204030204" pitchFamily="34" charset="0"/>
              <a:cs typeface="Arial"/>
            </a:endParaRPr>
          </a:p>
          <a:p>
            <a:pPr marL="342900" indent="-342900">
              <a:buAutoNum type="arabicPeriod"/>
              <a:defRPr/>
            </a:pPr>
            <a:r>
              <a:rPr lang="en-GB" sz="1400">
                <a:solidFill>
                  <a:srgbClr val="000000"/>
                </a:solidFill>
                <a:latin typeface="Arial"/>
                <a:ea typeface="Calibri" panose="020F0502020204030204" pitchFamily="34" charset="0"/>
              </a:rPr>
              <a:t>We, secondly, captured a broad but thorough understanding of the experiences of those working in and using dementia services in W&amp;5T. We did this by using surveys, focus groups and hosting roadshows.</a:t>
            </a:r>
            <a:endParaRPr lang="en-GB" sz="1400">
              <a:solidFill>
                <a:srgbClr val="000000"/>
              </a:solidFill>
              <a:latin typeface="Arial"/>
              <a:ea typeface="Calibri" panose="020F0502020204030204" pitchFamily="34" charset="0"/>
              <a:cs typeface="Arial"/>
            </a:endParaRPr>
          </a:p>
          <a:p>
            <a:pPr marL="342900" indent="-342900">
              <a:buAutoNum type="arabicPeriod"/>
              <a:defRPr/>
            </a:pPr>
            <a:endParaRPr lang="en-GB" sz="1400">
              <a:solidFill>
                <a:srgbClr val="000000"/>
              </a:solidFill>
              <a:latin typeface="Arial"/>
              <a:ea typeface="Calibri" panose="020F0502020204030204" pitchFamily="34" charset="0"/>
            </a:endParaRPr>
          </a:p>
          <a:p>
            <a:pPr marL="342900" indent="-342900">
              <a:buAutoNum type="arabicPeriod"/>
              <a:defRPr/>
            </a:pPr>
            <a:r>
              <a:rPr lang="en-GB" sz="1400">
                <a:solidFill>
                  <a:srgbClr val="000000"/>
                </a:solidFill>
                <a:latin typeface="Arial"/>
                <a:ea typeface="Calibri" panose="020F0502020204030204" pitchFamily="34" charset="0"/>
              </a:rPr>
              <a:t>Informed by this analysis, we generated a targeted understanding of the experiences of those infrequently heard or excluded from traditional methods. We did this by using Talking Mats and 1:1 interviews.</a:t>
            </a:r>
            <a:endParaRPr lang="en-GB" sz="1400">
              <a:solidFill>
                <a:srgbClr val="000000"/>
              </a:solidFill>
              <a:latin typeface="Arial"/>
              <a:ea typeface="Calibri" panose="020F0502020204030204" pitchFamily="34" charset="0"/>
              <a:cs typeface="Arial"/>
            </a:endParaRPr>
          </a:p>
          <a:p>
            <a:pPr marL="342900" indent="-342900">
              <a:buAutoNum type="arabicPeriod"/>
              <a:defRPr/>
            </a:pPr>
            <a:endParaRPr lang="en-GB" sz="1400">
              <a:solidFill>
                <a:srgbClr val="000000"/>
              </a:solidFill>
              <a:latin typeface="Arial"/>
              <a:ea typeface="Calibri" panose="020F0502020204030204" pitchFamily="34" charset="0"/>
            </a:endParaRPr>
          </a:p>
          <a:p>
            <a:pPr marL="342900" indent="-342900">
              <a:buAutoNum type="arabicPeriod"/>
              <a:defRPr/>
            </a:pPr>
            <a:r>
              <a:rPr lang="en-GB" sz="1400">
                <a:solidFill>
                  <a:srgbClr val="000000"/>
                </a:solidFill>
                <a:latin typeface="Arial"/>
                <a:ea typeface="Calibri" panose="020F0502020204030204" pitchFamily="34" charset="0"/>
              </a:rPr>
              <a:t>Finally, we consolidated the insights to build workshop resources that were used to empower people affected by dementia and local stakeholders to co-produce service recommendations. </a:t>
            </a:r>
            <a:endParaRPr lang="en-GB" sz="1400">
              <a:solidFill>
                <a:srgbClr val="000000"/>
              </a:solidFill>
              <a:latin typeface="Arial"/>
              <a:ea typeface="Calibri" panose="020F0502020204030204" pitchFamily="34" charset="0"/>
              <a:cs typeface="Arial"/>
            </a:endParaRPr>
          </a:p>
          <a:p>
            <a:pPr lvl="0">
              <a:defRPr/>
            </a:pPr>
            <a:endParaRPr lang="en-GB" sz="1600">
              <a:solidFill>
                <a:srgbClr val="000000"/>
              </a:solidFill>
              <a:latin typeface="Arial"/>
              <a:ea typeface="Calibri" panose="020F0502020204030204" pitchFamily="34" charset="0"/>
            </a:endParaRPr>
          </a:p>
        </p:txBody>
      </p:sp>
      <p:sp>
        <p:nvSpPr>
          <p:cNvPr id="17" name="TextBox 16">
            <a:extLst>
              <a:ext uri="{FF2B5EF4-FFF2-40B4-BE49-F238E27FC236}">
                <a16:creationId xmlns:a16="http://schemas.microsoft.com/office/drawing/2014/main" id="{6C329A00-D0E7-47F8-B15D-167B6801D008}"/>
              </a:ext>
            </a:extLst>
          </p:cNvPr>
          <p:cNvSpPr txBox="1"/>
          <p:nvPr/>
        </p:nvSpPr>
        <p:spPr>
          <a:xfrm>
            <a:off x="7474663" y="748918"/>
            <a:ext cx="1604728" cy="738664"/>
          </a:xfrm>
          <a:prstGeom prst="rect">
            <a:avLst/>
          </a:prstGeom>
          <a:noFill/>
        </p:spPr>
        <p:txBody>
          <a:bodyPr wrap="square" lIns="91440" tIns="45720" rIns="91440" bIns="45720" rtlCol="0" anchor="t">
            <a:spAutoFit/>
          </a:bodyPr>
          <a:lstStyle/>
          <a:p>
            <a:pPr algn="ctr"/>
            <a:r>
              <a:rPr lang="en-GB" sz="1400" b="1" dirty="0"/>
              <a:t>Step one: mapping the pathway</a:t>
            </a:r>
          </a:p>
        </p:txBody>
      </p:sp>
      <p:sp>
        <p:nvSpPr>
          <p:cNvPr id="7" name="TextBox 6">
            <a:extLst>
              <a:ext uri="{FF2B5EF4-FFF2-40B4-BE49-F238E27FC236}">
                <a16:creationId xmlns:a16="http://schemas.microsoft.com/office/drawing/2014/main" id="{EAED4241-BBFB-4321-B414-2B47277F65D7}"/>
              </a:ext>
            </a:extLst>
          </p:cNvPr>
          <p:cNvSpPr txBox="1"/>
          <p:nvPr/>
        </p:nvSpPr>
        <p:spPr>
          <a:xfrm>
            <a:off x="9457205" y="1643463"/>
            <a:ext cx="1604728" cy="738664"/>
          </a:xfrm>
          <a:prstGeom prst="rect">
            <a:avLst/>
          </a:prstGeom>
          <a:noFill/>
        </p:spPr>
        <p:txBody>
          <a:bodyPr wrap="square" lIns="91440" tIns="45720" rIns="91440" bIns="45720" rtlCol="0" anchor="t">
            <a:spAutoFit/>
          </a:bodyPr>
          <a:lstStyle/>
          <a:p>
            <a:pPr algn="ctr"/>
            <a:r>
              <a:rPr lang="en-GB" sz="1400" b="1"/>
              <a:t>Step two: capturing a broad view</a:t>
            </a:r>
          </a:p>
        </p:txBody>
      </p:sp>
      <p:sp>
        <p:nvSpPr>
          <p:cNvPr id="3" name="TextBox 2">
            <a:extLst>
              <a:ext uri="{FF2B5EF4-FFF2-40B4-BE49-F238E27FC236}">
                <a16:creationId xmlns:a16="http://schemas.microsoft.com/office/drawing/2014/main" id="{17BA2C25-B0D1-45C6-AC16-0DB752A3650D}"/>
              </a:ext>
            </a:extLst>
          </p:cNvPr>
          <p:cNvSpPr txBox="1"/>
          <p:nvPr/>
        </p:nvSpPr>
        <p:spPr>
          <a:xfrm>
            <a:off x="9522599" y="3749230"/>
            <a:ext cx="1604728" cy="738664"/>
          </a:xfrm>
          <a:prstGeom prst="rect">
            <a:avLst/>
          </a:prstGeom>
          <a:noFill/>
        </p:spPr>
        <p:txBody>
          <a:bodyPr wrap="square" lIns="91440" tIns="45720" rIns="91440" bIns="45720" rtlCol="0" anchor="t">
            <a:spAutoFit/>
          </a:bodyPr>
          <a:lstStyle/>
          <a:p>
            <a:pPr algn="ctr"/>
            <a:r>
              <a:rPr lang="en-GB" sz="1400" b="1"/>
              <a:t>Step three: generating a targeted view</a:t>
            </a:r>
          </a:p>
        </p:txBody>
      </p:sp>
      <p:sp>
        <p:nvSpPr>
          <p:cNvPr id="8" name="TextBox 7">
            <a:extLst>
              <a:ext uri="{FF2B5EF4-FFF2-40B4-BE49-F238E27FC236}">
                <a16:creationId xmlns:a16="http://schemas.microsoft.com/office/drawing/2014/main" id="{D25181A9-FAF8-4277-88E2-24BFD3642575}"/>
              </a:ext>
            </a:extLst>
          </p:cNvPr>
          <p:cNvSpPr txBox="1"/>
          <p:nvPr/>
        </p:nvSpPr>
        <p:spPr>
          <a:xfrm>
            <a:off x="7400237" y="4646640"/>
            <a:ext cx="1854961" cy="954107"/>
          </a:xfrm>
          <a:prstGeom prst="rect">
            <a:avLst/>
          </a:prstGeom>
          <a:noFill/>
        </p:spPr>
        <p:txBody>
          <a:bodyPr wrap="square" lIns="91440" tIns="45720" rIns="91440" bIns="45720" rtlCol="0" anchor="t">
            <a:spAutoFit/>
          </a:bodyPr>
          <a:lstStyle/>
          <a:p>
            <a:pPr algn="ctr"/>
            <a:r>
              <a:rPr lang="en-GB" sz="1400" b="1"/>
              <a:t>Step four: consolidating learning &amp; building</a:t>
            </a:r>
          </a:p>
          <a:p>
            <a:pPr algn="ctr"/>
            <a:r>
              <a:rPr lang="en-GB" sz="1400" b="1"/>
              <a:t>recommendations </a:t>
            </a:r>
            <a:endParaRPr lang="en-GB" sz="1400" b="1">
              <a:cs typeface="Arial"/>
            </a:endParaRPr>
          </a:p>
        </p:txBody>
      </p:sp>
    </p:spTree>
    <p:extLst>
      <p:ext uri="{BB962C8B-B14F-4D97-AF65-F5344CB8AC3E}">
        <p14:creationId xmlns:p14="http://schemas.microsoft.com/office/powerpoint/2010/main" val="325090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Ear outline">
            <a:extLst>
              <a:ext uri="{FF2B5EF4-FFF2-40B4-BE49-F238E27FC236}">
                <a16:creationId xmlns:a16="http://schemas.microsoft.com/office/drawing/2014/main" id="{64EE4F87-EBC6-4FBC-B4DD-0E2D5431F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2143"/>
            <a:ext cx="1161819" cy="1161819"/>
          </a:xfrm>
          <a:prstGeom prst="rect">
            <a:avLst/>
          </a:prstGeom>
        </p:spPr>
      </p:pic>
      <p:sp>
        <p:nvSpPr>
          <p:cNvPr id="12" name="Title 3">
            <a:extLst>
              <a:ext uri="{FF2B5EF4-FFF2-40B4-BE49-F238E27FC236}">
                <a16:creationId xmlns:a16="http://schemas.microsoft.com/office/drawing/2014/main" id="{69FDCDB7-CB7B-4259-BE3B-62F020666011}"/>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Methods</a:t>
            </a:r>
            <a:br>
              <a:rPr lang="en-GB">
                <a:latin typeface="+mn-lt"/>
                <a:cs typeface="Arial"/>
              </a:rPr>
            </a:br>
            <a:r>
              <a:rPr lang="en-GB" sz="2000">
                <a:solidFill>
                  <a:schemeClr val="accent1"/>
                </a:solidFill>
                <a:latin typeface="+mn-lt"/>
                <a:cs typeface="Arial"/>
              </a:rPr>
              <a:t>Our Reach</a:t>
            </a:r>
            <a:endParaRPr lang="en-GB" sz="2200">
              <a:solidFill>
                <a:schemeClr val="accent1"/>
              </a:solidFill>
              <a:latin typeface="+mn-lt"/>
              <a:cs typeface="Arial"/>
            </a:endParaRPr>
          </a:p>
        </p:txBody>
      </p:sp>
      <p:sp>
        <p:nvSpPr>
          <p:cNvPr id="6" name="TextBox 5">
            <a:extLst>
              <a:ext uri="{FF2B5EF4-FFF2-40B4-BE49-F238E27FC236}">
                <a16:creationId xmlns:a16="http://schemas.microsoft.com/office/drawing/2014/main" id="{7DADD9C2-6B66-493E-BCCD-8507920AEF64}"/>
              </a:ext>
            </a:extLst>
          </p:cNvPr>
          <p:cNvSpPr txBox="1"/>
          <p:nvPr/>
        </p:nvSpPr>
        <p:spPr>
          <a:xfrm>
            <a:off x="385857" y="1873745"/>
            <a:ext cx="4870987" cy="3631763"/>
          </a:xfrm>
          <a:prstGeom prst="rect">
            <a:avLst/>
          </a:prstGeom>
          <a:noFill/>
        </p:spPr>
        <p:txBody>
          <a:bodyPr wrap="square" lIns="91440" tIns="45720" rIns="91440" bIns="45720" rtlCol="0" anchor="t">
            <a:spAutoFit/>
          </a:bodyPr>
          <a:lstStyle/>
          <a:p>
            <a:r>
              <a:rPr lang="en-GB" sz="1600" b="1">
                <a:solidFill>
                  <a:schemeClr val="accent1"/>
                </a:solidFill>
                <a:ea typeface="+mj-ea"/>
                <a:cs typeface="Arial"/>
              </a:rPr>
              <a:t>1119</a:t>
            </a:r>
            <a:r>
              <a:rPr lang="en-GB" sz="1400" b="1">
                <a:solidFill>
                  <a:schemeClr val="accent1"/>
                </a:solidFill>
              </a:rPr>
              <a:t> </a:t>
            </a:r>
            <a:r>
              <a:rPr lang="en-GB" sz="1400">
                <a:solidFill>
                  <a:srgbClr val="000000"/>
                </a:solidFill>
                <a:latin typeface="Arial"/>
              </a:rPr>
              <a:t>people contributed to the project</a:t>
            </a:r>
            <a:endParaRPr lang="en-US" sz="1400">
              <a:cs typeface="Arial"/>
            </a:endParaRPr>
          </a:p>
          <a:p>
            <a:r>
              <a:rPr lang="en-GB" sz="1600" b="1">
                <a:solidFill>
                  <a:schemeClr val="accent1"/>
                </a:solidFill>
                <a:ea typeface="+mj-ea"/>
                <a:cs typeface="Arial"/>
              </a:rPr>
              <a:t>831</a:t>
            </a:r>
            <a:r>
              <a:rPr lang="en-GB" sz="1800" b="1">
                <a:solidFill>
                  <a:srgbClr val="000000"/>
                </a:solidFill>
                <a:latin typeface="Arial"/>
              </a:rPr>
              <a:t> </a:t>
            </a:r>
            <a:r>
              <a:rPr lang="en-GB" sz="1400">
                <a:solidFill>
                  <a:srgbClr val="000000"/>
                </a:solidFill>
                <a:latin typeface="Arial"/>
              </a:rPr>
              <a:t>participated in one of our roadshows</a:t>
            </a:r>
            <a:endParaRPr lang="en-GB" sz="1400">
              <a:solidFill>
                <a:srgbClr val="000000"/>
              </a:solidFill>
              <a:latin typeface="Arial"/>
              <a:cs typeface="Arial"/>
            </a:endParaRPr>
          </a:p>
          <a:p>
            <a:r>
              <a:rPr lang="en-GB" sz="1600" b="1">
                <a:solidFill>
                  <a:schemeClr val="accent1"/>
                </a:solidFill>
                <a:ea typeface="+mj-ea"/>
                <a:cs typeface="Arial"/>
              </a:rPr>
              <a:t>55</a:t>
            </a:r>
            <a:r>
              <a:rPr lang="en-GB" sz="1800" b="1"/>
              <a:t> </a:t>
            </a:r>
            <a:r>
              <a:rPr lang="en-GB" sz="1400">
                <a:solidFill>
                  <a:srgbClr val="000000"/>
                </a:solidFill>
                <a:latin typeface="Arial"/>
              </a:rPr>
              <a:t>attended our recommendation building workshop </a:t>
            </a:r>
            <a:endParaRPr lang="en-GB" sz="1400">
              <a:solidFill>
                <a:srgbClr val="000000"/>
              </a:solidFill>
              <a:latin typeface="Arial"/>
              <a:cs typeface="Arial"/>
            </a:endParaRPr>
          </a:p>
          <a:p>
            <a:r>
              <a:rPr lang="en-GB" sz="1600" b="1">
                <a:solidFill>
                  <a:schemeClr val="accent1"/>
                </a:solidFill>
                <a:ea typeface="+mj-ea"/>
                <a:cs typeface="Arial"/>
              </a:rPr>
              <a:t>233</a:t>
            </a:r>
            <a:r>
              <a:rPr lang="en-GB" sz="1400">
                <a:solidFill>
                  <a:srgbClr val="000000"/>
                </a:solidFill>
                <a:latin typeface="Arial"/>
              </a:rPr>
              <a:t> participated in a survey, interview or focus group</a:t>
            </a:r>
            <a:endParaRPr lang="en-GB" sz="1400">
              <a:cs typeface="Arial"/>
            </a:endParaRPr>
          </a:p>
          <a:p>
            <a:endParaRPr lang="en-GB" sz="1400">
              <a:solidFill>
                <a:srgbClr val="000000"/>
              </a:solidFill>
              <a:latin typeface="Arial"/>
              <a:cs typeface="Arial"/>
            </a:endParaRPr>
          </a:p>
          <a:p>
            <a:r>
              <a:rPr lang="en-GB" sz="1400">
                <a:solidFill>
                  <a:srgbClr val="000000"/>
                </a:solidFill>
                <a:latin typeface="Arial"/>
              </a:rPr>
              <a:t>Comprised of* </a:t>
            </a:r>
            <a:endParaRPr lang="en-GB" sz="1400">
              <a:solidFill>
                <a:srgbClr val="000000"/>
              </a:solidFill>
              <a:latin typeface="Arial"/>
              <a:cs typeface="Arial"/>
            </a:endParaRPr>
          </a:p>
          <a:p>
            <a:endParaRPr lang="en-GB" sz="1400">
              <a:ea typeface="+mn-lt"/>
              <a:cs typeface="+mn-lt"/>
            </a:endParaRPr>
          </a:p>
          <a:p>
            <a:r>
              <a:rPr lang="en-GB" sz="1600" b="1">
                <a:solidFill>
                  <a:schemeClr val="accent1"/>
                </a:solidFill>
                <a:ea typeface="+mj-ea"/>
                <a:cs typeface="Arial"/>
              </a:rPr>
              <a:t>114 </a:t>
            </a:r>
            <a:r>
              <a:rPr lang="en-GB" sz="1400">
                <a:ea typeface="+mn-lt"/>
                <a:cs typeface="+mn-lt"/>
              </a:rPr>
              <a:t>professionals</a:t>
            </a:r>
            <a:endParaRPr lang="en-GB" sz="1400">
              <a:cs typeface="Arial"/>
            </a:endParaRPr>
          </a:p>
          <a:p>
            <a:r>
              <a:rPr lang="en-GB" sz="1600" b="1">
                <a:solidFill>
                  <a:schemeClr val="accent1"/>
                </a:solidFill>
                <a:ea typeface="+mj-ea"/>
                <a:cs typeface="Arial"/>
              </a:rPr>
              <a:t>89 </a:t>
            </a:r>
            <a:r>
              <a:rPr lang="en-GB" sz="1400"/>
              <a:t>people affected by dementia </a:t>
            </a:r>
            <a:endParaRPr lang="en-GB" sz="1400">
              <a:cs typeface="Arial"/>
            </a:endParaRPr>
          </a:p>
          <a:p>
            <a:r>
              <a:rPr lang="en-GB" sz="1600" b="1">
                <a:solidFill>
                  <a:schemeClr val="accent1"/>
                </a:solidFill>
                <a:ea typeface="+mj-ea"/>
                <a:cs typeface="Arial"/>
              </a:rPr>
              <a:t>10 </a:t>
            </a:r>
            <a:r>
              <a:rPr lang="en-GB" sz="1400">
                <a:cs typeface="Arial"/>
              </a:rPr>
              <a:t>Alzheimer's Society Staff</a:t>
            </a:r>
          </a:p>
          <a:p>
            <a:r>
              <a:rPr lang="en-GB" sz="1600" b="1">
                <a:solidFill>
                  <a:schemeClr val="accent1"/>
                </a:solidFill>
                <a:ea typeface="+mj-ea"/>
                <a:cs typeface="Arial"/>
              </a:rPr>
              <a:t>75</a:t>
            </a:r>
            <a:r>
              <a:rPr lang="en-GB" sz="1400"/>
              <a:t> members of the public </a:t>
            </a:r>
          </a:p>
          <a:p>
            <a:endParaRPr lang="en-GB" sz="1400">
              <a:cs typeface="Arial"/>
            </a:endParaRPr>
          </a:p>
          <a:p>
            <a:endParaRPr lang="en-GB" sz="1400">
              <a:cs typeface="Arial"/>
            </a:endParaRPr>
          </a:p>
          <a:p>
            <a:endParaRPr lang="en-GB" sz="1400">
              <a:cs typeface="Arial"/>
            </a:endParaRPr>
          </a:p>
          <a:p>
            <a:r>
              <a:rPr lang="en-GB" sz="1200">
                <a:ea typeface="+mn-lt"/>
                <a:cs typeface="+mn-lt"/>
              </a:rPr>
              <a:t>* Breakdown does not include those who attended the roadshow</a:t>
            </a:r>
            <a:endParaRPr lang="en-GB" sz="1200"/>
          </a:p>
        </p:txBody>
      </p:sp>
      <p:sp>
        <p:nvSpPr>
          <p:cNvPr id="3" name="TextBox 1">
            <a:extLst>
              <a:ext uri="{FF2B5EF4-FFF2-40B4-BE49-F238E27FC236}">
                <a16:creationId xmlns:a16="http://schemas.microsoft.com/office/drawing/2014/main" id="{94EF814F-460E-5636-BFAB-EB7B6B2F650A}"/>
              </a:ext>
            </a:extLst>
          </p:cNvPr>
          <p:cNvSpPr txBox="1"/>
          <p:nvPr/>
        </p:nvSpPr>
        <p:spPr>
          <a:xfrm>
            <a:off x="5649803" y="4375645"/>
            <a:ext cx="5770099"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2400" b="1">
                <a:solidFill>
                  <a:schemeClr val="accent1"/>
                </a:solidFill>
                <a:ea typeface="+mj-ea"/>
                <a:cs typeface="Arial"/>
              </a:rPr>
              <a:t>"We would gain so much if we were given the time to talk about what we want and how we feel, that is very important"</a:t>
            </a:r>
            <a:r>
              <a:rPr lang="en-GB" sz="2400">
                <a:cs typeface="Arial"/>
              </a:rPr>
              <a:t> </a:t>
            </a:r>
            <a:endParaRPr lang="en-US" sz="2400">
              <a:cs typeface="Arial"/>
            </a:endParaRPr>
          </a:p>
        </p:txBody>
      </p:sp>
      <p:pic>
        <p:nvPicPr>
          <p:cNvPr id="2" name="Picture 2">
            <a:extLst>
              <a:ext uri="{FF2B5EF4-FFF2-40B4-BE49-F238E27FC236}">
                <a16:creationId xmlns:a16="http://schemas.microsoft.com/office/drawing/2014/main" id="{1B3A5C08-D090-8068-A9AD-2DB1FC6F21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98128" y="702334"/>
            <a:ext cx="5231752" cy="3536453"/>
          </a:xfrm>
          <a:prstGeom prst="rect">
            <a:avLst/>
          </a:prstGeom>
        </p:spPr>
      </p:pic>
    </p:spTree>
    <p:extLst>
      <p:ext uri="{BB962C8B-B14F-4D97-AF65-F5344CB8AC3E}">
        <p14:creationId xmlns:p14="http://schemas.microsoft.com/office/powerpoint/2010/main" val="46352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Ear outline">
            <a:extLst>
              <a:ext uri="{FF2B5EF4-FFF2-40B4-BE49-F238E27FC236}">
                <a16:creationId xmlns:a16="http://schemas.microsoft.com/office/drawing/2014/main" id="{64EE4F87-EBC6-4FBC-B4DD-0E2D5431F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2143"/>
            <a:ext cx="1161819" cy="1161819"/>
          </a:xfrm>
          <a:prstGeom prst="rect">
            <a:avLst/>
          </a:prstGeom>
        </p:spPr>
      </p:pic>
      <p:sp>
        <p:nvSpPr>
          <p:cNvPr id="12" name="Title 3">
            <a:extLst>
              <a:ext uri="{FF2B5EF4-FFF2-40B4-BE49-F238E27FC236}">
                <a16:creationId xmlns:a16="http://schemas.microsoft.com/office/drawing/2014/main" id="{69FDCDB7-CB7B-4259-BE3B-62F020666011}"/>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Methods</a:t>
            </a:r>
            <a:br>
              <a:rPr lang="en-GB">
                <a:latin typeface="+mn-lt"/>
                <a:cs typeface="Arial"/>
              </a:rPr>
            </a:br>
            <a:r>
              <a:rPr lang="en-GB" sz="1800">
                <a:solidFill>
                  <a:schemeClr val="accent1"/>
                </a:solidFill>
                <a:latin typeface="+mn-lt"/>
                <a:cs typeface="Arial"/>
              </a:rPr>
              <a:t>Different Voices</a:t>
            </a:r>
          </a:p>
        </p:txBody>
      </p:sp>
      <p:sp>
        <p:nvSpPr>
          <p:cNvPr id="6" name="TextBox 5">
            <a:extLst>
              <a:ext uri="{FF2B5EF4-FFF2-40B4-BE49-F238E27FC236}">
                <a16:creationId xmlns:a16="http://schemas.microsoft.com/office/drawing/2014/main" id="{7DADD9C2-6B66-493E-BCCD-8507920AEF64}"/>
              </a:ext>
            </a:extLst>
          </p:cNvPr>
          <p:cNvSpPr txBox="1"/>
          <p:nvPr/>
        </p:nvSpPr>
        <p:spPr>
          <a:xfrm>
            <a:off x="317637" y="1359963"/>
            <a:ext cx="6757745" cy="5386090"/>
          </a:xfrm>
          <a:prstGeom prst="rect">
            <a:avLst/>
          </a:prstGeom>
          <a:noFill/>
        </p:spPr>
        <p:txBody>
          <a:bodyPr wrap="square" lIns="91440" tIns="45720" rIns="91440" bIns="45720" rtlCol="0" anchor="t">
            <a:spAutoFit/>
          </a:bodyPr>
          <a:lstStyle/>
          <a:p>
            <a:endParaRPr lang="en-GB" sz="1600" b="1">
              <a:solidFill>
                <a:schemeClr val="accent1"/>
              </a:solidFill>
              <a:cs typeface="Arial"/>
            </a:endParaRPr>
          </a:p>
          <a:p>
            <a:r>
              <a:rPr lang="en-GB" sz="1800" b="1">
                <a:solidFill>
                  <a:schemeClr val="accent1"/>
                </a:solidFill>
                <a:cs typeface="Arial"/>
              </a:rPr>
              <a:t>Involving Local People Living with Dementia</a:t>
            </a:r>
          </a:p>
          <a:p>
            <a:r>
              <a:rPr lang="en-GB" sz="1400">
                <a:cs typeface="Arial"/>
              </a:rPr>
              <a:t>Members of the local Dementia Voice group, Our Dementia Voices, were influential from start to finish. Many of them spoke at the dementia roadshows, took part in question formulation, and attended the recommendation workshop.</a:t>
            </a:r>
            <a:endParaRPr lang="en-GB" sz="1400" b="1">
              <a:solidFill>
                <a:srgbClr val="000000"/>
              </a:solidFill>
              <a:cs typeface="Arial"/>
            </a:endParaRPr>
          </a:p>
          <a:p>
            <a:endParaRPr lang="en-GB" sz="1400">
              <a:solidFill>
                <a:srgbClr val="000000"/>
              </a:solidFill>
              <a:cs typeface="Arial"/>
            </a:endParaRPr>
          </a:p>
          <a:p>
            <a:r>
              <a:rPr lang="en-GB" sz="1600" b="1">
                <a:solidFill>
                  <a:schemeClr val="accent1"/>
                </a:solidFill>
                <a:cs typeface="Arial"/>
              </a:rPr>
              <a:t>Involving Professionals</a:t>
            </a:r>
          </a:p>
          <a:p>
            <a:r>
              <a:rPr lang="en-GB" sz="1400">
                <a:ea typeface="+mn-lt"/>
                <a:cs typeface="+mn-lt"/>
              </a:rPr>
              <a:t>L</a:t>
            </a:r>
            <a:r>
              <a:rPr lang="en-GB" sz="1400">
                <a:cs typeface="Arial"/>
              </a:rPr>
              <a:t>ocal professionals were involved in numerous ways. As well as taking part in surveys and focus groups, many professionals supported the project in other ways:</a:t>
            </a:r>
            <a:endParaRPr lang="en-US" sz="1400">
              <a:cs typeface="Arial"/>
            </a:endParaRPr>
          </a:p>
          <a:p>
            <a:endParaRPr lang="en-GB" sz="1400">
              <a:cs typeface="Arial"/>
            </a:endParaRPr>
          </a:p>
          <a:p>
            <a:pPr marL="285750" indent="-285750">
              <a:buFont typeface="Arial,Sans-Serif"/>
              <a:buChar char="•"/>
            </a:pPr>
            <a:r>
              <a:rPr lang="en-GB" sz="1400">
                <a:cs typeface="Arial"/>
              </a:rPr>
              <a:t>Distributing the survey links via their networks. </a:t>
            </a:r>
            <a:endParaRPr lang="en-US" sz="1400">
              <a:cs typeface="Arial"/>
            </a:endParaRPr>
          </a:p>
          <a:p>
            <a:pPr marL="285750" indent="-285750">
              <a:buFont typeface="Arial,Sans-Serif"/>
              <a:buChar char="•"/>
            </a:pPr>
            <a:r>
              <a:rPr lang="en-GB" sz="1400">
                <a:cs typeface="Arial"/>
              </a:rPr>
              <a:t>Completing Short Interactions with people who used their services. </a:t>
            </a:r>
            <a:endParaRPr lang="en-US" sz="1400">
              <a:cs typeface="Arial"/>
            </a:endParaRPr>
          </a:p>
          <a:p>
            <a:pPr marL="285750" indent="-285750">
              <a:buFont typeface="Arial,Sans-Serif"/>
              <a:buChar char="•"/>
            </a:pPr>
            <a:r>
              <a:rPr lang="en-GB" sz="1400">
                <a:cs typeface="Arial"/>
              </a:rPr>
              <a:t>Following completion of the survey a number of professionals were interviewed further to deepen our understanding of the pathway. </a:t>
            </a:r>
            <a:endParaRPr lang="en-US" sz="1400">
              <a:cs typeface="Arial"/>
            </a:endParaRPr>
          </a:p>
          <a:p>
            <a:pPr marL="285750" indent="-285750">
              <a:buFont typeface="Arial,Sans-Serif"/>
              <a:buChar char="•"/>
            </a:pPr>
            <a:r>
              <a:rPr lang="en-GB" sz="1400">
                <a:cs typeface="Arial"/>
              </a:rPr>
              <a:t>Focus groups were vital in helping to guide the process and increase the depth of engagement.</a:t>
            </a:r>
            <a:endParaRPr lang="en-US" sz="1400">
              <a:cs typeface="Arial"/>
            </a:endParaRPr>
          </a:p>
          <a:p>
            <a:pPr marL="285750" indent="-285750">
              <a:buFont typeface="Arial,Sans-Serif"/>
              <a:buChar char="•"/>
            </a:pPr>
            <a:r>
              <a:rPr lang="en-GB" sz="1400">
                <a:cs typeface="Arial"/>
              </a:rPr>
              <a:t>The Poplars (inpatient mental health centre) invited us to observe their work and interview the staff on shift. </a:t>
            </a:r>
            <a:endParaRPr lang="en-US" sz="1400">
              <a:cs typeface="Arial"/>
            </a:endParaRPr>
          </a:p>
          <a:p>
            <a:pPr marL="285750" indent="-285750">
              <a:buFont typeface="Arial"/>
              <a:buChar char="•"/>
            </a:pPr>
            <a:r>
              <a:rPr lang="en-GB" sz="1400">
                <a:cs typeface="Arial"/>
              </a:rPr>
              <a:t>Across three roadshows in the district, 59 Local professionals were involved with this engagement piece in numerous ways. As well as taking part in surveys and focus groups, many professionals supported the project in other ways:</a:t>
            </a:r>
            <a:endParaRPr lang="en-US" sz="1400">
              <a:cs typeface="Arial"/>
            </a:endParaRPr>
          </a:p>
          <a:p>
            <a:endParaRPr lang="en-GB" sz="1400">
              <a:cs typeface="Arial"/>
            </a:endParaRPr>
          </a:p>
          <a:p>
            <a:endParaRPr lang="en-GB" sz="1400">
              <a:cs typeface="Arial"/>
            </a:endParaRPr>
          </a:p>
        </p:txBody>
      </p:sp>
      <p:pic>
        <p:nvPicPr>
          <p:cNvPr id="8" name="Picture 8">
            <a:extLst>
              <a:ext uri="{FF2B5EF4-FFF2-40B4-BE49-F238E27FC236}">
                <a16:creationId xmlns:a16="http://schemas.microsoft.com/office/drawing/2014/main" id="{DBBBE7CB-B4F4-F2B2-9C3F-27BA249522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1154" y="3010980"/>
            <a:ext cx="4285957" cy="3209486"/>
          </a:xfrm>
          <a:prstGeom prst="rect">
            <a:avLst/>
          </a:prstGeom>
        </p:spPr>
      </p:pic>
    </p:spTree>
    <p:extLst>
      <p:ext uri="{BB962C8B-B14F-4D97-AF65-F5344CB8AC3E}">
        <p14:creationId xmlns:p14="http://schemas.microsoft.com/office/powerpoint/2010/main" val="342694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ignpost with solid fill">
            <a:extLst>
              <a:ext uri="{FF2B5EF4-FFF2-40B4-BE49-F238E27FC236}">
                <a16:creationId xmlns:a16="http://schemas.microsoft.com/office/drawing/2014/main" id="{20F6E48C-DD68-4AAB-B2DC-B077F3AB2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8763" y="1777112"/>
            <a:ext cx="944884" cy="944884"/>
          </a:xfrm>
          <a:prstGeom prst="rect">
            <a:avLst/>
          </a:prstGeom>
        </p:spPr>
      </p:pic>
      <p:sp>
        <p:nvSpPr>
          <p:cNvPr id="7" name="Title 1">
            <a:extLst>
              <a:ext uri="{FF2B5EF4-FFF2-40B4-BE49-F238E27FC236}">
                <a16:creationId xmlns:a16="http://schemas.microsoft.com/office/drawing/2014/main" id="{7C03C782-6841-4F8A-9E2D-171E5EAAD59D}"/>
              </a:ext>
            </a:extLst>
          </p:cNvPr>
          <p:cNvSpPr>
            <a:spLocks noGrp="1"/>
          </p:cNvSpPr>
          <p:nvPr>
            <p:ph type="title"/>
          </p:nvPr>
        </p:nvSpPr>
        <p:spPr>
          <a:xfrm>
            <a:off x="180975" y="737386"/>
            <a:ext cx="3407185" cy="3024336"/>
          </a:xfrm>
          <a:noFill/>
        </p:spPr>
        <p:txBody>
          <a:bodyPr>
            <a:normAutofit/>
          </a:bodyPr>
          <a:lstStyle/>
          <a:p>
            <a:r>
              <a:rPr lang="en-GB" sz="2800">
                <a:latin typeface="Arial"/>
                <a:cs typeface="Arial"/>
              </a:rPr>
              <a:t>Dementia Pathway </a:t>
            </a:r>
            <a:br>
              <a:rPr lang="en-GB" sz="2800"/>
            </a:br>
            <a:r>
              <a:rPr lang="en-GB" sz="2800">
                <a:latin typeface="Arial"/>
                <a:cs typeface="Arial"/>
              </a:rPr>
              <a:t> </a:t>
            </a:r>
            <a:endParaRPr lang="en-GB" sz="2800"/>
          </a:p>
        </p:txBody>
      </p:sp>
    </p:spTree>
    <p:extLst>
      <p:ext uri="{BB962C8B-B14F-4D97-AF65-F5344CB8AC3E}">
        <p14:creationId xmlns:p14="http://schemas.microsoft.com/office/powerpoint/2010/main" val="216206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555E0352-D12A-4ED8-AEFE-6799EC171103}"/>
              </a:ext>
            </a:extLst>
          </p:cNvPr>
          <p:cNvSpPr>
            <a:spLocks noGrp="1"/>
          </p:cNvSpPr>
          <p:nvPr>
            <p:ph type="title"/>
          </p:nvPr>
        </p:nvSpPr>
        <p:spPr>
          <a:xfrm>
            <a:off x="1096495" y="396484"/>
            <a:ext cx="8057322" cy="490330"/>
          </a:xfrm>
        </p:spPr>
        <p:txBody>
          <a:bodyPr>
            <a:normAutofit fontScale="90000"/>
          </a:bodyPr>
          <a:lstStyle/>
          <a:p>
            <a:r>
              <a:rPr lang="en-GB">
                <a:solidFill>
                  <a:schemeClr val="accent1"/>
                </a:solidFill>
                <a:latin typeface="+mn-lt"/>
                <a:cs typeface="Arial"/>
              </a:rPr>
              <a:t>Dementia Pathway</a:t>
            </a:r>
            <a:br>
              <a:rPr lang="en-GB" sz="3200">
                <a:latin typeface="+mn-lt"/>
                <a:cs typeface="Arial"/>
              </a:rPr>
            </a:br>
            <a:r>
              <a:rPr lang="en-GB" sz="2000">
                <a:solidFill>
                  <a:schemeClr val="accent1"/>
                </a:solidFill>
                <a:latin typeface="+mn-lt"/>
                <a:cs typeface="Arial"/>
              </a:rPr>
              <a:t>Summary </a:t>
            </a:r>
            <a:endParaRPr lang="en-GB" sz="2200">
              <a:solidFill>
                <a:schemeClr val="accent1"/>
              </a:solidFill>
              <a:latin typeface="+mn-lt"/>
              <a:cs typeface="Arial"/>
            </a:endParaRPr>
          </a:p>
        </p:txBody>
      </p:sp>
      <p:pic>
        <p:nvPicPr>
          <p:cNvPr id="3" name="Graphic 2" descr="Signpost with solid fill">
            <a:extLst>
              <a:ext uri="{FF2B5EF4-FFF2-40B4-BE49-F238E27FC236}">
                <a16:creationId xmlns:a16="http://schemas.microsoft.com/office/drawing/2014/main" id="{89BD5CF2-3800-CF3A-94AA-840DFE9A3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24" y="324549"/>
            <a:ext cx="944884" cy="944884"/>
          </a:xfrm>
          <a:prstGeom prst="rect">
            <a:avLst/>
          </a:prstGeom>
        </p:spPr>
      </p:pic>
      <p:sp>
        <p:nvSpPr>
          <p:cNvPr id="4" name="TextBox 3">
            <a:extLst>
              <a:ext uri="{FF2B5EF4-FFF2-40B4-BE49-F238E27FC236}">
                <a16:creationId xmlns:a16="http://schemas.microsoft.com/office/drawing/2014/main" id="{BE4F9309-5AFF-EFA6-B640-0CF464EEF5E0}"/>
              </a:ext>
            </a:extLst>
          </p:cNvPr>
          <p:cNvSpPr txBox="1"/>
          <p:nvPr/>
        </p:nvSpPr>
        <p:spPr>
          <a:xfrm>
            <a:off x="507550" y="1838733"/>
            <a:ext cx="5805120" cy="3354701"/>
          </a:xfrm>
          <a:prstGeom prst="rect">
            <a:avLst/>
          </a:prstGeom>
          <a:noFill/>
        </p:spPr>
        <p:txBody>
          <a:bodyPr wrap="square" lIns="91440" tIns="45720" rIns="91440" bIns="45720" anchor="t">
            <a:spAutoFit/>
          </a:bodyPr>
          <a:lstStyle/>
          <a:p>
            <a:pPr>
              <a:lnSpc>
                <a:spcPct val="107000"/>
              </a:lnSpc>
              <a:spcAft>
                <a:spcPts val="800"/>
              </a:spcAft>
            </a:pPr>
            <a:r>
              <a:rPr lang="en-GB" sz="1400">
                <a:cs typeface="Arial"/>
              </a:rPr>
              <a:t>To capture a detailed understanding of the challenges within the dementia pathway in Wakefield and the Three Towns, a broad range of data sources were used and analysed. Collectively these tell a story about the services on offer across the Dementia Pathway in Wakefield, the data behind these services, and the experiences of those at the heart of these services. </a:t>
            </a:r>
          </a:p>
          <a:p>
            <a:pPr>
              <a:lnSpc>
                <a:spcPct val="107000"/>
              </a:lnSpc>
              <a:spcAft>
                <a:spcPts val="800"/>
              </a:spcAft>
            </a:pPr>
            <a:r>
              <a:rPr lang="en-GB" sz="1400">
                <a:cs typeface="Arial"/>
              </a:rPr>
              <a:t>The following three slides summarise these three levels of evidence in turn.  </a:t>
            </a:r>
          </a:p>
          <a:p>
            <a:pPr>
              <a:lnSpc>
                <a:spcPct val="107000"/>
              </a:lnSpc>
              <a:spcAft>
                <a:spcPts val="800"/>
              </a:spcAft>
            </a:pPr>
            <a:endParaRPr lang="en-GB" sz="1400">
              <a:cs typeface="Arial"/>
            </a:endParaRPr>
          </a:p>
          <a:p>
            <a:pPr>
              <a:lnSpc>
                <a:spcPct val="107000"/>
              </a:lnSpc>
              <a:spcAft>
                <a:spcPts val="800"/>
              </a:spcAft>
            </a:pPr>
            <a:endParaRPr lang="en-GB" sz="1400">
              <a:cs typeface="Arial"/>
            </a:endParaRPr>
          </a:p>
          <a:p>
            <a:pPr>
              <a:lnSpc>
                <a:spcPct val="107000"/>
              </a:lnSpc>
              <a:spcAft>
                <a:spcPts val="800"/>
              </a:spcAft>
            </a:pPr>
            <a:endParaRPr lang="en-GB" sz="1400">
              <a:cs typeface="Arial"/>
            </a:endParaRPr>
          </a:p>
          <a:p>
            <a:pPr>
              <a:lnSpc>
                <a:spcPct val="107000"/>
              </a:lnSpc>
              <a:spcAft>
                <a:spcPts val="800"/>
              </a:spcAft>
            </a:pPr>
            <a:endParaRPr lang="en-GB" sz="1400">
              <a:cs typeface="Arial"/>
            </a:endParaRPr>
          </a:p>
        </p:txBody>
      </p:sp>
      <p:sp>
        <p:nvSpPr>
          <p:cNvPr id="2" name="TextBox 1">
            <a:extLst>
              <a:ext uri="{FF2B5EF4-FFF2-40B4-BE49-F238E27FC236}">
                <a16:creationId xmlns:a16="http://schemas.microsoft.com/office/drawing/2014/main" id="{78BFA061-560D-2A28-160D-D9EEAC211AC2}"/>
              </a:ext>
            </a:extLst>
          </p:cNvPr>
          <p:cNvSpPr txBox="1"/>
          <p:nvPr/>
        </p:nvSpPr>
        <p:spPr>
          <a:xfrm>
            <a:off x="6783121" y="2404776"/>
            <a:ext cx="4735969" cy="23237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pPr algn="ctr"/>
            <a:r>
              <a:rPr lang="en-GB" sz="2900" b="1">
                <a:solidFill>
                  <a:schemeClr val="accent1"/>
                </a:solidFill>
                <a:ea typeface="+mj-ea"/>
                <a:cs typeface="Arial"/>
              </a:rPr>
              <a:t>"It's like you're dying before your dead. When they just don’t </a:t>
            </a:r>
            <a:endParaRPr lang="en-US" sz="2900" b="1">
              <a:solidFill>
                <a:schemeClr val="accent1"/>
              </a:solidFill>
              <a:ea typeface="+mj-ea"/>
              <a:cs typeface="Arial"/>
            </a:endParaRPr>
          </a:p>
          <a:p>
            <a:pPr algn="ctr"/>
            <a:r>
              <a:rPr lang="en-GB" sz="2900" b="1">
                <a:solidFill>
                  <a:schemeClr val="accent1"/>
                </a:solidFill>
                <a:ea typeface="+mj-ea"/>
                <a:cs typeface="Arial"/>
              </a:rPr>
              <a:t>acknowledge you"</a:t>
            </a:r>
            <a:r>
              <a:rPr lang="en-GB" sz="2900">
                <a:ea typeface="+mj-ea"/>
                <a:cs typeface="Arial"/>
              </a:rPr>
              <a:t> </a:t>
            </a:r>
            <a:endParaRPr lang="en-GB"/>
          </a:p>
        </p:txBody>
      </p:sp>
    </p:spTree>
    <p:extLst>
      <p:ext uri="{BB962C8B-B14F-4D97-AF65-F5344CB8AC3E}">
        <p14:creationId xmlns:p14="http://schemas.microsoft.com/office/powerpoint/2010/main" val="399866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ignpost with solid fill">
            <a:extLst>
              <a:ext uri="{FF2B5EF4-FFF2-40B4-BE49-F238E27FC236}">
                <a16:creationId xmlns:a16="http://schemas.microsoft.com/office/drawing/2014/main" id="{89BD5CF2-3800-CF3A-94AA-840DFE9A3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24" y="324549"/>
            <a:ext cx="944884" cy="944884"/>
          </a:xfrm>
          <a:prstGeom prst="rect">
            <a:avLst/>
          </a:prstGeom>
        </p:spPr>
      </p:pic>
      <p:sp>
        <p:nvSpPr>
          <p:cNvPr id="10" name="Title 3">
            <a:extLst>
              <a:ext uri="{FF2B5EF4-FFF2-40B4-BE49-F238E27FC236}">
                <a16:creationId xmlns:a16="http://schemas.microsoft.com/office/drawing/2014/main" id="{555E0352-D12A-4ED8-AEFE-6799EC171103}"/>
              </a:ext>
            </a:extLst>
          </p:cNvPr>
          <p:cNvSpPr>
            <a:spLocks noGrp="1"/>
          </p:cNvSpPr>
          <p:nvPr>
            <p:ph type="title"/>
          </p:nvPr>
        </p:nvSpPr>
        <p:spPr>
          <a:xfrm>
            <a:off x="1096495" y="396484"/>
            <a:ext cx="8057322" cy="490330"/>
          </a:xfrm>
        </p:spPr>
        <p:txBody>
          <a:bodyPr>
            <a:normAutofit fontScale="90000"/>
          </a:bodyPr>
          <a:lstStyle/>
          <a:p>
            <a:r>
              <a:rPr lang="en-GB" dirty="0">
                <a:solidFill>
                  <a:schemeClr val="accent1"/>
                </a:solidFill>
                <a:latin typeface="+mn-lt"/>
                <a:cs typeface="Arial"/>
              </a:rPr>
              <a:t>Dementia Pathway</a:t>
            </a:r>
            <a:br>
              <a:rPr lang="en-GB" sz="3200" dirty="0">
                <a:latin typeface="+mn-lt"/>
                <a:cs typeface="Arial"/>
              </a:rPr>
            </a:br>
            <a:r>
              <a:rPr lang="en-GB" sz="2000" dirty="0">
                <a:solidFill>
                  <a:schemeClr val="accent1"/>
                </a:solidFill>
                <a:latin typeface="+mn-lt"/>
                <a:cs typeface="Arial"/>
              </a:rPr>
              <a:t>The Services </a:t>
            </a:r>
            <a:endParaRPr lang="en-GB" sz="2200" dirty="0">
              <a:solidFill>
                <a:schemeClr val="accent1"/>
              </a:solidFill>
              <a:latin typeface="+mn-lt"/>
              <a:cs typeface="Arial"/>
            </a:endParaRPr>
          </a:p>
        </p:txBody>
      </p:sp>
      <p:sp>
        <p:nvSpPr>
          <p:cNvPr id="6" name="Speech Bubble: Rectangle with Corners Rounded 5">
            <a:extLst>
              <a:ext uri="{FF2B5EF4-FFF2-40B4-BE49-F238E27FC236}">
                <a16:creationId xmlns:a16="http://schemas.microsoft.com/office/drawing/2014/main" id="{BEC4140E-36D2-440C-A5D2-F8EC85BC99AD}"/>
              </a:ext>
            </a:extLst>
          </p:cNvPr>
          <p:cNvSpPr/>
          <p:nvPr/>
        </p:nvSpPr>
        <p:spPr>
          <a:xfrm>
            <a:off x="51454" y="1740603"/>
            <a:ext cx="1596325" cy="4328895"/>
          </a:xfrm>
          <a:prstGeom prst="wedgeRoundRectCallout">
            <a:avLst>
              <a:gd name="adj1" fmla="val -18389"/>
              <a:gd name="adj2" fmla="val 4931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b="1">
                <a:solidFill>
                  <a:schemeClr val="tx1"/>
                </a:solidFill>
                <a:cs typeface="Arial"/>
              </a:rPr>
              <a:t>Pre-diagnosis</a:t>
            </a:r>
          </a:p>
          <a:p>
            <a:pPr algn="ctr"/>
            <a:endParaRPr lang="en-GB" sz="1200">
              <a:solidFill>
                <a:schemeClr val="tx1"/>
              </a:solidFill>
              <a:cs typeface="Arial"/>
            </a:endParaRPr>
          </a:p>
          <a:p>
            <a:r>
              <a:rPr lang="en-GB" sz="1000">
                <a:solidFill>
                  <a:schemeClr val="tx1"/>
                </a:solidFill>
                <a:cs typeface="Arial"/>
              </a:rPr>
              <a:t>AS* staff</a:t>
            </a:r>
          </a:p>
          <a:p>
            <a:r>
              <a:rPr lang="en-GB" sz="1000">
                <a:solidFill>
                  <a:schemeClr val="tx1"/>
                </a:solidFill>
                <a:cs typeface="Arial"/>
              </a:rPr>
              <a:t>AS Dementia Connect</a:t>
            </a:r>
            <a:endParaRPr lang="en-GB" sz="1000">
              <a:solidFill>
                <a:schemeClr val="tx1"/>
              </a:solidFill>
              <a:ea typeface="+mn-lt"/>
              <a:cs typeface="+mn-lt"/>
            </a:endParaRPr>
          </a:p>
          <a:p>
            <a:r>
              <a:rPr lang="en-GB" sz="1000">
                <a:solidFill>
                  <a:schemeClr val="tx1"/>
                </a:solidFill>
                <a:cs typeface="Arial"/>
              </a:rPr>
              <a:t>GP </a:t>
            </a:r>
            <a:endParaRPr lang="en-US" sz="1000">
              <a:solidFill>
                <a:schemeClr val="tx1"/>
              </a:solidFill>
              <a:ea typeface="+mn-lt"/>
              <a:cs typeface="+mn-lt"/>
            </a:endParaRPr>
          </a:p>
          <a:p>
            <a:r>
              <a:rPr lang="en-GB" sz="1000">
                <a:solidFill>
                  <a:schemeClr val="tx1"/>
                </a:solidFill>
                <a:cs typeface="Arial"/>
              </a:rPr>
              <a:t>Care coordinators </a:t>
            </a:r>
            <a:endParaRPr lang="en-US" sz="1000">
              <a:solidFill>
                <a:schemeClr val="tx1"/>
              </a:solidFill>
              <a:ea typeface="+mn-lt"/>
              <a:cs typeface="+mn-lt"/>
            </a:endParaRPr>
          </a:p>
          <a:p>
            <a:r>
              <a:rPr lang="en-GB" sz="1000">
                <a:solidFill>
                  <a:schemeClr val="tx1"/>
                </a:solidFill>
                <a:cs typeface="Arial"/>
              </a:rPr>
              <a:t>Rapid access team </a:t>
            </a:r>
            <a:endParaRPr lang="en-US" sz="1000">
              <a:solidFill>
                <a:schemeClr val="tx1"/>
              </a:solidFill>
              <a:ea typeface="+mn-lt"/>
              <a:cs typeface="+mn-lt"/>
            </a:endParaRPr>
          </a:p>
          <a:p>
            <a:r>
              <a:rPr lang="en-GB" sz="1000">
                <a:solidFill>
                  <a:schemeClr val="tx1"/>
                </a:solidFill>
                <a:cs typeface="Arial"/>
              </a:rPr>
              <a:t>Age UKWD </a:t>
            </a:r>
            <a:endParaRPr lang="en-US" sz="1000">
              <a:solidFill>
                <a:schemeClr val="tx1"/>
              </a:solidFill>
              <a:cs typeface="Arial"/>
            </a:endParaRPr>
          </a:p>
          <a:p>
            <a:r>
              <a:rPr lang="en-GB" sz="1000">
                <a:solidFill>
                  <a:schemeClr val="tx1"/>
                </a:solidFill>
                <a:cs typeface="Arial"/>
              </a:rPr>
              <a:t>Live Well Wakefield -social subscribers</a:t>
            </a:r>
            <a:endParaRPr lang="en-US" sz="1000">
              <a:solidFill>
                <a:schemeClr val="tx1"/>
              </a:solidFill>
              <a:ea typeface="+mn-lt"/>
              <a:cs typeface="+mn-lt"/>
            </a:endParaRPr>
          </a:p>
          <a:p>
            <a:r>
              <a:rPr lang="en-GB" sz="1000">
                <a:solidFill>
                  <a:schemeClr val="tx1"/>
                </a:solidFill>
                <a:cs typeface="Arial"/>
              </a:rPr>
              <a:t>Nova</a:t>
            </a:r>
          </a:p>
        </p:txBody>
      </p:sp>
      <p:sp>
        <p:nvSpPr>
          <p:cNvPr id="7" name="Speech Bubble: Rectangle with Corners Rounded 6">
            <a:extLst>
              <a:ext uri="{FF2B5EF4-FFF2-40B4-BE49-F238E27FC236}">
                <a16:creationId xmlns:a16="http://schemas.microsoft.com/office/drawing/2014/main" id="{9C45436C-E717-4337-81C6-4487FBA7A4C8}"/>
              </a:ext>
            </a:extLst>
          </p:cNvPr>
          <p:cNvSpPr/>
          <p:nvPr/>
        </p:nvSpPr>
        <p:spPr>
          <a:xfrm>
            <a:off x="1751996" y="1750251"/>
            <a:ext cx="1422540" cy="4338973"/>
          </a:xfrm>
          <a:prstGeom prst="wedgeRoundRectCallout">
            <a:avLst>
              <a:gd name="adj1" fmla="val -17856"/>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b="1">
                <a:solidFill>
                  <a:schemeClr val="tx1"/>
                </a:solidFill>
                <a:cs typeface="Calibri"/>
              </a:rPr>
              <a:t>Diagnosis</a:t>
            </a:r>
            <a:r>
              <a:rPr lang="en-GB" sz="1200">
                <a:solidFill>
                  <a:schemeClr val="tx1"/>
                </a:solidFill>
                <a:cs typeface="Arial"/>
              </a:rPr>
              <a:t> </a:t>
            </a:r>
            <a:endParaRPr lang="en-US" sz="1200">
              <a:solidFill>
                <a:schemeClr val="tx1"/>
              </a:solidFill>
              <a:ea typeface="+mn-lt"/>
              <a:cs typeface="+mn-lt"/>
            </a:endParaRPr>
          </a:p>
          <a:p>
            <a:pPr algn="ctr"/>
            <a:endParaRPr lang="en-GB" sz="1200">
              <a:solidFill>
                <a:schemeClr val="tx1"/>
              </a:solidFill>
              <a:ea typeface="+mn-lt"/>
              <a:cs typeface="+mn-lt"/>
            </a:endParaRPr>
          </a:p>
          <a:p>
            <a:r>
              <a:rPr lang="en-GB" sz="1000">
                <a:solidFill>
                  <a:schemeClr val="tx1"/>
                </a:solidFill>
                <a:ea typeface="+mn-lt"/>
                <a:cs typeface="+mn-lt"/>
              </a:rPr>
              <a:t>AS local staff</a:t>
            </a:r>
            <a:endParaRPr lang="en-US" sz="1000">
              <a:solidFill>
                <a:schemeClr val="tx1"/>
              </a:solidFill>
              <a:ea typeface="+mn-lt"/>
              <a:cs typeface="+mn-lt"/>
            </a:endParaRPr>
          </a:p>
          <a:p>
            <a:r>
              <a:rPr lang="en-GB" sz="1000">
                <a:solidFill>
                  <a:schemeClr val="tx1"/>
                </a:solidFill>
                <a:ea typeface="+mn-lt"/>
                <a:cs typeface="+mn-lt"/>
              </a:rPr>
              <a:t>AS Dementia </a:t>
            </a:r>
          </a:p>
          <a:p>
            <a:r>
              <a:rPr lang="en-GB" sz="1000">
                <a:solidFill>
                  <a:schemeClr val="tx1"/>
                </a:solidFill>
                <a:ea typeface="+mn-lt"/>
                <a:cs typeface="+mn-lt"/>
              </a:rPr>
              <a:t>Connect </a:t>
            </a:r>
          </a:p>
          <a:p>
            <a:r>
              <a:rPr lang="en-GB" sz="1000">
                <a:solidFill>
                  <a:schemeClr val="tx1"/>
                </a:solidFill>
                <a:ea typeface="+mn-lt"/>
                <a:cs typeface="+mn-lt"/>
              </a:rPr>
              <a:t>GP </a:t>
            </a:r>
            <a:endParaRPr lang="en-US" sz="1000">
              <a:solidFill>
                <a:schemeClr val="tx1"/>
              </a:solidFill>
              <a:ea typeface="+mn-lt"/>
              <a:cs typeface="+mn-lt"/>
            </a:endParaRPr>
          </a:p>
          <a:p>
            <a:r>
              <a:rPr lang="en-GB" sz="1000">
                <a:solidFill>
                  <a:schemeClr val="tx1"/>
                </a:solidFill>
                <a:ea typeface="+mn-lt"/>
                <a:cs typeface="+mn-lt"/>
              </a:rPr>
              <a:t>Care coordinators</a:t>
            </a:r>
            <a:endParaRPr lang="en-US" sz="1000">
              <a:solidFill>
                <a:schemeClr val="tx1"/>
              </a:solidFill>
              <a:ea typeface="+mn-lt"/>
              <a:cs typeface="+mn-lt"/>
            </a:endParaRPr>
          </a:p>
          <a:p>
            <a:r>
              <a:rPr lang="en-GB" sz="1000">
                <a:solidFill>
                  <a:schemeClr val="tx1"/>
                </a:solidFill>
                <a:ea typeface="+mn-lt"/>
                <a:cs typeface="+mn-lt"/>
              </a:rPr>
              <a:t>Hospital Services</a:t>
            </a:r>
            <a:endParaRPr lang="en-US" sz="1000">
              <a:solidFill>
                <a:schemeClr val="tx1"/>
              </a:solidFill>
              <a:ea typeface="+mn-lt"/>
              <a:cs typeface="+mn-lt"/>
            </a:endParaRPr>
          </a:p>
          <a:p>
            <a:r>
              <a:rPr lang="en-GB" sz="1000">
                <a:solidFill>
                  <a:schemeClr val="tx1"/>
                </a:solidFill>
                <a:ea typeface="+mn-lt"/>
                <a:cs typeface="+mn-lt"/>
              </a:rPr>
              <a:t>Memory Clinic</a:t>
            </a:r>
            <a:endParaRPr lang="en-US" sz="1000">
              <a:solidFill>
                <a:schemeClr val="tx1"/>
              </a:solidFill>
              <a:ea typeface="+mn-lt"/>
              <a:cs typeface="+mn-lt"/>
            </a:endParaRPr>
          </a:p>
          <a:p>
            <a:r>
              <a:rPr lang="en-GB" sz="1000">
                <a:solidFill>
                  <a:schemeClr val="tx1"/>
                </a:solidFill>
                <a:ea typeface="+mn-lt"/>
                <a:cs typeface="+mn-lt"/>
              </a:rPr>
              <a:t>Carers Wakefield</a:t>
            </a:r>
          </a:p>
          <a:p>
            <a:pPr marL="285750" indent="-285750">
              <a:buFont typeface="Arial,Sans-Serif"/>
              <a:buChar char="•"/>
            </a:pPr>
            <a:endParaRPr lang="en-GB" sz="1200">
              <a:solidFill>
                <a:schemeClr val="tx1"/>
              </a:solidFill>
              <a:cs typeface="Arial"/>
            </a:endParaRPr>
          </a:p>
        </p:txBody>
      </p:sp>
      <p:sp>
        <p:nvSpPr>
          <p:cNvPr id="21" name="Speech Bubble: Rectangle with Corners Rounded 20">
            <a:extLst>
              <a:ext uri="{FF2B5EF4-FFF2-40B4-BE49-F238E27FC236}">
                <a16:creationId xmlns:a16="http://schemas.microsoft.com/office/drawing/2014/main" id="{245E7995-6322-942C-316F-B30D311E88A1}"/>
              </a:ext>
            </a:extLst>
          </p:cNvPr>
          <p:cNvSpPr/>
          <p:nvPr/>
        </p:nvSpPr>
        <p:spPr>
          <a:xfrm>
            <a:off x="3284177" y="1730111"/>
            <a:ext cx="1919543" cy="4338973"/>
          </a:xfrm>
          <a:prstGeom prst="wedgeRoundRectCallout">
            <a:avLst>
              <a:gd name="adj1" fmla="val -17856"/>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b="1">
                <a:solidFill>
                  <a:schemeClr val="tx1"/>
                </a:solidFill>
                <a:cs typeface="Calibri"/>
              </a:rPr>
              <a:t>Post-Diagnosis</a:t>
            </a:r>
            <a:r>
              <a:rPr lang="en-GB" sz="1200">
                <a:solidFill>
                  <a:schemeClr val="tx1"/>
                </a:solidFill>
                <a:cs typeface="Arial"/>
              </a:rPr>
              <a:t> </a:t>
            </a:r>
            <a:endParaRPr lang="en-US" sz="1200">
              <a:solidFill>
                <a:schemeClr val="tx1"/>
              </a:solidFill>
              <a:ea typeface="+mn-lt"/>
              <a:cs typeface="+mn-lt"/>
            </a:endParaRPr>
          </a:p>
          <a:p>
            <a:r>
              <a:rPr lang="en-GB" sz="1000">
                <a:solidFill>
                  <a:schemeClr val="tx1"/>
                </a:solidFill>
                <a:ea typeface="+mn-lt"/>
                <a:cs typeface="+mn-lt"/>
              </a:rPr>
              <a:t>AS local staff</a:t>
            </a:r>
            <a:endParaRPr lang="en-US" sz="1000">
              <a:solidFill>
                <a:schemeClr val="tx1"/>
              </a:solidFill>
              <a:ea typeface="+mn-lt"/>
              <a:cs typeface="+mn-lt"/>
            </a:endParaRPr>
          </a:p>
          <a:p>
            <a:r>
              <a:rPr lang="en-GB" sz="1000">
                <a:solidFill>
                  <a:schemeClr val="tx1"/>
                </a:solidFill>
                <a:ea typeface="+mn-lt"/>
                <a:cs typeface="+mn-lt"/>
              </a:rPr>
              <a:t>AS dementia connect</a:t>
            </a:r>
          </a:p>
          <a:p>
            <a:r>
              <a:rPr lang="en-GB" sz="1000">
                <a:solidFill>
                  <a:schemeClr val="tx1"/>
                </a:solidFill>
                <a:ea typeface="+mn-lt"/>
                <a:cs typeface="+mn-lt"/>
              </a:rPr>
              <a:t>Age UKWD</a:t>
            </a:r>
            <a:endParaRPr lang="en-US" sz="1000">
              <a:solidFill>
                <a:schemeClr val="tx1"/>
              </a:solidFill>
              <a:ea typeface="+mn-lt"/>
              <a:cs typeface="+mn-lt"/>
            </a:endParaRPr>
          </a:p>
          <a:p>
            <a:r>
              <a:rPr lang="en-US" sz="1000">
                <a:solidFill>
                  <a:schemeClr val="tx1"/>
                </a:solidFill>
                <a:ea typeface="+mn-lt"/>
                <a:cs typeface="+mn-lt"/>
              </a:rPr>
              <a:t>Memory Action Group</a:t>
            </a:r>
          </a:p>
          <a:p>
            <a:r>
              <a:rPr lang="en-GB" sz="1000">
                <a:solidFill>
                  <a:schemeClr val="tx1"/>
                </a:solidFill>
                <a:ea typeface="+mn-lt"/>
                <a:cs typeface="+mn-lt"/>
              </a:rPr>
              <a:t>Singing for the Brain </a:t>
            </a:r>
            <a:endParaRPr lang="en-US" sz="1000">
              <a:solidFill>
                <a:schemeClr val="tx1"/>
              </a:solidFill>
              <a:ea typeface="+mn-lt"/>
              <a:cs typeface="+mn-lt"/>
            </a:endParaRPr>
          </a:p>
          <a:p>
            <a:r>
              <a:rPr lang="en-GB" sz="1000">
                <a:solidFill>
                  <a:schemeClr val="tx1"/>
                </a:solidFill>
                <a:ea typeface="+mn-lt"/>
                <a:cs typeface="+mn-lt"/>
              </a:rPr>
              <a:t>Bless </a:t>
            </a:r>
            <a:endParaRPr lang="en-US" sz="1000">
              <a:solidFill>
                <a:schemeClr val="tx1"/>
              </a:solidFill>
              <a:ea typeface="+mn-lt"/>
              <a:cs typeface="+mn-lt"/>
            </a:endParaRPr>
          </a:p>
          <a:p>
            <a:r>
              <a:rPr lang="en-GB" sz="1000">
                <a:solidFill>
                  <a:schemeClr val="tx1"/>
                </a:solidFill>
                <a:ea typeface="+mn-lt"/>
                <a:cs typeface="+mn-lt"/>
              </a:rPr>
              <a:t>Normanton Wellbeing </a:t>
            </a:r>
            <a:endParaRPr lang="en-US" sz="1000">
              <a:solidFill>
                <a:schemeClr val="tx1"/>
              </a:solidFill>
              <a:ea typeface="+mn-lt"/>
              <a:cs typeface="+mn-lt"/>
            </a:endParaRPr>
          </a:p>
          <a:p>
            <a:r>
              <a:rPr lang="en-GB" sz="1000">
                <a:solidFill>
                  <a:schemeClr val="tx1"/>
                </a:solidFill>
                <a:ea typeface="+mn-lt"/>
                <a:cs typeface="+mn-lt"/>
              </a:rPr>
              <a:t>Charity </a:t>
            </a:r>
            <a:endParaRPr lang="en-US" sz="1000">
              <a:solidFill>
                <a:schemeClr val="tx1"/>
              </a:solidFill>
              <a:ea typeface="+mn-lt"/>
              <a:cs typeface="+mn-lt"/>
            </a:endParaRPr>
          </a:p>
          <a:p>
            <a:r>
              <a:rPr lang="en-GB" sz="1000">
                <a:solidFill>
                  <a:schemeClr val="tx1"/>
                </a:solidFill>
                <a:ea typeface="+mn-lt"/>
                <a:cs typeface="+mn-lt"/>
              </a:rPr>
              <a:t>Coal Regeneration </a:t>
            </a:r>
            <a:endParaRPr lang="en-US" sz="1000">
              <a:solidFill>
                <a:schemeClr val="tx1"/>
              </a:solidFill>
              <a:ea typeface="+mn-lt"/>
              <a:cs typeface="+mn-lt"/>
            </a:endParaRPr>
          </a:p>
          <a:p>
            <a:r>
              <a:rPr lang="en-GB" sz="1000">
                <a:solidFill>
                  <a:schemeClr val="tx1"/>
                </a:solidFill>
                <a:ea typeface="+mn-lt"/>
                <a:cs typeface="+mn-lt"/>
              </a:rPr>
              <a:t>CISCWO @Thorney Croft</a:t>
            </a:r>
            <a:endParaRPr lang="en-US" sz="1000">
              <a:solidFill>
                <a:schemeClr val="tx1"/>
              </a:solidFill>
              <a:ea typeface="+mn-lt"/>
              <a:cs typeface="+mn-lt"/>
            </a:endParaRPr>
          </a:p>
          <a:p>
            <a:r>
              <a:rPr lang="en-GB" sz="1000">
                <a:solidFill>
                  <a:schemeClr val="tx1"/>
                </a:solidFill>
                <a:ea typeface="+mn-lt"/>
                <a:cs typeface="+mn-lt"/>
              </a:rPr>
              <a:t>Admiral Nurses </a:t>
            </a:r>
            <a:endParaRPr lang="en-US" sz="1000">
              <a:solidFill>
                <a:schemeClr val="tx1"/>
              </a:solidFill>
              <a:ea typeface="+mn-lt"/>
              <a:cs typeface="+mn-lt"/>
            </a:endParaRPr>
          </a:p>
          <a:p>
            <a:r>
              <a:rPr lang="en-GB" sz="1000">
                <a:solidFill>
                  <a:schemeClr val="tx1"/>
                </a:solidFill>
                <a:ea typeface="+mn-lt"/>
                <a:cs typeface="+mn-lt"/>
              </a:rPr>
              <a:t>Car Coordinators</a:t>
            </a:r>
            <a:endParaRPr lang="en-US" sz="1000">
              <a:solidFill>
                <a:schemeClr val="tx1"/>
              </a:solidFill>
              <a:ea typeface="+mn-lt"/>
              <a:cs typeface="+mn-lt"/>
            </a:endParaRPr>
          </a:p>
          <a:p>
            <a:r>
              <a:rPr lang="en-GB" sz="1000">
                <a:solidFill>
                  <a:schemeClr val="tx1"/>
                </a:solidFill>
                <a:ea typeface="+mn-lt"/>
                <a:cs typeface="+mn-lt"/>
              </a:rPr>
              <a:t>Solicitors </a:t>
            </a:r>
          </a:p>
          <a:p>
            <a:r>
              <a:rPr lang="en-GB" sz="1000">
                <a:solidFill>
                  <a:schemeClr val="tx1"/>
                </a:solidFill>
                <a:cs typeface="Arial"/>
              </a:rPr>
              <a:t>Well Woman Centre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Healthwatch Wakefield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Access Bus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Social Services</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Mental Health Practitioners</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Turning Point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Live Well Wakefield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My Therapy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Wakefield District Housing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Mental Health Navigator </a:t>
            </a:r>
            <a:r>
              <a:rPr lang="en-US" sz="1000">
                <a:solidFill>
                  <a:schemeClr val="tx1"/>
                </a:solidFill>
                <a:cs typeface="Arial"/>
              </a:rPr>
              <a:t> </a:t>
            </a:r>
            <a:endParaRPr lang="en-US" sz="1000">
              <a:solidFill>
                <a:schemeClr val="tx1"/>
              </a:solidFill>
              <a:ea typeface="+mn-lt"/>
              <a:cs typeface="+mn-lt"/>
            </a:endParaRPr>
          </a:p>
          <a:p>
            <a:r>
              <a:rPr lang="en-GB" sz="1000">
                <a:solidFill>
                  <a:schemeClr val="tx1"/>
                </a:solidFill>
                <a:cs typeface="Arial"/>
              </a:rPr>
              <a:t>Wakefield Fire and Rescue  </a:t>
            </a:r>
            <a:endParaRPr lang="en-GB" sz="1000">
              <a:solidFill>
                <a:schemeClr val="tx1"/>
              </a:solidFill>
              <a:ea typeface="+mn-lt"/>
              <a:cs typeface="+mn-lt"/>
            </a:endParaRPr>
          </a:p>
        </p:txBody>
      </p:sp>
      <p:sp>
        <p:nvSpPr>
          <p:cNvPr id="26" name="Speech Bubble: Rectangle with Corners Rounded 25">
            <a:extLst>
              <a:ext uri="{FF2B5EF4-FFF2-40B4-BE49-F238E27FC236}">
                <a16:creationId xmlns:a16="http://schemas.microsoft.com/office/drawing/2014/main" id="{DC2E0718-3045-2E1D-9A7F-DDED0D388317}"/>
              </a:ext>
            </a:extLst>
          </p:cNvPr>
          <p:cNvSpPr/>
          <p:nvPr/>
        </p:nvSpPr>
        <p:spPr>
          <a:xfrm>
            <a:off x="5313361" y="1740060"/>
            <a:ext cx="1787855" cy="4349050"/>
          </a:xfrm>
          <a:prstGeom prst="wedgeRoundRectCallout">
            <a:avLst>
              <a:gd name="adj1" fmla="val -18389"/>
              <a:gd name="adj2" fmla="val 498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1152144" rtl="0" eaLnBrk="1" latinLnBrk="0" hangingPunct="1">
              <a:defRPr sz="2300" kern="1200">
                <a:solidFill>
                  <a:schemeClr val="lt1"/>
                </a:solidFill>
                <a:latin typeface="+mn-lt"/>
                <a:ea typeface="+mn-ea"/>
                <a:cs typeface="+mn-cs"/>
              </a:defRPr>
            </a:lvl1pPr>
            <a:lvl2pPr marL="576072" algn="l" defTabSz="1152144" rtl="0" eaLnBrk="1" latinLnBrk="0" hangingPunct="1">
              <a:defRPr sz="2300" kern="1200">
                <a:solidFill>
                  <a:schemeClr val="lt1"/>
                </a:solidFill>
                <a:latin typeface="+mn-lt"/>
                <a:ea typeface="+mn-ea"/>
                <a:cs typeface="+mn-cs"/>
              </a:defRPr>
            </a:lvl2pPr>
            <a:lvl3pPr marL="1152144" algn="l" defTabSz="1152144" rtl="0" eaLnBrk="1" latinLnBrk="0" hangingPunct="1">
              <a:defRPr sz="2300" kern="1200">
                <a:solidFill>
                  <a:schemeClr val="lt1"/>
                </a:solidFill>
                <a:latin typeface="+mn-lt"/>
                <a:ea typeface="+mn-ea"/>
                <a:cs typeface="+mn-cs"/>
              </a:defRPr>
            </a:lvl3pPr>
            <a:lvl4pPr marL="1728216" algn="l" defTabSz="1152144" rtl="0" eaLnBrk="1" latinLnBrk="0" hangingPunct="1">
              <a:defRPr sz="2300" kern="1200">
                <a:solidFill>
                  <a:schemeClr val="lt1"/>
                </a:solidFill>
                <a:latin typeface="+mn-lt"/>
                <a:ea typeface="+mn-ea"/>
                <a:cs typeface="+mn-cs"/>
              </a:defRPr>
            </a:lvl4pPr>
            <a:lvl5pPr marL="2304288" algn="l" defTabSz="1152144" rtl="0" eaLnBrk="1" latinLnBrk="0" hangingPunct="1">
              <a:defRPr sz="2300" kern="1200">
                <a:solidFill>
                  <a:schemeClr val="lt1"/>
                </a:solidFill>
                <a:latin typeface="+mn-lt"/>
                <a:ea typeface="+mn-ea"/>
                <a:cs typeface="+mn-cs"/>
              </a:defRPr>
            </a:lvl5pPr>
            <a:lvl6pPr marL="2880360" algn="l" defTabSz="1152144" rtl="0" eaLnBrk="1" latinLnBrk="0" hangingPunct="1">
              <a:defRPr sz="2300" kern="1200">
                <a:solidFill>
                  <a:schemeClr val="lt1"/>
                </a:solidFill>
                <a:latin typeface="+mn-lt"/>
                <a:ea typeface="+mn-ea"/>
                <a:cs typeface="+mn-cs"/>
              </a:defRPr>
            </a:lvl6pPr>
            <a:lvl7pPr marL="3456432" algn="l" defTabSz="1152144" rtl="0" eaLnBrk="1" latinLnBrk="0" hangingPunct="1">
              <a:defRPr sz="2300" kern="1200">
                <a:solidFill>
                  <a:schemeClr val="lt1"/>
                </a:solidFill>
                <a:latin typeface="+mn-lt"/>
                <a:ea typeface="+mn-ea"/>
                <a:cs typeface="+mn-cs"/>
              </a:defRPr>
            </a:lvl7pPr>
            <a:lvl8pPr marL="4032504" algn="l" defTabSz="1152144" rtl="0" eaLnBrk="1" latinLnBrk="0" hangingPunct="1">
              <a:defRPr sz="2300" kern="1200">
                <a:solidFill>
                  <a:schemeClr val="lt1"/>
                </a:solidFill>
                <a:latin typeface="+mn-lt"/>
                <a:ea typeface="+mn-ea"/>
                <a:cs typeface="+mn-cs"/>
              </a:defRPr>
            </a:lvl8pPr>
            <a:lvl9pPr marL="4608576" algn="l" defTabSz="1152144" rtl="0" eaLnBrk="1" latinLnBrk="0" hangingPunct="1">
              <a:defRPr sz="2300" kern="1200">
                <a:solidFill>
                  <a:schemeClr val="lt1"/>
                </a:solidFill>
                <a:latin typeface="+mn-lt"/>
                <a:ea typeface="+mn-ea"/>
                <a:cs typeface="+mn-cs"/>
              </a:defRPr>
            </a:lvl9pPr>
          </a:lstStyle>
          <a:p>
            <a:pPr algn="ctr"/>
            <a:r>
              <a:rPr lang="en-GB" sz="1200" b="1">
                <a:solidFill>
                  <a:schemeClr val="tx1"/>
                </a:solidFill>
                <a:cs typeface="Calibri"/>
              </a:rPr>
              <a:t>Supporting well</a:t>
            </a:r>
            <a:endParaRPr lang="en-GB" sz="1200">
              <a:solidFill>
                <a:schemeClr val="tx1"/>
              </a:solidFill>
              <a:cs typeface="Arial"/>
            </a:endParaRPr>
          </a:p>
          <a:p>
            <a:r>
              <a:rPr lang="en-GB" sz="1000">
                <a:solidFill>
                  <a:schemeClr val="tx1"/>
                </a:solidFill>
                <a:ea typeface="+mn-lt"/>
                <a:cs typeface="+mn-lt"/>
              </a:rPr>
              <a:t>Alzheimer's Society</a:t>
            </a:r>
            <a:endParaRPr lang="en-US" sz="1000">
              <a:solidFill>
                <a:schemeClr val="tx1"/>
              </a:solidFill>
              <a:ea typeface="+mn-lt"/>
              <a:cs typeface="+mn-lt"/>
            </a:endParaRPr>
          </a:p>
          <a:p>
            <a:r>
              <a:rPr lang="en-GB" sz="1000">
                <a:solidFill>
                  <a:schemeClr val="tx1"/>
                </a:solidFill>
                <a:ea typeface="+mn-lt"/>
                <a:cs typeface="+mn-lt"/>
              </a:rPr>
              <a:t>Admiral Nurses</a:t>
            </a:r>
            <a:endParaRPr lang="en-US" sz="1000">
              <a:solidFill>
                <a:schemeClr val="tx1"/>
              </a:solidFill>
              <a:ea typeface="+mn-lt"/>
              <a:cs typeface="+mn-lt"/>
            </a:endParaRPr>
          </a:p>
          <a:p>
            <a:r>
              <a:rPr lang="en-GB" sz="1000">
                <a:solidFill>
                  <a:schemeClr val="tx1"/>
                </a:solidFill>
                <a:ea typeface="+mn-lt"/>
                <a:cs typeface="+mn-lt"/>
              </a:rPr>
              <a:t>Age UKWD - discharge from hospital services</a:t>
            </a:r>
            <a:endParaRPr lang="en-US" sz="1000">
              <a:solidFill>
                <a:schemeClr val="tx1"/>
              </a:solidFill>
              <a:ea typeface="+mn-lt"/>
              <a:cs typeface="+mn-lt"/>
            </a:endParaRPr>
          </a:p>
          <a:p>
            <a:r>
              <a:rPr lang="en-GB" sz="1000">
                <a:solidFill>
                  <a:schemeClr val="tx1"/>
                </a:solidFill>
                <a:ea typeface="+mn-lt"/>
                <a:cs typeface="+mn-lt"/>
              </a:rPr>
              <a:t>Live Well Wakefield</a:t>
            </a:r>
            <a:endParaRPr lang="en-US" sz="1000">
              <a:solidFill>
                <a:schemeClr val="tx1"/>
              </a:solidFill>
              <a:ea typeface="+mn-lt"/>
              <a:cs typeface="+mn-lt"/>
            </a:endParaRPr>
          </a:p>
          <a:p>
            <a:r>
              <a:rPr lang="en-GB" sz="1000">
                <a:solidFill>
                  <a:schemeClr val="tx1"/>
                </a:solidFill>
                <a:ea typeface="+mn-lt"/>
                <a:cs typeface="+mn-lt"/>
              </a:rPr>
              <a:t>Samaritans</a:t>
            </a:r>
            <a:endParaRPr lang="en-US" sz="1000">
              <a:solidFill>
                <a:schemeClr val="tx1"/>
              </a:solidFill>
              <a:ea typeface="+mn-lt"/>
              <a:cs typeface="+mn-lt"/>
            </a:endParaRPr>
          </a:p>
          <a:p>
            <a:r>
              <a:rPr lang="en-GB" sz="1000">
                <a:solidFill>
                  <a:schemeClr val="tx1"/>
                </a:solidFill>
                <a:ea typeface="+mn-lt"/>
                <a:cs typeface="+mn-lt"/>
              </a:rPr>
              <a:t>Community Volunteer Teams</a:t>
            </a:r>
            <a:endParaRPr lang="en-US" sz="1000">
              <a:solidFill>
                <a:schemeClr val="tx1"/>
              </a:solidFill>
              <a:ea typeface="+mn-lt"/>
              <a:cs typeface="+mn-lt"/>
            </a:endParaRPr>
          </a:p>
          <a:p>
            <a:r>
              <a:rPr lang="en-GB" sz="1000">
                <a:solidFill>
                  <a:schemeClr val="tx1"/>
                </a:solidFill>
                <a:ea typeface="+mn-lt"/>
                <a:cs typeface="+mn-lt"/>
              </a:rPr>
              <a:t>Day Centres - Active Mind, St Catherine's, New Hope, </a:t>
            </a:r>
            <a:r>
              <a:rPr lang="en-GB" sz="1000" err="1">
                <a:solidFill>
                  <a:schemeClr val="tx1"/>
                </a:solidFill>
                <a:ea typeface="+mn-lt"/>
                <a:cs typeface="+mn-lt"/>
              </a:rPr>
              <a:t>Thornyfield</a:t>
            </a:r>
            <a:r>
              <a:rPr lang="en-GB" sz="1000">
                <a:solidFill>
                  <a:schemeClr val="tx1"/>
                </a:solidFill>
                <a:ea typeface="+mn-lt"/>
                <a:cs typeface="+mn-lt"/>
              </a:rPr>
              <a:t> Day Centre, Hospice</a:t>
            </a:r>
            <a:endParaRPr lang="en-US" sz="1000">
              <a:solidFill>
                <a:schemeClr val="tx1"/>
              </a:solidFill>
              <a:ea typeface="+mn-lt"/>
              <a:cs typeface="+mn-lt"/>
            </a:endParaRPr>
          </a:p>
          <a:p>
            <a:r>
              <a:rPr lang="en-GB" sz="1000">
                <a:solidFill>
                  <a:schemeClr val="tx1"/>
                </a:solidFill>
                <a:ea typeface="+mn-lt"/>
                <a:cs typeface="+mn-lt"/>
              </a:rPr>
              <a:t>My Therapy – Physio</a:t>
            </a:r>
            <a:endParaRPr lang="en-US" sz="1000">
              <a:solidFill>
                <a:schemeClr val="tx1"/>
              </a:solidFill>
              <a:ea typeface="+mn-lt"/>
              <a:cs typeface="+mn-lt"/>
            </a:endParaRPr>
          </a:p>
          <a:p>
            <a:r>
              <a:rPr lang="en-GB" sz="1000">
                <a:solidFill>
                  <a:schemeClr val="tx1"/>
                </a:solidFill>
                <a:ea typeface="+mn-lt"/>
                <a:cs typeface="+mn-lt"/>
              </a:rPr>
              <a:t>Social Workers</a:t>
            </a:r>
            <a:endParaRPr lang="en-US" sz="1000">
              <a:solidFill>
                <a:schemeClr val="tx1"/>
              </a:solidFill>
              <a:ea typeface="+mn-lt"/>
              <a:cs typeface="+mn-lt"/>
            </a:endParaRPr>
          </a:p>
          <a:p>
            <a:r>
              <a:rPr lang="en-GB" sz="1000">
                <a:solidFill>
                  <a:schemeClr val="tx1"/>
                </a:solidFill>
                <a:ea typeface="+mn-lt"/>
                <a:cs typeface="+mn-lt"/>
              </a:rPr>
              <a:t>Private care agencies</a:t>
            </a:r>
            <a:br>
              <a:rPr lang="en-GB" sz="1000">
                <a:solidFill>
                  <a:schemeClr val="tx1"/>
                </a:solidFill>
                <a:ea typeface="+mn-lt"/>
                <a:cs typeface="+mn-lt"/>
              </a:rPr>
            </a:br>
            <a:r>
              <a:rPr lang="en-GB" sz="1000">
                <a:solidFill>
                  <a:schemeClr val="tx1"/>
                </a:solidFill>
                <a:ea typeface="+mn-lt"/>
                <a:cs typeface="+mn-lt"/>
              </a:rPr>
              <a:t>Wakefield District Nurses</a:t>
            </a:r>
            <a:endParaRPr lang="en-US" sz="1000">
              <a:solidFill>
                <a:schemeClr val="tx1"/>
              </a:solidFill>
              <a:ea typeface="+mn-lt"/>
              <a:cs typeface="+mn-lt"/>
            </a:endParaRPr>
          </a:p>
          <a:p>
            <a:r>
              <a:rPr lang="en-GB" sz="1000">
                <a:solidFill>
                  <a:schemeClr val="tx1"/>
                </a:solidFill>
                <a:ea typeface="+mn-lt"/>
                <a:cs typeface="+mn-lt"/>
              </a:rPr>
              <a:t>Incontinence Team</a:t>
            </a:r>
            <a:endParaRPr lang="en-US" sz="1000">
              <a:solidFill>
                <a:schemeClr val="tx1"/>
              </a:solidFill>
              <a:ea typeface="+mn-lt"/>
              <a:cs typeface="+mn-lt"/>
            </a:endParaRPr>
          </a:p>
          <a:p>
            <a:r>
              <a:rPr lang="en-GB" sz="1000">
                <a:solidFill>
                  <a:schemeClr val="tx1"/>
                </a:solidFill>
                <a:ea typeface="+mn-lt"/>
                <a:cs typeface="+mn-lt"/>
              </a:rPr>
              <a:t>﻿﻿Care link</a:t>
            </a:r>
            <a:br>
              <a:rPr lang="en-GB" sz="1000">
                <a:solidFill>
                  <a:schemeClr val="tx1"/>
                </a:solidFill>
                <a:ea typeface="+mn-lt"/>
                <a:cs typeface="+mn-lt"/>
              </a:rPr>
            </a:br>
            <a:r>
              <a:rPr lang="en-GB" sz="1000">
                <a:solidFill>
                  <a:schemeClr val="tx1"/>
                </a:solidFill>
                <a:ea typeface="+mn-lt"/>
                <a:cs typeface="+mn-lt"/>
              </a:rPr>
              <a:t>Rapid response team</a:t>
            </a:r>
            <a:endParaRPr lang="en-US" sz="1000">
              <a:solidFill>
                <a:schemeClr val="tx1"/>
              </a:solidFill>
              <a:ea typeface="+mn-lt"/>
              <a:cs typeface="+mn-lt"/>
            </a:endParaRPr>
          </a:p>
          <a:p>
            <a:r>
              <a:rPr lang="en-GB" sz="1000" err="1">
                <a:solidFill>
                  <a:schemeClr val="tx1"/>
                </a:solidFill>
                <a:ea typeface="+mn-lt"/>
                <a:cs typeface="+mn-lt"/>
              </a:rPr>
              <a:t>Carehomes</a:t>
            </a:r>
            <a:br>
              <a:rPr lang="en-GB" sz="1000">
                <a:solidFill>
                  <a:schemeClr val="tx1"/>
                </a:solidFill>
                <a:ea typeface="+mn-lt"/>
                <a:cs typeface="+mn-lt"/>
              </a:rPr>
            </a:br>
            <a:r>
              <a:rPr lang="en-GB" sz="1000">
                <a:solidFill>
                  <a:schemeClr val="tx1"/>
                </a:solidFill>
                <a:ea typeface="+mn-lt"/>
                <a:cs typeface="+mn-lt"/>
              </a:rPr>
              <a:t>Mental Health Practitioners</a:t>
            </a:r>
            <a:endParaRPr lang="en-US" sz="1000">
              <a:solidFill>
                <a:schemeClr val="tx1"/>
              </a:solidFill>
              <a:ea typeface="+mn-lt"/>
              <a:cs typeface="+mn-lt"/>
            </a:endParaRPr>
          </a:p>
          <a:p>
            <a:r>
              <a:rPr lang="en-GB" sz="1000">
                <a:solidFill>
                  <a:schemeClr val="tx1"/>
                </a:solidFill>
                <a:ea typeface="+mn-lt"/>
                <a:cs typeface="+mn-lt"/>
              </a:rPr>
              <a:t>Hospital complex need team</a:t>
            </a:r>
            <a:endParaRPr lang="en-US" sz="1000">
              <a:solidFill>
                <a:schemeClr val="tx1"/>
              </a:solidFill>
              <a:ea typeface="+mn-lt"/>
              <a:cs typeface="+mn-lt"/>
            </a:endParaRPr>
          </a:p>
          <a:p>
            <a:r>
              <a:rPr lang="en-GB" sz="1000">
                <a:solidFill>
                  <a:schemeClr val="tx1"/>
                </a:solidFill>
                <a:ea typeface="+mn-lt"/>
                <a:cs typeface="+mn-lt"/>
              </a:rPr>
              <a:t>Safe Space team</a:t>
            </a:r>
          </a:p>
        </p:txBody>
      </p:sp>
      <p:sp>
        <p:nvSpPr>
          <p:cNvPr id="23" name="Speech Bubble: Rectangle with Corners Rounded 22">
            <a:extLst>
              <a:ext uri="{FF2B5EF4-FFF2-40B4-BE49-F238E27FC236}">
                <a16:creationId xmlns:a16="http://schemas.microsoft.com/office/drawing/2014/main" id="{AA993E5D-F98C-4ED2-BA9D-B222924053E6}"/>
              </a:ext>
            </a:extLst>
          </p:cNvPr>
          <p:cNvSpPr/>
          <p:nvPr/>
        </p:nvSpPr>
        <p:spPr>
          <a:xfrm>
            <a:off x="7205432" y="1740060"/>
            <a:ext cx="1137095" cy="4328893"/>
          </a:xfrm>
          <a:prstGeom prst="wedgeRoundRectCallout">
            <a:avLst>
              <a:gd name="adj1" fmla="val -18231"/>
              <a:gd name="adj2" fmla="val 4949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1152144" rtl="0" eaLnBrk="1" latinLnBrk="0" hangingPunct="1">
              <a:defRPr sz="2300" kern="1200">
                <a:solidFill>
                  <a:schemeClr val="lt1"/>
                </a:solidFill>
                <a:latin typeface="+mn-lt"/>
                <a:ea typeface="+mn-ea"/>
                <a:cs typeface="+mn-cs"/>
              </a:defRPr>
            </a:lvl1pPr>
            <a:lvl2pPr marL="576072" algn="l" defTabSz="1152144" rtl="0" eaLnBrk="1" latinLnBrk="0" hangingPunct="1">
              <a:defRPr sz="2300" kern="1200">
                <a:solidFill>
                  <a:schemeClr val="lt1"/>
                </a:solidFill>
                <a:latin typeface="+mn-lt"/>
                <a:ea typeface="+mn-ea"/>
                <a:cs typeface="+mn-cs"/>
              </a:defRPr>
            </a:lvl2pPr>
            <a:lvl3pPr marL="1152144" algn="l" defTabSz="1152144" rtl="0" eaLnBrk="1" latinLnBrk="0" hangingPunct="1">
              <a:defRPr sz="2300" kern="1200">
                <a:solidFill>
                  <a:schemeClr val="lt1"/>
                </a:solidFill>
                <a:latin typeface="+mn-lt"/>
                <a:ea typeface="+mn-ea"/>
                <a:cs typeface="+mn-cs"/>
              </a:defRPr>
            </a:lvl3pPr>
            <a:lvl4pPr marL="1728216" algn="l" defTabSz="1152144" rtl="0" eaLnBrk="1" latinLnBrk="0" hangingPunct="1">
              <a:defRPr sz="2300" kern="1200">
                <a:solidFill>
                  <a:schemeClr val="lt1"/>
                </a:solidFill>
                <a:latin typeface="+mn-lt"/>
                <a:ea typeface="+mn-ea"/>
                <a:cs typeface="+mn-cs"/>
              </a:defRPr>
            </a:lvl4pPr>
            <a:lvl5pPr marL="2304288" algn="l" defTabSz="1152144" rtl="0" eaLnBrk="1" latinLnBrk="0" hangingPunct="1">
              <a:defRPr sz="2300" kern="1200">
                <a:solidFill>
                  <a:schemeClr val="lt1"/>
                </a:solidFill>
                <a:latin typeface="+mn-lt"/>
                <a:ea typeface="+mn-ea"/>
                <a:cs typeface="+mn-cs"/>
              </a:defRPr>
            </a:lvl5pPr>
            <a:lvl6pPr marL="2880360" algn="l" defTabSz="1152144" rtl="0" eaLnBrk="1" latinLnBrk="0" hangingPunct="1">
              <a:defRPr sz="2300" kern="1200">
                <a:solidFill>
                  <a:schemeClr val="lt1"/>
                </a:solidFill>
                <a:latin typeface="+mn-lt"/>
                <a:ea typeface="+mn-ea"/>
                <a:cs typeface="+mn-cs"/>
              </a:defRPr>
            </a:lvl6pPr>
            <a:lvl7pPr marL="3456432" algn="l" defTabSz="1152144" rtl="0" eaLnBrk="1" latinLnBrk="0" hangingPunct="1">
              <a:defRPr sz="2300" kern="1200">
                <a:solidFill>
                  <a:schemeClr val="lt1"/>
                </a:solidFill>
                <a:latin typeface="+mn-lt"/>
                <a:ea typeface="+mn-ea"/>
                <a:cs typeface="+mn-cs"/>
              </a:defRPr>
            </a:lvl7pPr>
            <a:lvl8pPr marL="4032504" algn="l" defTabSz="1152144" rtl="0" eaLnBrk="1" latinLnBrk="0" hangingPunct="1">
              <a:defRPr sz="2300" kern="1200">
                <a:solidFill>
                  <a:schemeClr val="lt1"/>
                </a:solidFill>
                <a:latin typeface="+mn-lt"/>
                <a:ea typeface="+mn-ea"/>
                <a:cs typeface="+mn-cs"/>
              </a:defRPr>
            </a:lvl8pPr>
            <a:lvl9pPr marL="4608576" algn="l" defTabSz="1152144" rtl="0" eaLnBrk="1" latinLnBrk="0" hangingPunct="1">
              <a:defRPr sz="2300" kern="1200">
                <a:solidFill>
                  <a:schemeClr val="lt1"/>
                </a:solidFill>
                <a:latin typeface="+mn-lt"/>
                <a:ea typeface="+mn-ea"/>
                <a:cs typeface="+mn-cs"/>
              </a:defRPr>
            </a:lvl9pPr>
          </a:lstStyle>
          <a:p>
            <a:pPr algn="ctr"/>
            <a:r>
              <a:rPr lang="en-GB" sz="1200" b="1" dirty="0">
                <a:solidFill>
                  <a:schemeClr val="tx1"/>
                </a:solidFill>
                <a:cs typeface="Calibri"/>
              </a:rPr>
              <a:t>Living well for Carers</a:t>
            </a:r>
          </a:p>
          <a:p>
            <a:endParaRPr lang="en-GB" sz="1000" dirty="0">
              <a:solidFill>
                <a:schemeClr val="tx1"/>
              </a:solidFill>
              <a:ea typeface="+mn-lt"/>
              <a:cs typeface="+mn-lt"/>
            </a:endParaRPr>
          </a:p>
          <a:p>
            <a:r>
              <a:rPr lang="en-GB" sz="1000" dirty="0">
                <a:solidFill>
                  <a:schemeClr val="tx1"/>
                </a:solidFill>
                <a:ea typeface="+mn-lt"/>
                <a:cs typeface="+mn-lt"/>
              </a:rPr>
              <a:t>﻿﻿New horizons </a:t>
            </a:r>
          </a:p>
          <a:p>
            <a:r>
              <a:rPr lang="en-GB" sz="1000" dirty="0">
                <a:solidFill>
                  <a:schemeClr val="tx1"/>
                </a:solidFill>
                <a:ea typeface="+mn-lt"/>
                <a:cs typeface="+mn-lt"/>
              </a:rPr>
              <a:t>﻿﻿Turning point </a:t>
            </a:r>
          </a:p>
          <a:p>
            <a:r>
              <a:rPr lang="en-GB" sz="1000" dirty="0">
                <a:solidFill>
                  <a:schemeClr val="tx1"/>
                </a:solidFill>
                <a:ea typeface="+mn-lt"/>
                <a:cs typeface="+mn-lt"/>
              </a:rPr>
              <a:t>﻿﻿Alzheimer's Society for emotional support </a:t>
            </a:r>
          </a:p>
          <a:p>
            <a:r>
              <a:rPr lang="en-GB" sz="1000" dirty="0">
                <a:solidFill>
                  <a:schemeClr val="tx1"/>
                </a:solidFill>
                <a:ea typeface="+mn-lt"/>
                <a:cs typeface="+mn-lt"/>
              </a:rPr>
              <a:t>﻿﻿Carers Wakefield </a:t>
            </a:r>
          </a:p>
          <a:p>
            <a:r>
              <a:rPr lang="en-GB" sz="1000" dirty="0">
                <a:solidFill>
                  <a:schemeClr val="tx1"/>
                </a:solidFill>
                <a:cs typeface="Arial"/>
              </a:rPr>
              <a:t>Admiral Nurses</a:t>
            </a:r>
            <a:endParaRPr lang="en-GB" sz="1000" dirty="0">
              <a:solidFill>
                <a:schemeClr val="tx1"/>
              </a:solidFill>
              <a:ea typeface="+mn-lt"/>
              <a:cs typeface="+mn-lt"/>
            </a:endParaRPr>
          </a:p>
          <a:p>
            <a:r>
              <a:rPr lang="en-GB" sz="1000" dirty="0">
                <a:solidFill>
                  <a:schemeClr val="tx1"/>
                </a:solidFill>
                <a:ea typeface="+mn-lt"/>
                <a:cs typeface="+mn-lt"/>
              </a:rPr>
              <a:t>Hospice</a:t>
            </a:r>
            <a:endParaRPr lang="en-GB" sz="1000" dirty="0">
              <a:solidFill>
                <a:schemeClr val="tx1"/>
              </a:solidFill>
              <a:cs typeface="Arial"/>
            </a:endParaRPr>
          </a:p>
        </p:txBody>
      </p:sp>
      <p:sp>
        <p:nvSpPr>
          <p:cNvPr id="25" name="Speech Bubble: Rectangle with Corners Rounded 24">
            <a:extLst>
              <a:ext uri="{FF2B5EF4-FFF2-40B4-BE49-F238E27FC236}">
                <a16:creationId xmlns:a16="http://schemas.microsoft.com/office/drawing/2014/main" id="{E40AEE97-C387-7133-5300-C8C44BC97D48}"/>
              </a:ext>
            </a:extLst>
          </p:cNvPr>
          <p:cNvSpPr/>
          <p:nvPr/>
        </p:nvSpPr>
        <p:spPr>
          <a:xfrm>
            <a:off x="8477581" y="1735036"/>
            <a:ext cx="1419351" cy="4338970"/>
          </a:xfrm>
          <a:prstGeom prst="wedgeRoundRectCallout">
            <a:avLst>
              <a:gd name="adj1" fmla="val -18231"/>
              <a:gd name="adj2" fmla="val 4949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1152144" rtl="0" eaLnBrk="1" latinLnBrk="0" hangingPunct="1">
              <a:defRPr sz="2300" kern="1200">
                <a:solidFill>
                  <a:schemeClr val="lt1"/>
                </a:solidFill>
                <a:latin typeface="+mn-lt"/>
                <a:ea typeface="+mn-ea"/>
                <a:cs typeface="+mn-cs"/>
              </a:defRPr>
            </a:lvl1pPr>
            <a:lvl2pPr marL="576072" algn="l" defTabSz="1152144" rtl="0" eaLnBrk="1" latinLnBrk="0" hangingPunct="1">
              <a:defRPr sz="2300" kern="1200">
                <a:solidFill>
                  <a:schemeClr val="lt1"/>
                </a:solidFill>
                <a:latin typeface="+mn-lt"/>
                <a:ea typeface="+mn-ea"/>
                <a:cs typeface="+mn-cs"/>
              </a:defRPr>
            </a:lvl2pPr>
            <a:lvl3pPr marL="1152144" algn="l" defTabSz="1152144" rtl="0" eaLnBrk="1" latinLnBrk="0" hangingPunct="1">
              <a:defRPr sz="2300" kern="1200">
                <a:solidFill>
                  <a:schemeClr val="lt1"/>
                </a:solidFill>
                <a:latin typeface="+mn-lt"/>
                <a:ea typeface="+mn-ea"/>
                <a:cs typeface="+mn-cs"/>
              </a:defRPr>
            </a:lvl3pPr>
            <a:lvl4pPr marL="1728216" algn="l" defTabSz="1152144" rtl="0" eaLnBrk="1" latinLnBrk="0" hangingPunct="1">
              <a:defRPr sz="2300" kern="1200">
                <a:solidFill>
                  <a:schemeClr val="lt1"/>
                </a:solidFill>
                <a:latin typeface="+mn-lt"/>
                <a:ea typeface="+mn-ea"/>
                <a:cs typeface="+mn-cs"/>
              </a:defRPr>
            </a:lvl4pPr>
            <a:lvl5pPr marL="2304288" algn="l" defTabSz="1152144" rtl="0" eaLnBrk="1" latinLnBrk="0" hangingPunct="1">
              <a:defRPr sz="2300" kern="1200">
                <a:solidFill>
                  <a:schemeClr val="lt1"/>
                </a:solidFill>
                <a:latin typeface="+mn-lt"/>
                <a:ea typeface="+mn-ea"/>
                <a:cs typeface="+mn-cs"/>
              </a:defRPr>
            </a:lvl5pPr>
            <a:lvl6pPr marL="2880360" algn="l" defTabSz="1152144" rtl="0" eaLnBrk="1" latinLnBrk="0" hangingPunct="1">
              <a:defRPr sz="2300" kern="1200">
                <a:solidFill>
                  <a:schemeClr val="lt1"/>
                </a:solidFill>
                <a:latin typeface="+mn-lt"/>
                <a:ea typeface="+mn-ea"/>
                <a:cs typeface="+mn-cs"/>
              </a:defRPr>
            </a:lvl6pPr>
            <a:lvl7pPr marL="3456432" algn="l" defTabSz="1152144" rtl="0" eaLnBrk="1" latinLnBrk="0" hangingPunct="1">
              <a:defRPr sz="2300" kern="1200">
                <a:solidFill>
                  <a:schemeClr val="lt1"/>
                </a:solidFill>
                <a:latin typeface="+mn-lt"/>
                <a:ea typeface="+mn-ea"/>
                <a:cs typeface="+mn-cs"/>
              </a:defRPr>
            </a:lvl7pPr>
            <a:lvl8pPr marL="4032504" algn="l" defTabSz="1152144" rtl="0" eaLnBrk="1" latinLnBrk="0" hangingPunct="1">
              <a:defRPr sz="2300" kern="1200">
                <a:solidFill>
                  <a:schemeClr val="lt1"/>
                </a:solidFill>
                <a:latin typeface="+mn-lt"/>
                <a:ea typeface="+mn-ea"/>
                <a:cs typeface="+mn-cs"/>
              </a:defRPr>
            </a:lvl8pPr>
            <a:lvl9pPr marL="4608576" algn="l" defTabSz="1152144" rtl="0" eaLnBrk="1" latinLnBrk="0" hangingPunct="1">
              <a:defRPr sz="2300" kern="1200">
                <a:solidFill>
                  <a:schemeClr val="lt1"/>
                </a:solidFill>
                <a:latin typeface="+mn-lt"/>
                <a:ea typeface="+mn-ea"/>
                <a:cs typeface="+mn-cs"/>
              </a:defRPr>
            </a:lvl9pPr>
          </a:lstStyle>
          <a:p>
            <a:pPr algn="ctr"/>
            <a:r>
              <a:rPr lang="en-GB" sz="1200" b="1">
                <a:solidFill>
                  <a:schemeClr val="tx1"/>
                </a:solidFill>
                <a:cs typeface="Calibri"/>
              </a:rPr>
              <a:t>Living well</a:t>
            </a:r>
            <a:endParaRPr lang="en-GB" sz="1200">
              <a:solidFill>
                <a:schemeClr val="tx1"/>
              </a:solidFill>
              <a:cs typeface="Calibri"/>
            </a:endParaRPr>
          </a:p>
          <a:p>
            <a:pPr algn="ctr"/>
            <a:endParaRPr lang="en-US" sz="1200">
              <a:solidFill>
                <a:schemeClr val="tx1"/>
              </a:solidFill>
              <a:ea typeface="+mn-lt"/>
              <a:cs typeface="+mn-lt"/>
            </a:endParaRPr>
          </a:p>
          <a:p>
            <a:pPr>
              <a:spcBef>
                <a:spcPct val="0"/>
              </a:spcBef>
            </a:pPr>
            <a:r>
              <a:rPr lang="en-GB" sz="1000">
                <a:solidFill>
                  <a:schemeClr val="tx1"/>
                </a:solidFill>
                <a:ea typeface="+mn-lt"/>
                <a:cs typeface="+mn-lt"/>
              </a:rPr>
              <a:t>Pride Wakefield </a:t>
            </a:r>
          </a:p>
          <a:p>
            <a:pPr>
              <a:spcBef>
                <a:spcPct val="0"/>
              </a:spcBef>
            </a:pPr>
            <a:r>
              <a:rPr lang="en-GB" sz="1000">
                <a:solidFill>
                  <a:schemeClr val="tx1"/>
                </a:solidFill>
                <a:ea typeface="+mn-lt"/>
                <a:cs typeface="+mn-lt"/>
              </a:rPr>
              <a:t>MESMAC</a:t>
            </a:r>
            <a:endParaRPr lang="en-US" sz="1000">
              <a:solidFill>
                <a:schemeClr val="tx1"/>
              </a:solidFill>
              <a:ea typeface="+mn-lt"/>
              <a:cs typeface="+mn-lt"/>
            </a:endParaRPr>
          </a:p>
          <a:p>
            <a:pPr>
              <a:spcBef>
                <a:spcPct val="0"/>
              </a:spcBef>
            </a:pPr>
            <a:r>
              <a:rPr lang="en-GB" sz="1000">
                <a:solidFill>
                  <a:schemeClr val="tx1"/>
                </a:solidFill>
                <a:ea typeface="+mn-lt"/>
                <a:cs typeface="+mn-lt"/>
              </a:rPr>
              <a:t>﻿﻿BAME Ladies Care Group</a:t>
            </a:r>
          </a:p>
          <a:p>
            <a:pPr>
              <a:spcBef>
                <a:spcPct val="0"/>
              </a:spcBef>
            </a:pPr>
            <a:r>
              <a:rPr lang="en-GB" sz="1000">
                <a:solidFill>
                  <a:schemeClr val="tx1"/>
                </a:solidFill>
                <a:ea typeface="+mn-lt"/>
                <a:cs typeface="+mn-lt"/>
              </a:rPr>
              <a:t>﻿﻿Carers Wakefield</a:t>
            </a:r>
            <a:br>
              <a:rPr lang="en-GB" sz="1000">
                <a:solidFill>
                  <a:schemeClr val="tx1"/>
                </a:solidFill>
                <a:ea typeface="+mn-lt"/>
                <a:cs typeface="+mn-lt"/>
              </a:rPr>
            </a:br>
            <a:r>
              <a:rPr lang="en-GB" sz="1000">
                <a:solidFill>
                  <a:schemeClr val="tx1"/>
                </a:solidFill>
                <a:ea typeface="+mn-lt"/>
                <a:cs typeface="+mn-lt"/>
              </a:rPr>
              <a:t>specific groups </a:t>
            </a:r>
            <a:endParaRPr lang="en-GB" sz="1000">
              <a:solidFill>
                <a:schemeClr val="tx1"/>
              </a:solidFill>
              <a:cs typeface="Arial"/>
            </a:endParaRPr>
          </a:p>
        </p:txBody>
      </p:sp>
      <p:sp>
        <p:nvSpPr>
          <p:cNvPr id="24" name="Speech Bubble: Rectangle with Corners Rounded 23">
            <a:extLst>
              <a:ext uri="{FF2B5EF4-FFF2-40B4-BE49-F238E27FC236}">
                <a16:creationId xmlns:a16="http://schemas.microsoft.com/office/drawing/2014/main" id="{DD83B646-23D7-F7FD-684E-61FFCA3143BB}"/>
              </a:ext>
            </a:extLst>
          </p:cNvPr>
          <p:cNvSpPr/>
          <p:nvPr/>
        </p:nvSpPr>
        <p:spPr>
          <a:xfrm>
            <a:off x="10033609" y="1745212"/>
            <a:ext cx="1419350" cy="4328894"/>
          </a:xfrm>
          <a:prstGeom prst="wedgeRoundRectCallout">
            <a:avLst>
              <a:gd name="adj1" fmla="val -16280"/>
              <a:gd name="adj2" fmla="val 5018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1152144" rtl="0" eaLnBrk="1" latinLnBrk="0" hangingPunct="1">
              <a:defRPr sz="2300" kern="1200">
                <a:solidFill>
                  <a:schemeClr val="lt1"/>
                </a:solidFill>
                <a:latin typeface="+mn-lt"/>
                <a:ea typeface="+mn-ea"/>
                <a:cs typeface="+mn-cs"/>
              </a:defRPr>
            </a:lvl1pPr>
            <a:lvl2pPr marL="576072" algn="l" defTabSz="1152144" rtl="0" eaLnBrk="1" latinLnBrk="0" hangingPunct="1">
              <a:defRPr sz="2300" kern="1200">
                <a:solidFill>
                  <a:schemeClr val="lt1"/>
                </a:solidFill>
                <a:latin typeface="+mn-lt"/>
                <a:ea typeface="+mn-ea"/>
                <a:cs typeface="+mn-cs"/>
              </a:defRPr>
            </a:lvl2pPr>
            <a:lvl3pPr marL="1152144" algn="l" defTabSz="1152144" rtl="0" eaLnBrk="1" latinLnBrk="0" hangingPunct="1">
              <a:defRPr sz="2300" kern="1200">
                <a:solidFill>
                  <a:schemeClr val="lt1"/>
                </a:solidFill>
                <a:latin typeface="+mn-lt"/>
                <a:ea typeface="+mn-ea"/>
                <a:cs typeface="+mn-cs"/>
              </a:defRPr>
            </a:lvl3pPr>
            <a:lvl4pPr marL="1728216" algn="l" defTabSz="1152144" rtl="0" eaLnBrk="1" latinLnBrk="0" hangingPunct="1">
              <a:defRPr sz="2300" kern="1200">
                <a:solidFill>
                  <a:schemeClr val="lt1"/>
                </a:solidFill>
                <a:latin typeface="+mn-lt"/>
                <a:ea typeface="+mn-ea"/>
                <a:cs typeface="+mn-cs"/>
              </a:defRPr>
            </a:lvl4pPr>
            <a:lvl5pPr marL="2304288" algn="l" defTabSz="1152144" rtl="0" eaLnBrk="1" latinLnBrk="0" hangingPunct="1">
              <a:defRPr sz="2300" kern="1200">
                <a:solidFill>
                  <a:schemeClr val="lt1"/>
                </a:solidFill>
                <a:latin typeface="+mn-lt"/>
                <a:ea typeface="+mn-ea"/>
                <a:cs typeface="+mn-cs"/>
              </a:defRPr>
            </a:lvl5pPr>
            <a:lvl6pPr marL="2880360" algn="l" defTabSz="1152144" rtl="0" eaLnBrk="1" latinLnBrk="0" hangingPunct="1">
              <a:defRPr sz="2300" kern="1200">
                <a:solidFill>
                  <a:schemeClr val="lt1"/>
                </a:solidFill>
                <a:latin typeface="+mn-lt"/>
                <a:ea typeface="+mn-ea"/>
                <a:cs typeface="+mn-cs"/>
              </a:defRPr>
            </a:lvl6pPr>
            <a:lvl7pPr marL="3456432" algn="l" defTabSz="1152144" rtl="0" eaLnBrk="1" latinLnBrk="0" hangingPunct="1">
              <a:defRPr sz="2300" kern="1200">
                <a:solidFill>
                  <a:schemeClr val="lt1"/>
                </a:solidFill>
                <a:latin typeface="+mn-lt"/>
                <a:ea typeface="+mn-ea"/>
                <a:cs typeface="+mn-cs"/>
              </a:defRPr>
            </a:lvl7pPr>
            <a:lvl8pPr marL="4032504" algn="l" defTabSz="1152144" rtl="0" eaLnBrk="1" latinLnBrk="0" hangingPunct="1">
              <a:defRPr sz="2300" kern="1200">
                <a:solidFill>
                  <a:schemeClr val="lt1"/>
                </a:solidFill>
                <a:latin typeface="+mn-lt"/>
                <a:ea typeface="+mn-ea"/>
                <a:cs typeface="+mn-cs"/>
              </a:defRPr>
            </a:lvl8pPr>
            <a:lvl9pPr marL="4608576" algn="l" defTabSz="1152144" rtl="0" eaLnBrk="1" latinLnBrk="0" hangingPunct="1">
              <a:defRPr sz="2300" kern="1200">
                <a:solidFill>
                  <a:schemeClr val="lt1"/>
                </a:solidFill>
                <a:latin typeface="+mn-lt"/>
                <a:ea typeface="+mn-ea"/>
                <a:cs typeface="+mn-cs"/>
              </a:defRPr>
            </a:lvl9pPr>
          </a:lstStyle>
          <a:p>
            <a:pPr algn="ctr"/>
            <a:r>
              <a:rPr lang="en-GB" sz="1200" b="1">
                <a:solidFill>
                  <a:schemeClr val="tx1"/>
                </a:solidFill>
                <a:cs typeface="Calibri"/>
              </a:rPr>
              <a:t>Dying well</a:t>
            </a:r>
          </a:p>
          <a:p>
            <a:pPr algn="ctr"/>
            <a:endParaRPr lang="en-GB" sz="1200" b="1">
              <a:solidFill>
                <a:schemeClr val="tx1"/>
              </a:solidFill>
              <a:cs typeface="Calibri"/>
            </a:endParaRPr>
          </a:p>
          <a:p>
            <a:r>
              <a:rPr lang="en-GB" sz="1000">
                <a:solidFill>
                  <a:schemeClr val="tx1"/>
                </a:solidFill>
                <a:ea typeface="+mn-lt"/>
                <a:cs typeface="+mn-lt"/>
              </a:rPr>
              <a:t>Admiral nurses</a:t>
            </a:r>
          </a:p>
          <a:p>
            <a:r>
              <a:rPr lang="en-GB" sz="1000">
                <a:solidFill>
                  <a:schemeClr val="tx1"/>
                </a:solidFill>
                <a:ea typeface="+mn-lt"/>
                <a:cs typeface="+mn-lt"/>
              </a:rPr>
              <a:t>Family</a:t>
            </a:r>
          </a:p>
          <a:p>
            <a:r>
              <a:rPr lang="en-GB" sz="1000">
                <a:solidFill>
                  <a:schemeClr val="tx1"/>
                </a:solidFill>
                <a:ea typeface="+mn-lt"/>
                <a:cs typeface="+mn-lt"/>
              </a:rPr>
              <a:t>GP</a:t>
            </a:r>
            <a:endParaRPr lang="en-US" sz="1000">
              <a:solidFill>
                <a:schemeClr val="tx1"/>
              </a:solidFill>
              <a:ea typeface="+mn-lt"/>
              <a:cs typeface="+mn-lt"/>
            </a:endParaRPr>
          </a:p>
          <a:p>
            <a:r>
              <a:rPr lang="en-GB" sz="1000">
                <a:solidFill>
                  <a:schemeClr val="tx1"/>
                </a:solidFill>
                <a:ea typeface="+mn-lt"/>
                <a:cs typeface="+mn-lt"/>
              </a:rPr>
              <a:t>﻿﻿District nurse</a:t>
            </a:r>
            <a:endParaRPr lang="en-US" sz="1000">
              <a:solidFill>
                <a:schemeClr val="tx1"/>
              </a:solidFill>
              <a:ea typeface="+mn-lt"/>
              <a:cs typeface="+mn-lt"/>
            </a:endParaRPr>
          </a:p>
          <a:p>
            <a:r>
              <a:rPr lang="en-GB" sz="1000">
                <a:solidFill>
                  <a:schemeClr val="tx1"/>
                </a:solidFill>
                <a:ea typeface="+mn-lt"/>
                <a:cs typeface="+mn-lt"/>
              </a:rPr>
              <a:t>Health Care assistants </a:t>
            </a:r>
          </a:p>
          <a:p>
            <a:r>
              <a:rPr lang="en-GB" sz="1000">
                <a:solidFill>
                  <a:schemeClr val="tx1"/>
                </a:solidFill>
                <a:ea typeface="+mn-lt"/>
                <a:cs typeface="+mn-lt"/>
              </a:rPr>
              <a:t>﻿﻿Private carers </a:t>
            </a:r>
          </a:p>
          <a:p>
            <a:r>
              <a:rPr lang="en-GB" sz="1000">
                <a:solidFill>
                  <a:schemeClr val="tx1"/>
                </a:solidFill>
                <a:ea typeface="+mn-lt"/>
                <a:cs typeface="+mn-lt"/>
              </a:rPr>
              <a:t>Alzheimer's Society for emotional support </a:t>
            </a:r>
          </a:p>
          <a:p>
            <a:r>
              <a:rPr lang="en-GB" sz="1000">
                <a:solidFill>
                  <a:schemeClr val="tx1"/>
                </a:solidFill>
                <a:ea typeface="+mn-lt"/>
                <a:cs typeface="+mn-lt"/>
              </a:rPr>
              <a:t>﻿﻿Social care </a:t>
            </a:r>
          </a:p>
          <a:p>
            <a:r>
              <a:rPr lang="en-GB" sz="1000">
                <a:solidFill>
                  <a:schemeClr val="tx1"/>
                </a:solidFill>
                <a:ea typeface="+mn-lt"/>
                <a:cs typeface="+mn-lt"/>
              </a:rPr>
              <a:t>﻿﻿St Gemma’s </a:t>
            </a:r>
          </a:p>
          <a:p>
            <a:r>
              <a:rPr lang="en-GB" sz="1000">
                <a:solidFill>
                  <a:schemeClr val="tx1"/>
                </a:solidFill>
                <a:ea typeface="+mn-lt"/>
                <a:cs typeface="+mn-lt"/>
              </a:rPr>
              <a:t>Hospice</a:t>
            </a:r>
          </a:p>
        </p:txBody>
      </p:sp>
      <p:sp>
        <p:nvSpPr>
          <p:cNvPr id="2" name="TextBox 1">
            <a:extLst>
              <a:ext uri="{FF2B5EF4-FFF2-40B4-BE49-F238E27FC236}">
                <a16:creationId xmlns:a16="http://schemas.microsoft.com/office/drawing/2014/main" id="{EDA1D823-F8BA-A08E-4FF2-39871CD03FE1}"/>
              </a:ext>
            </a:extLst>
          </p:cNvPr>
          <p:cNvSpPr txBox="1"/>
          <p:nvPr/>
        </p:nvSpPr>
        <p:spPr>
          <a:xfrm>
            <a:off x="466386" y="6201217"/>
            <a:ext cx="465371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cs typeface="Arial"/>
              </a:rPr>
              <a:t>* Alzheimer's Society</a:t>
            </a:r>
            <a:endParaRPr lang="en-GB" sz="1000" err="1">
              <a:cs typeface="Arial"/>
            </a:endParaRPr>
          </a:p>
          <a:p>
            <a:endParaRPr lang="en-GB">
              <a:cs typeface="Arial"/>
            </a:endParaRPr>
          </a:p>
        </p:txBody>
      </p:sp>
    </p:spTree>
    <p:extLst>
      <p:ext uri="{BB962C8B-B14F-4D97-AF65-F5344CB8AC3E}">
        <p14:creationId xmlns:p14="http://schemas.microsoft.com/office/powerpoint/2010/main" val="1999602999"/>
      </p:ext>
    </p:extLst>
  </p:cSld>
  <p:clrMapOvr>
    <a:masterClrMapping/>
  </p:clrMapOvr>
</p:sld>
</file>

<file path=ppt/theme/theme1.xml><?xml version="1.0" encoding="utf-8"?>
<a:theme xmlns:a="http://schemas.openxmlformats.org/drawingml/2006/main" name="AS_Presentation 2">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_Presentation 2">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595D0D21E0747A6A7C87F0DF5B363" ma:contentTypeVersion="6" ma:contentTypeDescription="Create a new document." ma:contentTypeScope="" ma:versionID="ce96999c28ea8a2712faedaaec59dece">
  <xsd:schema xmlns:xsd="http://www.w3.org/2001/XMLSchema" xmlns:xs="http://www.w3.org/2001/XMLSchema" xmlns:p="http://schemas.microsoft.com/office/2006/metadata/properties" xmlns:ns2="9c4caa6e-2ca7-4034-91c5-944285776996" xmlns:ns3="32e80597-aaeb-458c-8d4f-227de246b407" targetNamespace="http://schemas.microsoft.com/office/2006/metadata/properties" ma:root="true" ma:fieldsID="f931dcda1b5d77b1227f90a0d4eb98a2" ns2:_="" ns3:_="">
    <xsd:import namespace="9c4caa6e-2ca7-4034-91c5-944285776996"/>
    <xsd:import namespace="32e80597-aaeb-458c-8d4f-227de246b4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caa6e-2ca7-4034-91c5-944285776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e80597-aaeb-458c-8d4f-227de246b4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2e80597-aaeb-458c-8d4f-227de246b407">
      <UserInfo>
        <DisplayName>Katty Keyhani</DisplayName>
        <AccountId>14</AccountId>
        <AccountType/>
      </UserInfo>
      <UserInfo>
        <DisplayName>Cheryl Elliott</DisplayName>
        <AccountId>15</AccountId>
        <AccountType/>
      </UserInfo>
      <UserInfo>
        <DisplayName>Lindsey Jarrett</DisplayName>
        <AccountId>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923FC-1097-4D6F-8841-C7B745280EDA}">
  <ds:schemaRefs>
    <ds:schemaRef ds:uri="32e80597-aaeb-458c-8d4f-227de246b407"/>
    <ds:schemaRef ds:uri="9c4caa6e-2ca7-4034-91c5-9442857769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3D632-C994-42F0-941E-7F6A6ED148A9}">
  <ds:schemaRefs>
    <ds:schemaRef ds:uri="http://schemas.microsoft.com/office/infopath/2007/PartnerControls"/>
    <ds:schemaRef ds:uri="32e80597-aaeb-458c-8d4f-227de246b407"/>
    <ds:schemaRef ds:uri="http://www.w3.org/XML/1998/namespace"/>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9c4caa6e-2ca7-4034-91c5-944285776996"/>
    <ds:schemaRef ds:uri="http://schemas.microsoft.com/office/2006/metadata/properties"/>
  </ds:schemaRefs>
</ds:datastoreItem>
</file>

<file path=customXml/itemProps3.xml><?xml version="1.0" encoding="utf-8"?>
<ds:datastoreItem xmlns:ds="http://schemas.openxmlformats.org/officeDocument/2006/customXml" ds:itemID="{7BA912D5-C646-4FE6-A4D1-403BCF8E1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TotalTime>
  <Words>4721</Words>
  <Application>Microsoft Office PowerPoint</Application>
  <PresentationFormat>Custom</PresentationFormat>
  <Paragraphs>388</Paragraphs>
  <Slides>24</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Arial,Sans-Serif</vt:lpstr>
      <vt:lpstr>Calibri</vt:lpstr>
      <vt:lpstr>Courier New</vt:lpstr>
      <vt:lpstr>Open Sans Light</vt:lpstr>
      <vt:lpstr>Wingdings</vt:lpstr>
      <vt:lpstr>AS_Presentation 2</vt:lpstr>
      <vt:lpstr>1_AS_Presentation 2</vt:lpstr>
      <vt:lpstr>Reviewing the dementia pathway in Wakefield  Service Review   July-October 2022 </vt:lpstr>
      <vt:lpstr>Executive Summary  </vt:lpstr>
      <vt:lpstr>Methods</vt:lpstr>
      <vt:lpstr>Methods Overview </vt:lpstr>
      <vt:lpstr>Methods Our Reach</vt:lpstr>
      <vt:lpstr>Methods Different Voices</vt:lpstr>
      <vt:lpstr>Dementia Pathway   </vt:lpstr>
      <vt:lpstr>Dementia Pathway Summary </vt:lpstr>
      <vt:lpstr>Dementia Pathway The Services </vt:lpstr>
      <vt:lpstr>Dementia Pathway The Numbers </vt:lpstr>
      <vt:lpstr>Dementia Pathway The Experiences </vt:lpstr>
      <vt:lpstr>Dementia Pathway What is working well  </vt:lpstr>
      <vt:lpstr> Recommendations</vt:lpstr>
      <vt:lpstr>Recommendations Summary </vt:lpstr>
      <vt:lpstr>Recommendations Theme One: Dementia Knowledge &amp; a Timely Supported Diagnosis</vt:lpstr>
      <vt:lpstr>Recommendations Theme Two: Access to a Pathway of Support  </vt:lpstr>
      <vt:lpstr>Recommendations Theme Three: Collaborative Working </vt:lpstr>
      <vt:lpstr>Recommendations Theme Four: Transitions to Care, Hospitals and End of Life </vt:lpstr>
      <vt:lpstr>Recommendations All Recommendations  </vt:lpstr>
      <vt:lpstr>Recommendations Linking National and Local Recommendations  </vt:lpstr>
      <vt:lpstr>  Conclusion</vt:lpstr>
      <vt:lpstr>Conclusion Summary </vt:lpstr>
      <vt:lpstr>Conclusion Next Steps </vt:lpstr>
      <vt:lpstr>Thank you</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Szalach, Lukasz</dc:creator>
  <cp:lastModifiedBy>DEAKIN, Sarah (NHS WEST YORKSHIRE ICB - 03R)</cp:lastModifiedBy>
  <cp:revision>2</cp:revision>
  <cp:lastPrinted>2019-09-17T13:59:57Z</cp:lastPrinted>
  <dcterms:created xsi:type="dcterms:W3CDTF">2017-10-30T16:18:07Z</dcterms:created>
  <dcterms:modified xsi:type="dcterms:W3CDTF">2023-02-27T09:58:46Z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0x010100B1B595D0D21E0747A6A7C87F0DF5B363</vt:lpwstr>
  </property>
  <property fmtid="{D5CDD505-2E9C-101B-9397-08002B2CF9AE}" pid="3" name="TagAlz">
    <vt:lpwstr/>
  </property>
  <property fmtid="{D5CDD505-2E9C-101B-9397-08002B2CF9AE}" pid="4" name="DepartmentAlz">
    <vt:lpwstr/>
  </property>
  <property fmtid="{D5CDD505-2E9C-101B-9397-08002B2CF9AE}" pid="5" name="LocationAlz">
    <vt:lpwstr/>
  </property>
</Properties>
</file>